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546" r:id="rId6"/>
    <p:sldId id="257" r:id="rId7"/>
    <p:sldId id="278" r:id="rId8"/>
    <p:sldId id="261" r:id="rId9"/>
    <p:sldId id="550" r:id="rId10"/>
    <p:sldId id="259" r:id="rId11"/>
    <p:sldId id="552" r:id="rId12"/>
    <p:sldId id="260" r:id="rId13"/>
    <p:sldId id="592" r:id="rId14"/>
    <p:sldId id="588" r:id="rId15"/>
    <p:sldId id="589" r:id="rId16"/>
    <p:sldId id="281" r:id="rId17"/>
    <p:sldId id="606" r:id="rId18"/>
    <p:sldId id="599" r:id="rId19"/>
    <p:sldId id="274" r:id="rId20"/>
    <p:sldId id="590" r:id="rId21"/>
    <p:sldId id="262" r:id="rId22"/>
    <p:sldId id="603" r:id="rId23"/>
    <p:sldId id="586" r:id="rId24"/>
    <p:sldId id="611" r:id="rId25"/>
    <p:sldId id="280" r:id="rId26"/>
    <p:sldId id="609" r:id="rId27"/>
    <p:sldId id="610" r:id="rId28"/>
    <p:sldId id="275" r:id="rId29"/>
    <p:sldId id="276" r:id="rId30"/>
    <p:sldId id="553" r:id="rId31"/>
    <p:sldId id="605" r:id="rId32"/>
    <p:sldId id="263" r:id="rId33"/>
    <p:sldId id="279" r:id="rId34"/>
    <p:sldId id="295" r:id="rId35"/>
    <p:sldId id="587"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39E9BE-D118-9610-34B8-D67348E9EFB1}" name="Andrea Seifert" initials="AS" userId="S::ASeifert@ndep.nv.gov::a8233511-28cc-4806-9f26-ea7e8363fd61" providerId="AD"/>
  <p188:author id="{487C17C0-3FF4-003A-E429-611A3C28A365}" name="Hannah Bishop-Moser" initials="HB" userId="S::hbishop-moser@ndep.nv.gov::35bfb443-cab8-4538-a026-1c84e4cfdb36" providerId="AD"/>
  <p188:author id="{912F80DE-21B8-809F-9356-F0D601C85061}" name="Danilo Dragoni" initials="DD" userId="S::DDRAGONI@ndep.nv.gov::7ce7893a-b0e2-4e06-8592-0f77bba1f6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90168" autoAdjust="0"/>
  </p:normalViewPr>
  <p:slideViewPr>
    <p:cSldViewPr snapToGrid="0">
      <p:cViewPr varScale="1">
        <p:scale>
          <a:sx n="100" d="100"/>
          <a:sy n="100" d="100"/>
        </p:scale>
        <p:origin x="852" y="72"/>
      </p:cViewPr>
      <p:guideLst/>
    </p:cSldViewPr>
  </p:slideViewPr>
  <p:notesTextViewPr>
    <p:cViewPr>
      <p:scale>
        <a:sx n="1" d="1"/>
        <a:sy n="1" d="1"/>
      </p:scale>
      <p:origin x="0" y="0"/>
    </p:cViewPr>
  </p:notesTextViewPr>
  <p:sorterViewPr>
    <p:cViewPr>
      <p:scale>
        <a:sx n="100" d="100"/>
        <a:sy n="100" d="100"/>
      </p:scale>
      <p:origin x="0" y="-3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Gehlsen" userId="S::lgehlsen@ndep.nv.gov::140278d2-f342-4c29-8b00-c9f0271aa1ff" providerId="AD" clId="Web-{99306B83-293E-21C4-7242-A68228849EA4}"/>
    <pc:docChg chg="delSld modSld">
      <pc:chgData name="Laurie Gehlsen" userId="S::lgehlsen@ndep.nv.gov::140278d2-f342-4c29-8b00-c9f0271aa1ff" providerId="AD" clId="Web-{99306B83-293E-21C4-7242-A68228849EA4}" dt="2026-02-05T21:41:00.449" v="51" actId="1076"/>
      <pc:docMkLst>
        <pc:docMk/>
      </pc:docMkLst>
      <pc:sldChg chg="delSp modSp">
        <pc:chgData name="Laurie Gehlsen" userId="S::lgehlsen@ndep.nv.gov::140278d2-f342-4c29-8b00-c9f0271aa1ff" providerId="AD" clId="Web-{99306B83-293E-21C4-7242-A68228849EA4}" dt="2026-02-05T21:41:00.449" v="51" actId="1076"/>
        <pc:sldMkLst>
          <pc:docMk/>
          <pc:sldMk cId="3328356726" sldId="587"/>
        </pc:sldMkLst>
        <pc:spChg chg="mod">
          <ac:chgData name="Laurie Gehlsen" userId="S::lgehlsen@ndep.nv.gov::140278d2-f342-4c29-8b00-c9f0271aa1ff" providerId="AD" clId="Web-{99306B83-293E-21C4-7242-A68228849EA4}" dt="2026-02-05T21:40:23.352" v="46" actId="20577"/>
          <ac:spMkLst>
            <pc:docMk/>
            <pc:sldMk cId="3328356726" sldId="587"/>
            <ac:spMk id="5" creationId="{D0104A2F-21E5-4FBF-AEFC-EA14CAB7A388}"/>
          </ac:spMkLst>
        </pc:spChg>
        <pc:picChg chg="mod">
          <ac:chgData name="Laurie Gehlsen" userId="S::lgehlsen@ndep.nv.gov::140278d2-f342-4c29-8b00-c9f0271aa1ff" providerId="AD" clId="Web-{99306B83-293E-21C4-7242-A68228849EA4}" dt="2026-02-05T21:41:00.449" v="51" actId="1076"/>
          <ac:picMkLst>
            <pc:docMk/>
            <pc:sldMk cId="3328356726" sldId="587"/>
            <ac:picMk id="9" creationId="{01F78A92-C528-409F-A727-6F5D37DEB260}"/>
          </ac:picMkLst>
        </pc:picChg>
      </pc:sldChg>
    </pc:docChg>
  </pc:docChgLst>
  <pc:docChgLst>
    <pc:chgData name="Laurie Gehlsen" userId="140278d2-f342-4c29-8b00-c9f0271aa1ff" providerId="ADAL" clId="{89B92640-4DB6-4D09-8D43-B0B4B4877BE5}"/>
    <pc:docChg chg="custSel addSld delSld modSld sldOrd">
      <pc:chgData name="Laurie Gehlsen" userId="140278d2-f342-4c29-8b00-c9f0271aa1ff" providerId="ADAL" clId="{89B92640-4DB6-4D09-8D43-B0B4B4877BE5}" dt="2026-02-09T23:00:34.901" v="300" actId="20577"/>
      <pc:docMkLst>
        <pc:docMk/>
      </pc:docMkLst>
      <pc:sldChg chg="ord">
        <pc:chgData name="Laurie Gehlsen" userId="140278d2-f342-4c29-8b00-c9f0271aa1ff" providerId="ADAL" clId="{89B92640-4DB6-4D09-8D43-B0B4B4877BE5}" dt="2026-01-21T16:03:45.313" v="278"/>
        <pc:sldMkLst>
          <pc:docMk/>
          <pc:sldMk cId="1398946922" sldId="260"/>
        </pc:sldMkLst>
      </pc:sldChg>
      <pc:sldChg chg="ord">
        <pc:chgData name="Laurie Gehlsen" userId="140278d2-f342-4c29-8b00-c9f0271aa1ff" providerId="ADAL" clId="{89B92640-4DB6-4D09-8D43-B0B4B4877BE5}" dt="2026-01-21T16:08:24.128" v="284"/>
        <pc:sldMkLst>
          <pc:docMk/>
          <pc:sldMk cId="134059090" sldId="276"/>
        </pc:sldMkLst>
      </pc:sldChg>
      <pc:sldChg chg="modSp mod">
        <pc:chgData name="Laurie Gehlsen" userId="140278d2-f342-4c29-8b00-c9f0271aa1ff" providerId="ADAL" clId="{89B92640-4DB6-4D09-8D43-B0B4B4877BE5}" dt="2026-02-09T23:00:34.901" v="300" actId="20577"/>
        <pc:sldMkLst>
          <pc:docMk/>
          <pc:sldMk cId="2175424316" sldId="546"/>
        </pc:sldMkLst>
        <pc:spChg chg="mod">
          <ac:chgData name="Laurie Gehlsen" userId="140278d2-f342-4c29-8b00-c9f0271aa1ff" providerId="ADAL" clId="{89B92640-4DB6-4D09-8D43-B0B4B4877BE5}" dt="2026-01-21T15:54:14.254" v="52" actId="20577"/>
          <ac:spMkLst>
            <pc:docMk/>
            <pc:sldMk cId="2175424316" sldId="546"/>
            <ac:spMk id="7" creationId="{DC705748-69DD-4839-897E-E59A520DD1A9}"/>
          </ac:spMkLst>
        </pc:spChg>
        <pc:spChg chg="mod">
          <ac:chgData name="Laurie Gehlsen" userId="140278d2-f342-4c29-8b00-c9f0271aa1ff" providerId="ADAL" clId="{89B92640-4DB6-4D09-8D43-B0B4B4877BE5}" dt="2026-02-09T23:00:34.901" v="300" actId="20577"/>
          <ac:spMkLst>
            <pc:docMk/>
            <pc:sldMk cId="2175424316" sldId="546"/>
            <ac:spMk id="13" creationId="{00000000-0000-0000-0000-000000000000}"/>
          </ac:spMkLst>
        </pc:spChg>
      </pc:sldChg>
      <pc:sldChg chg="ord">
        <pc:chgData name="Laurie Gehlsen" userId="140278d2-f342-4c29-8b00-c9f0271aa1ff" providerId="ADAL" clId="{89B92640-4DB6-4D09-8D43-B0B4B4877BE5}" dt="2026-01-21T16:04:32.120" v="280"/>
        <pc:sldMkLst>
          <pc:docMk/>
          <pc:sldMk cId="179575216" sldId="552"/>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57B73D-26F2-4958-8242-6555B8C4F72E}"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5111EA64-ECD0-44D9-8752-4C660822B927}">
      <dgm:prSet phldrT="[Text]"/>
      <dgm:spPr/>
      <dgm:t>
        <a:bodyPr/>
        <a:lstStyle/>
        <a:p>
          <a:r>
            <a:rPr lang="en-US"/>
            <a:t>2013-2016</a:t>
          </a:r>
        </a:p>
      </dgm:t>
    </dgm:pt>
    <dgm:pt modelId="{5625F0CF-6A0D-4A5D-8716-4D5F35D8EA15}" type="parTrans" cxnId="{769EA34D-E470-47B8-8FC9-5896B5BEF21C}">
      <dgm:prSet/>
      <dgm:spPr/>
      <dgm:t>
        <a:bodyPr/>
        <a:lstStyle/>
        <a:p>
          <a:endParaRPr lang="en-US"/>
        </a:p>
      </dgm:t>
    </dgm:pt>
    <dgm:pt modelId="{86118FB8-DADD-444A-9AE1-88417A3D8218}" type="sibTrans" cxnId="{769EA34D-E470-47B8-8FC9-5896B5BEF21C}">
      <dgm:prSet/>
      <dgm:spPr/>
      <dgm:t>
        <a:bodyPr/>
        <a:lstStyle/>
        <a:p>
          <a:endParaRPr lang="en-US"/>
        </a:p>
      </dgm:t>
    </dgm:pt>
    <dgm:pt modelId="{0C47E75B-02C5-4AA8-ABF8-596B3FA9551F}">
      <dgm:prSet phldrT="[Text]"/>
      <dgm:spPr/>
      <dgm:t>
        <a:bodyPr/>
        <a:lstStyle/>
        <a:p>
          <a:r>
            <a:rPr lang="en-US" dirty="0"/>
            <a:t>AB 97: PFAS Stakeholder Working Group</a:t>
          </a:r>
        </a:p>
      </dgm:t>
    </dgm:pt>
    <dgm:pt modelId="{A9ACCFFF-40CB-4FE4-9D01-20BC622A0EDF}" type="parTrans" cxnId="{F8A30EE4-165D-44FA-B3A5-41E4296FF993}">
      <dgm:prSet/>
      <dgm:spPr/>
      <dgm:t>
        <a:bodyPr/>
        <a:lstStyle/>
        <a:p>
          <a:endParaRPr lang="en-US"/>
        </a:p>
      </dgm:t>
    </dgm:pt>
    <dgm:pt modelId="{10193FED-5CE3-47F1-9384-71944DE932FB}" type="sibTrans" cxnId="{F8A30EE4-165D-44FA-B3A5-41E4296FF993}">
      <dgm:prSet/>
      <dgm:spPr/>
      <dgm:t>
        <a:bodyPr/>
        <a:lstStyle/>
        <a:p>
          <a:endParaRPr lang="en-US"/>
        </a:p>
      </dgm:t>
    </dgm:pt>
    <dgm:pt modelId="{35294217-70D8-4FCF-A6B4-917542430F2F}">
      <dgm:prSet phldrT="[Text]"/>
      <dgm:spPr/>
      <dgm:t>
        <a:bodyPr/>
        <a:lstStyle/>
        <a:p>
          <a:r>
            <a:rPr lang="en-US" dirty="0"/>
            <a:t>2022</a:t>
          </a:r>
        </a:p>
      </dgm:t>
    </dgm:pt>
    <dgm:pt modelId="{74F00F8D-B94E-4EF8-91BA-856437E9BA2C}" type="parTrans" cxnId="{5CE21D19-EAF3-4604-9888-CB60EC1F48A9}">
      <dgm:prSet/>
      <dgm:spPr/>
      <dgm:t>
        <a:bodyPr/>
        <a:lstStyle/>
        <a:p>
          <a:endParaRPr lang="en-US"/>
        </a:p>
      </dgm:t>
    </dgm:pt>
    <dgm:pt modelId="{4CD908AC-42EC-4036-A0BE-FF4A79F7B5C7}" type="sibTrans" cxnId="{5CE21D19-EAF3-4604-9888-CB60EC1F48A9}">
      <dgm:prSet/>
      <dgm:spPr/>
      <dgm:t>
        <a:bodyPr/>
        <a:lstStyle/>
        <a:p>
          <a:endParaRPr lang="en-US"/>
        </a:p>
      </dgm:t>
    </dgm:pt>
    <dgm:pt modelId="{C247CC29-B85E-41C8-8BE5-42131BB583FA}">
      <dgm:prSet phldrT="[Text]"/>
      <dgm:spPr/>
      <dgm:t>
        <a:bodyPr/>
        <a:lstStyle/>
        <a:p>
          <a:r>
            <a:rPr lang="en-US" dirty="0">
              <a:solidFill>
                <a:schemeClr val="accent4"/>
              </a:solidFill>
            </a:rPr>
            <a:t>NDEP Finalizes PFAS Action Plan</a:t>
          </a:r>
        </a:p>
      </dgm:t>
    </dgm:pt>
    <dgm:pt modelId="{77A33F2A-2A4C-4C6F-9CC4-1C926329EB60}" type="parTrans" cxnId="{BAFE95E5-7361-41C0-90EF-D6A4CE57C0FA}">
      <dgm:prSet/>
      <dgm:spPr/>
      <dgm:t>
        <a:bodyPr/>
        <a:lstStyle/>
        <a:p>
          <a:endParaRPr lang="en-US"/>
        </a:p>
      </dgm:t>
    </dgm:pt>
    <dgm:pt modelId="{70A24A4F-1236-4547-B976-D166FB33E259}" type="sibTrans" cxnId="{BAFE95E5-7361-41C0-90EF-D6A4CE57C0FA}">
      <dgm:prSet/>
      <dgm:spPr/>
      <dgm:t>
        <a:bodyPr/>
        <a:lstStyle/>
        <a:p>
          <a:endParaRPr lang="en-US"/>
        </a:p>
      </dgm:t>
    </dgm:pt>
    <dgm:pt modelId="{F675B2B4-5AEF-49A4-97DB-995810450CFC}">
      <dgm:prSet phldrT="[Text]"/>
      <dgm:spPr/>
      <dgm:t>
        <a:bodyPr/>
        <a:lstStyle/>
        <a:p>
          <a:r>
            <a:rPr lang="en-US"/>
            <a:t>2023</a:t>
          </a:r>
        </a:p>
      </dgm:t>
    </dgm:pt>
    <dgm:pt modelId="{277AE557-8E1E-441D-91B1-63DF2F54E0A6}" type="parTrans" cxnId="{4C3E7980-A1FD-46BB-8218-F3C8733BFB18}">
      <dgm:prSet/>
      <dgm:spPr/>
      <dgm:t>
        <a:bodyPr/>
        <a:lstStyle/>
        <a:p>
          <a:endParaRPr lang="en-US"/>
        </a:p>
      </dgm:t>
    </dgm:pt>
    <dgm:pt modelId="{53E2BA0C-7C4A-4097-A6AD-B5AFD3C86A2D}" type="sibTrans" cxnId="{4C3E7980-A1FD-46BB-8218-F3C8733BFB18}">
      <dgm:prSet/>
      <dgm:spPr/>
      <dgm:t>
        <a:bodyPr/>
        <a:lstStyle/>
        <a:p>
          <a:endParaRPr lang="en-US"/>
        </a:p>
      </dgm:t>
    </dgm:pt>
    <dgm:pt modelId="{AD3A6A65-687C-4512-8CCD-B2B385B1B0CE}">
      <dgm:prSet phldrT="[Text]"/>
      <dgm:spPr/>
      <dgm:t>
        <a:bodyPr/>
        <a:lstStyle/>
        <a:p>
          <a:r>
            <a:rPr lang="en-US" dirty="0"/>
            <a:t>USEPA Monitoring Begins</a:t>
          </a:r>
        </a:p>
      </dgm:t>
    </dgm:pt>
    <dgm:pt modelId="{1CBE6B24-8BF4-474F-92E4-220CA5BE2D64}" type="parTrans" cxnId="{EE6E0B99-792C-4178-BB16-8E9E1D560E75}">
      <dgm:prSet/>
      <dgm:spPr/>
      <dgm:t>
        <a:bodyPr/>
        <a:lstStyle/>
        <a:p>
          <a:endParaRPr lang="en-US"/>
        </a:p>
      </dgm:t>
    </dgm:pt>
    <dgm:pt modelId="{F07C4550-2DCA-404D-96F3-8A3D0AB94D37}" type="sibTrans" cxnId="{EE6E0B99-792C-4178-BB16-8E9E1D560E75}">
      <dgm:prSet/>
      <dgm:spPr/>
      <dgm:t>
        <a:bodyPr/>
        <a:lstStyle/>
        <a:p>
          <a:endParaRPr lang="en-US"/>
        </a:p>
      </dgm:t>
    </dgm:pt>
    <dgm:pt modelId="{DE3D41B6-B8B2-4F71-BA06-B7C2954724F7}">
      <dgm:prSet phldrT="[Text]"/>
      <dgm:spPr/>
      <dgm:t>
        <a:bodyPr/>
        <a:lstStyle/>
        <a:p>
          <a:pPr marL="171450" lvl="1" indent="0" defTabSz="800100">
            <a:lnSpc>
              <a:spcPct val="90000"/>
            </a:lnSpc>
            <a:spcBef>
              <a:spcPct val="0"/>
            </a:spcBef>
            <a:spcAft>
              <a:spcPct val="15000"/>
            </a:spcAft>
          </a:pPr>
          <a:r>
            <a:rPr lang="en-US" dirty="0"/>
            <a:t>NDEP Continues Water Monitoring</a:t>
          </a:r>
        </a:p>
      </dgm:t>
    </dgm:pt>
    <dgm:pt modelId="{6587C588-EFA2-4140-A1A9-76375D5DCF19}" type="parTrans" cxnId="{182BD8E3-4855-4172-8D2C-8EA7C2D80A95}">
      <dgm:prSet/>
      <dgm:spPr/>
      <dgm:t>
        <a:bodyPr/>
        <a:lstStyle/>
        <a:p>
          <a:endParaRPr lang="en-US"/>
        </a:p>
      </dgm:t>
    </dgm:pt>
    <dgm:pt modelId="{5781657B-887D-4D33-9C79-08737188451A}" type="sibTrans" cxnId="{182BD8E3-4855-4172-8D2C-8EA7C2D80A95}">
      <dgm:prSet/>
      <dgm:spPr/>
      <dgm:t>
        <a:bodyPr/>
        <a:lstStyle/>
        <a:p>
          <a:endParaRPr lang="en-US"/>
        </a:p>
      </dgm:t>
    </dgm:pt>
    <dgm:pt modelId="{F0865327-992C-41FD-B5C2-FF0C285AD945}">
      <dgm:prSet phldrT="[Text]"/>
      <dgm:spPr/>
      <dgm:t>
        <a:bodyPr/>
        <a:lstStyle/>
        <a:p>
          <a:r>
            <a:rPr lang="en-US"/>
            <a:t>2021</a:t>
          </a:r>
        </a:p>
      </dgm:t>
    </dgm:pt>
    <dgm:pt modelId="{B00B0B95-4CF7-46BC-BC0B-5A85603A3868}" type="parTrans" cxnId="{C5752731-6C16-4DEF-A7D3-BF7DD4E23D84}">
      <dgm:prSet/>
      <dgm:spPr/>
      <dgm:t>
        <a:bodyPr/>
        <a:lstStyle/>
        <a:p>
          <a:endParaRPr lang="en-US"/>
        </a:p>
      </dgm:t>
    </dgm:pt>
    <dgm:pt modelId="{DDDCA452-41B5-4BD9-9794-BEEDD693142A}" type="sibTrans" cxnId="{C5752731-6C16-4DEF-A7D3-BF7DD4E23D84}">
      <dgm:prSet/>
      <dgm:spPr/>
      <dgm:t>
        <a:bodyPr/>
        <a:lstStyle/>
        <a:p>
          <a:endParaRPr lang="en-US"/>
        </a:p>
      </dgm:t>
    </dgm:pt>
    <dgm:pt modelId="{7901068C-06B9-4A30-B2B8-9A7F09C2DEFB}">
      <dgm:prSet phldrT="[Text]"/>
      <dgm:spPr/>
      <dgm:t>
        <a:bodyPr/>
        <a:lstStyle/>
        <a:p>
          <a:r>
            <a:rPr lang="en-US"/>
            <a:t>USEPA Early Monitoring</a:t>
          </a:r>
        </a:p>
      </dgm:t>
    </dgm:pt>
    <dgm:pt modelId="{4878B166-72C4-49DB-868A-8519FA66D623}" type="parTrans" cxnId="{8453014C-5BB6-49DA-89F0-23149C08638F}">
      <dgm:prSet/>
      <dgm:spPr/>
      <dgm:t>
        <a:bodyPr/>
        <a:lstStyle/>
        <a:p>
          <a:endParaRPr lang="en-US"/>
        </a:p>
      </dgm:t>
    </dgm:pt>
    <dgm:pt modelId="{22504FB5-774E-4EE8-ABAC-0911A6326866}" type="sibTrans" cxnId="{8453014C-5BB6-49DA-89F0-23149C08638F}">
      <dgm:prSet/>
      <dgm:spPr/>
      <dgm:t>
        <a:bodyPr/>
        <a:lstStyle/>
        <a:p>
          <a:endParaRPr lang="en-US"/>
        </a:p>
      </dgm:t>
    </dgm:pt>
    <dgm:pt modelId="{76279320-E041-42D6-96D5-8F69472D38E8}">
      <dgm:prSet phldrT="[Text]"/>
      <dgm:spPr/>
      <dgm:t>
        <a:bodyPr/>
        <a:lstStyle/>
        <a:p>
          <a:r>
            <a:rPr lang="en-US" dirty="0">
              <a:solidFill>
                <a:schemeClr val="accent2"/>
              </a:solidFill>
              <a:highlight>
                <a:srgbClr val="C0C0C0"/>
              </a:highlight>
            </a:rPr>
            <a:t>NV Drinking Water Samples all Non-Detect</a:t>
          </a:r>
        </a:p>
      </dgm:t>
    </dgm:pt>
    <dgm:pt modelId="{79BFCA44-F5B0-4DA0-B4E7-FE043FC318A0}" type="parTrans" cxnId="{F875E0E8-1175-4E58-AF57-55ADE253739D}">
      <dgm:prSet/>
      <dgm:spPr/>
      <dgm:t>
        <a:bodyPr/>
        <a:lstStyle/>
        <a:p>
          <a:endParaRPr lang="en-US"/>
        </a:p>
      </dgm:t>
    </dgm:pt>
    <dgm:pt modelId="{432ECD1B-0170-4EC5-9AD7-630103974143}" type="sibTrans" cxnId="{F875E0E8-1175-4E58-AF57-55ADE253739D}">
      <dgm:prSet/>
      <dgm:spPr/>
      <dgm:t>
        <a:bodyPr/>
        <a:lstStyle/>
        <a:p>
          <a:endParaRPr lang="en-US"/>
        </a:p>
      </dgm:t>
    </dgm:pt>
    <dgm:pt modelId="{1B69663D-686E-4BDE-A274-93DB5E830359}">
      <dgm:prSet phldrT="[Text]"/>
      <dgm:spPr/>
      <dgm:t>
        <a:bodyPr/>
        <a:lstStyle/>
        <a:p>
          <a:r>
            <a:rPr lang="en-US" dirty="0"/>
            <a:t>USEPA Proposed Drinking Water Rule</a:t>
          </a:r>
        </a:p>
      </dgm:t>
    </dgm:pt>
    <dgm:pt modelId="{2653E73D-B893-4718-BAE2-1266E59EF986}" type="parTrans" cxnId="{81106B66-DAF6-49A5-8EB7-66588F25C71F}">
      <dgm:prSet/>
      <dgm:spPr/>
      <dgm:t>
        <a:bodyPr/>
        <a:lstStyle/>
        <a:p>
          <a:endParaRPr lang="en-US"/>
        </a:p>
      </dgm:t>
    </dgm:pt>
    <dgm:pt modelId="{58EBE114-2740-4140-A4D6-41D87FA3DFC4}" type="sibTrans" cxnId="{81106B66-DAF6-49A5-8EB7-66588F25C71F}">
      <dgm:prSet/>
      <dgm:spPr/>
      <dgm:t>
        <a:bodyPr/>
        <a:lstStyle/>
        <a:p>
          <a:endParaRPr lang="en-US"/>
        </a:p>
      </dgm:t>
    </dgm:pt>
    <dgm:pt modelId="{1AC8DDCE-DE2B-488F-9FB2-822C689A49C2}">
      <dgm:prSet phldrT="[Text]"/>
      <dgm:spPr/>
      <dgm:t>
        <a:bodyPr/>
        <a:lstStyle/>
        <a:p>
          <a:r>
            <a:rPr lang="en-US" dirty="0"/>
            <a:t>2024/2025</a:t>
          </a:r>
        </a:p>
      </dgm:t>
    </dgm:pt>
    <dgm:pt modelId="{DDC2AF02-8B48-4949-AE6F-D4FC13E0CB2A}" type="parTrans" cxnId="{5A37FF53-F397-4105-883F-251F8400A12F}">
      <dgm:prSet/>
      <dgm:spPr/>
      <dgm:t>
        <a:bodyPr/>
        <a:lstStyle/>
        <a:p>
          <a:endParaRPr lang="en-US"/>
        </a:p>
      </dgm:t>
    </dgm:pt>
    <dgm:pt modelId="{EA9CC30A-AE0F-4F15-8CC8-3D62860FCED4}" type="sibTrans" cxnId="{5A37FF53-F397-4105-883F-251F8400A12F}">
      <dgm:prSet/>
      <dgm:spPr/>
      <dgm:t>
        <a:bodyPr/>
        <a:lstStyle/>
        <a:p>
          <a:endParaRPr lang="en-US"/>
        </a:p>
      </dgm:t>
    </dgm:pt>
    <dgm:pt modelId="{14F67116-D864-40B5-A0DC-23097B06E745}">
      <dgm:prSet phldrT="[Text]"/>
      <dgm:spPr/>
      <dgm:t>
        <a:bodyPr/>
        <a:lstStyle/>
        <a:p>
          <a:pPr marL="171450" lvl="1" indent="0" defTabSz="800100">
            <a:lnSpc>
              <a:spcPct val="90000"/>
            </a:lnSpc>
            <a:spcBef>
              <a:spcPct val="0"/>
            </a:spcBef>
            <a:spcAft>
              <a:spcPct val="15000"/>
            </a:spcAft>
          </a:pPr>
          <a:r>
            <a:rPr lang="en-US" dirty="0"/>
            <a:t>NDEP Issuing Contracts &amp; Subgrants</a:t>
          </a:r>
        </a:p>
      </dgm:t>
    </dgm:pt>
    <dgm:pt modelId="{458C7CE4-5FE2-4309-AC8D-0DD73464EFC1}" type="parTrans" cxnId="{22DD01AB-043D-4442-BAD0-7D431D22FA1E}">
      <dgm:prSet/>
      <dgm:spPr/>
      <dgm:t>
        <a:bodyPr/>
        <a:lstStyle/>
        <a:p>
          <a:endParaRPr lang="en-US"/>
        </a:p>
      </dgm:t>
    </dgm:pt>
    <dgm:pt modelId="{989AF908-19E1-4082-8912-2C48861D8491}" type="sibTrans" cxnId="{22DD01AB-043D-4442-BAD0-7D431D22FA1E}">
      <dgm:prSet/>
      <dgm:spPr/>
      <dgm:t>
        <a:bodyPr/>
        <a:lstStyle/>
        <a:p>
          <a:endParaRPr lang="en-US"/>
        </a:p>
      </dgm:t>
    </dgm:pt>
    <dgm:pt modelId="{8CE1C2E7-F6A0-4BF5-8383-A43AE1B6ACBA}">
      <dgm:prSet phldrT="[Text]"/>
      <dgm:spPr/>
      <dgm:t>
        <a:bodyPr/>
        <a:lstStyle/>
        <a:p>
          <a:r>
            <a:rPr lang="en-US" dirty="0">
              <a:solidFill>
                <a:schemeClr val="accent5"/>
              </a:solidFill>
            </a:rPr>
            <a:t>NDEP Begins Prioritized Water Monitoring</a:t>
          </a:r>
        </a:p>
      </dgm:t>
    </dgm:pt>
    <dgm:pt modelId="{B0DD20A2-D8B5-4C1B-BA05-2F0551B368C6}" type="parTrans" cxnId="{6D6F0CF8-65C8-4858-BDE6-314AC67A50F8}">
      <dgm:prSet/>
      <dgm:spPr/>
      <dgm:t>
        <a:bodyPr/>
        <a:lstStyle/>
        <a:p>
          <a:endParaRPr lang="en-US"/>
        </a:p>
      </dgm:t>
    </dgm:pt>
    <dgm:pt modelId="{E0DAEBF8-3074-4739-86E6-70FCA9024FF0}" type="sibTrans" cxnId="{6D6F0CF8-65C8-4858-BDE6-314AC67A50F8}">
      <dgm:prSet/>
      <dgm:spPr/>
      <dgm:t>
        <a:bodyPr/>
        <a:lstStyle/>
        <a:p>
          <a:endParaRPr lang="en-US"/>
        </a:p>
      </dgm:t>
    </dgm:pt>
    <dgm:pt modelId="{B9E264A8-5856-4F42-B0BE-2C3313B8F94B}">
      <dgm:prSet phldrT="[Text]"/>
      <dgm:spPr/>
      <dgm:t>
        <a:bodyPr/>
        <a:lstStyle/>
        <a:p>
          <a:r>
            <a:rPr lang="en-US" dirty="0"/>
            <a:t>NDEP Develops Sample Prioritization Tool</a:t>
          </a:r>
        </a:p>
      </dgm:t>
    </dgm:pt>
    <dgm:pt modelId="{4CB03428-FB89-4C9C-93D3-D4C10EBF9B26}" type="parTrans" cxnId="{561B4147-70D1-4686-9A3B-787B7EA6F642}">
      <dgm:prSet/>
      <dgm:spPr/>
      <dgm:t>
        <a:bodyPr/>
        <a:lstStyle/>
        <a:p>
          <a:endParaRPr lang="en-US"/>
        </a:p>
      </dgm:t>
    </dgm:pt>
    <dgm:pt modelId="{12496290-2E2C-4017-A1AB-CEE7B503E2F4}" type="sibTrans" cxnId="{561B4147-70D1-4686-9A3B-787B7EA6F642}">
      <dgm:prSet/>
      <dgm:spPr/>
      <dgm:t>
        <a:bodyPr/>
        <a:lstStyle/>
        <a:p>
          <a:endParaRPr lang="en-US"/>
        </a:p>
      </dgm:t>
    </dgm:pt>
    <dgm:pt modelId="{26B7FB79-2659-442F-B074-EF53FC252DA6}">
      <dgm:prSet phldrT="[Text]"/>
      <dgm:spPr/>
      <dgm:t>
        <a:bodyPr/>
        <a:lstStyle/>
        <a:p>
          <a:pPr marL="171450" lvl="1" indent="0" defTabSz="800100">
            <a:lnSpc>
              <a:spcPct val="90000"/>
            </a:lnSpc>
            <a:spcBef>
              <a:spcPct val="0"/>
            </a:spcBef>
            <a:spcAft>
              <a:spcPct val="15000"/>
            </a:spcAft>
          </a:pPr>
          <a:endParaRPr lang="en-US" dirty="0"/>
        </a:p>
      </dgm:t>
    </dgm:pt>
    <dgm:pt modelId="{77B0F75B-3F75-467F-88EC-10DBE4C62121}" type="parTrans" cxnId="{4BE115FF-7258-4329-A584-5BD31559F7FE}">
      <dgm:prSet/>
      <dgm:spPr/>
      <dgm:t>
        <a:bodyPr/>
        <a:lstStyle/>
        <a:p>
          <a:endParaRPr lang="en-US"/>
        </a:p>
      </dgm:t>
    </dgm:pt>
    <dgm:pt modelId="{922B7AD0-4FA9-40C9-9855-93EAA86821FD}" type="sibTrans" cxnId="{4BE115FF-7258-4329-A584-5BD31559F7FE}">
      <dgm:prSet/>
      <dgm:spPr/>
      <dgm:t>
        <a:bodyPr/>
        <a:lstStyle/>
        <a:p>
          <a:endParaRPr lang="en-US"/>
        </a:p>
      </dgm:t>
    </dgm:pt>
    <dgm:pt modelId="{AA33E2BF-E2B6-421E-A0EC-4C4E3A97B851}">
      <dgm:prSet phldrT="[Text]"/>
      <dgm:spPr/>
      <dgm:t>
        <a:bodyPr/>
        <a:lstStyle/>
        <a:p>
          <a:r>
            <a:rPr lang="en-US"/>
            <a:t>USEPA Issues PFOA/PFOS Health Advisories</a:t>
          </a:r>
        </a:p>
      </dgm:t>
    </dgm:pt>
    <dgm:pt modelId="{4759AB19-9726-4D76-B38C-69EAF2493826}" type="parTrans" cxnId="{FC7C17CE-E080-4BBD-98A1-CCF3A2694CCD}">
      <dgm:prSet/>
      <dgm:spPr/>
      <dgm:t>
        <a:bodyPr/>
        <a:lstStyle/>
        <a:p>
          <a:endParaRPr lang="en-US"/>
        </a:p>
      </dgm:t>
    </dgm:pt>
    <dgm:pt modelId="{5F83A476-40CD-4424-812A-C5A6D10E3722}" type="sibTrans" cxnId="{FC7C17CE-E080-4BBD-98A1-CCF3A2694CCD}">
      <dgm:prSet/>
      <dgm:spPr/>
      <dgm:t>
        <a:bodyPr/>
        <a:lstStyle/>
        <a:p>
          <a:endParaRPr lang="en-US"/>
        </a:p>
      </dgm:t>
    </dgm:pt>
    <dgm:pt modelId="{4268D696-6070-4D21-80B5-CC21B8464C29}">
      <dgm:prSet phldrT="[Text]"/>
      <dgm:spPr/>
      <dgm:t>
        <a:bodyPr/>
        <a:lstStyle/>
        <a:p>
          <a:r>
            <a:rPr lang="en-US" dirty="0"/>
            <a:t>USEPA Issues Updated &amp; New Health Advisories</a:t>
          </a:r>
        </a:p>
      </dgm:t>
    </dgm:pt>
    <dgm:pt modelId="{20FB20DF-83E3-4089-BA8D-6645F224F027}" type="parTrans" cxnId="{59291822-A593-4807-974D-1E5EB88466CF}">
      <dgm:prSet/>
      <dgm:spPr/>
      <dgm:t>
        <a:bodyPr/>
        <a:lstStyle/>
        <a:p>
          <a:endParaRPr lang="en-US"/>
        </a:p>
      </dgm:t>
    </dgm:pt>
    <dgm:pt modelId="{8193A42C-505A-4694-8D23-2664B22F2F89}" type="sibTrans" cxnId="{59291822-A593-4807-974D-1E5EB88466CF}">
      <dgm:prSet/>
      <dgm:spPr/>
      <dgm:t>
        <a:bodyPr/>
        <a:lstStyle/>
        <a:p>
          <a:endParaRPr lang="en-US"/>
        </a:p>
      </dgm:t>
    </dgm:pt>
    <dgm:pt modelId="{43108F10-191C-498F-9A6D-4AB630730F46}">
      <dgm:prSet phldrT="[Text]"/>
      <dgm:spPr/>
      <dgm:t>
        <a:bodyPr/>
        <a:lstStyle/>
        <a:p>
          <a:r>
            <a:rPr lang="en-US" dirty="0"/>
            <a:t>Group was established</a:t>
          </a:r>
        </a:p>
      </dgm:t>
    </dgm:pt>
    <dgm:pt modelId="{33D3A3B4-D230-4772-B85B-817E9901331A}" type="parTrans" cxnId="{492290BD-2722-41F9-A21C-89BD0F1348B7}">
      <dgm:prSet/>
      <dgm:spPr/>
      <dgm:t>
        <a:bodyPr/>
        <a:lstStyle/>
        <a:p>
          <a:endParaRPr lang="en-US"/>
        </a:p>
      </dgm:t>
    </dgm:pt>
    <dgm:pt modelId="{5EFF6782-5561-4449-96FE-4B69B10433CA}" type="sibTrans" cxnId="{492290BD-2722-41F9-A21C-89BD0F1348B7}">
      <dgm:prSet/>
      <dgm:spPr/>
      <dgm:t>
        <a:bodyPr/>
        <a:lstStyle/>
        <a:p>
          <a:endParaRPr lang="en-US"/>
        </a:p>
      </dgm:t>
    </dgm:pt>
    <dgm:pt modelId="{680F4126-1C3F-4D03-AFFB-009EB26ADCF8}">
      <dgm:prSet phldrT="[Text]"/>
      <dgm:spPr/>
      <dgm:t>
        <a:bodyPr/>
        <a:lstStyle/>
        <a:p>
          <a:pPr marL="171450" lvl="1" indent="0" defTabSz="800100">
            <a:lnSpc>
              <a:spcPct val="90000"/>
            </a:lnSpc>
            <a:spcBef>
              <a:spcPct val="0"/>
            </a:spcBef>
            <a:spcAft>
              <a:spcPct val="15000"/>
            </a:spcAft>
          </a:pPr>
          <a:r>
            <a:rPr lang="en-US" dirty="0"/>
            <a:t>USEPA Final Drinking Water Rule Released – Las year.</a:t>
          </a:r>
        </a:p>
      </dgm:t>
    </dgm:pt>
    <dgm:pt modelId="{0BD979B2-A72D-4F56-B21D-9B17EBEA3547}" type="parTrans" cxnId="{BA7A7285-8764-4082-9C17-F0609092804D}">
      <dgm:prSet/>
      <dgm:spPr/>
      <dgm:t>
        <a:bodyPr/>
        <a:lstStyle/>
        <a:p>
          <a:endParaRPr lang="en-US"/>
        </a:p>
      </dgm:t>
    </dgm:pt>
    <dgm:pt modelId="{A4DD4EC5-FC0C-49F2-AC2E-708EF4086C97}" type="sibTrans" cxnId="{BA7A7285-8764-4082-9C17-F0609092804D}">
      <dgm:prSet/>
      <dgm:spPr/>
      <dgm:t>
        <a:bodyPr/>
        <a:lstStyle/>
        <a:p>
          <a:endParaRPr lang="en-US"/>
        </a:p>
      </dgm:t>
    </dgm:pt>
    <dgm:pt modelId="{0EFCE5D6-D0B0-496C-8424-49CDE50F45B0}">
      <dgm:prSet phldrT="[Text]"/>
      <dgm:spPr/>
      <dgm:t>
        <a:bodyPr/>
        <a:lstStyle/>
        <a:p>
          <a:pPr marL="171450" lvl="1" indent="0" defTabSz="800100">
            <a:lnSpc>
              <a:spcPct val="90000"/>
            </a:lnSpc>
            <a:spcBef>
              <a:spcPct val="0"/>
            </a:spcBef>
            <a:spcAft>
              <a:spcPct val="15000"/>
            </a:spcAft>
          </a:pPr>
          <a:r>
            <a:rPr lang="en-US" dirty="0">
              <a:solidFill>
                <a:schemeClr val="accent6"/>
              </a:solidFill>
            </a:rPr>
            <a:t>NDEP &amp; PWS Proactively Address PFAS Detections</a:t>
          </a:r>
          <a:endParaRPr lang="en-US" dirty="0"/>
        </a:p>
      </dgm:t>
    </dgm:pt>
    <dgm:pt modelId="{41B910C7-727E-463D-807C-B54CDF267378}" type="parTrans" cxnId="{3488AF66-49FE-40BB-BA97-1C90ECA9E479}">
      <dgm:prSet/>
      <dgm:spPr/>
      <dgm:t>
        <a:bodyPr/>
        <a:lstStyle/>
        <a:p>
          <a:endParaRPr lang="en-US"/>
        </a:p>
      </dgm:t>
    </dgm:pt>
    <dgm:pt modelId="{F3710472-7291-4FFB-ABC3-15348491F5E5}" type="sibTrans" cxnId="{3488AF66-49FE-40BB-BA97-1C90ECA9E479}">
      <dgm:prSet/>
      <dgm:spPr/>
      <dgm:t>
        <a:bodyPr/>
        <a:lstStyle/>
        <a:p>
          <a:endParaRPr lang="en-US"/>
        </a:p>
      </dgm:t>
    </dgm:pt>
    <dgm:pt modelId="{36276F5A-5856-4425-80FE-F3D8A43080E6}" type="pres">
      <dgm:prSet presAssocID="{B757B73D-26F2-4958-8242-6555B8C4F72E}" presName="Name0" presStyleCnt="0">
        <dgm:presLayoutVars>
          <dgm:dir/>
          <dgm:animLvl val="lvl"/>
          <dgm:resizeHandles val="exact"/>
        </dgm:presLayoutVars>
      </dgm:prSet>
      <dgm:spPr/>
    </dgm:pt>
    <dgm:pt modelId="{4504E171-AED8-4FB8-A176-714B0B82DCB2}" type="pres">
      <dgm:prSet presAssocID="{5111EA64-ECD0-44D9-8752-4C660822B927}" presName="composite" presStyleCnt="0"/>
      <dgm:spPr/>
    </dgm:pt>
    <dgm:pt modelId="{959B129F-333D-4528-85C0-6445AF130664}" type="pres">
      <dgm:prSet presAssocID="{5111EA64-ECD0-44D9-8752-4C660822B927}" presName="parTx" presStyleLbl="node1" presStyleIdx="0" presStyleCnt="5">
        <dgm:presLayoutVars>
          <dgm:chMax val="0"/>
          <dgm:chPref val="0"/>
          <dgm:bulletEnabled val="1"/>
        </dgm:presLayoutVars>
      </dgm:prSet>
      <dgm:spPr/>
    </dgm:pt>
    <dgm:pt modelId="{B1C16CFC-6A49-4E6F-B742-3C067D3AA20B}" type="pres">
      <dgm:prSet presAssocID="{5111EA64-ECD0-44D9-8752-4C660822B927}" presName="desTx" presStyleLbl="revTx" presStyleIdx="0" presStyleCnt="5">
        <dgm:presLayoutVars>
          <dgm:bulletEnabled val="1"/>
        </dgm:presLayoutVars>
      </dgm:prSet>
      <dgm:spPr/>
    </dgm:pt>
    <dgm:pt modelId="{2CD88A6E-015D-480D-B0C1-59E1EB29142F}" type="pres">
      <dgm:prSet presAssocID="{86118FB8-DADD-444A-9AE1-88417A3D8218}" presName="space" presStyleCnt="0"/>
      <dgm:spPr/>
    </dgm:pt>
    <dgm:pt modelId="{2AB7872F-C047-4CBC-B97D-B2E1D54B2202}" type="pres">
      <dgm:prSet presAssocID="{F0865327-992C-41FD-B5C2-FF0C285AD945}" presName="composite" presStyleCnt="0"/>
      <dgm:spPr/>
    </dgm:pt>
    <dgm:pt modelId="{361D309D-1C59-4281-BF93-E22A21B30FF8}" type="pres">
      <dgm:prSet presAssocID="{F0865327-992C-41FD-B5C2-FF0C285AD945}" presName="parTx" presStyleLbl="node1" presStyleIdx="1" presStyleCnt="5">
        <dgm:presLayoutVars>
          <dgm:chMax val="0"/>
          <dgm:chPref val="0"/>
          <dgm:bulletEnabled val="1"/>
        </dgm:presLayoutVars>
      </dgm:prSet>
      <dgm:spPr/>
    </dgm:pt>
    <dgm:pt modelId="{AD8F4009-6E36-41AA-ADEC-D25CEB42CC8C}" type="pres">
      <dgm:prSet presAssocID="{F0865327-992C-41FD-B5C2-FF0C285AD945}" presName="desTx" presStyleLbl="revTx" presStyleIdx="1" presStyleCnt="5">
        <dgm:presLayoutVars>
          <dgm:bulletEnabled val="1"/>
        </dgm:presLayoutVars>
      </dgm:prSet>
      <dgm:spPr/>
    </dgm:pt>
    <dgm:pt modelId="{66614A7E-965F-4B5E-9148-701EE8A00DD3}" type="pres">
      <dgm:prSet presAssocID="{DDDCA452-41B5-4BD9-9794-BEEDD693142A}" presName="space" presStyleCnt="0"/>
      <dgm:spPr/>
    </dgm:pt>
    <dgm:pt modelId="{83A1210E-1C36-46C6-9EC0-9288C2C745DF}" type="pres">
      <dgm:prSet presAssocID="{35294217-70D8-4FCF-A6B4-917542430F2F}" presName="composite" presStyleCnt="0"/>
      <dgm:spPr/>
    </dgm:pt>
    <dgm:pt modelId="{ACCBF727-1927-47D7-912F-91D70D3B3BF1}" type="pres">
      <dgm:prSet presAssocID="{35294217-70D8-4FCF-A6B4-917542430F2F}" presName="parTx" presStyleLbl="node1" presStyleIdx="2" presStyleCnt="5">
        <dgm:presLayoutVars>
          <dgm:chMax val="0"/>
          <dgm:chPref val="0"/>
          <dgm:bulletEnabled val="1"/>
        </dgm:presLayoutVars>
      </dgm:prSet>
      <dgm:spPr/>
    </dgm:pt>
    <dgm:pt modelId="{4369F1AA-53B5-4EB0-868E-13AAC12F6574}" type="pres">
      <dgm:prSet presAssocID="{35294217-70D8-4FCF-A6B4-917542430F2F}" presName="desTx" presStyleLbl="revTx" presStyleIdx="2" presStyleCnt="5">
        <dgm:presLayoutVars>
          <dgm:bulletEnabled val="1"/>
        </dgm:presLayoutVars>
      </dgm:prSet>
      <dgm:spPr/>
    </dgm:pt>
    <dgm:pt modelId="{B154BCAB-BDBC-4E36-BDE3-15FF08401C19}" type="pres">
      <dgm:prSet presAssocID="{4CD908AC-42EC-4036-A0BE-FF4A79F7B5C7}" presName="space" presStyleCnt="0"/>
      <dgm:spPr/>
    </dgm:pt>
    <dgm:pt modelId="{6C8E0568-EBF5-4C73-A0D2-48E7473D7239}" type="pres">
      <dgm:prSet presAssocID="{F675B2B4-5AEF-49A4-97DB-995810450CFC}" presName="composite" presStyleCnt="0"/>
      <dgm:spPr/>
    </dgm:pt>
    <dgm:pt modelId="{AB7F3342-F0D3-4967-9CA7-FE7FB91DD742}" type="pres">
      <dgm:prSet presAssocID="{F675B2B4-5AEF-49A4-97DB-995810450CFC}" presName="parTx" presStyleLbl="node1" presStyleIdx="3" presStyleCnt="5">
        <dgm:presLayoutVars>
          <dgm:chMax val="0"/>
          <dgm:chPref val="0"/>
          <dgm:bulletEnabled val="1"/>
        </dgm:presLayoutVars>
      </dgm:prSet>
      <dgm:spPr/>
    </dgm:pt>
    <dgm:pt modelId="{EF09566C-C64C-4DEE-BFF9-3B01D29E219B}" type="pres">
      <dgm:prSet presAssocID="{F675B2B4-5AEF-49A4-97DB-995810450CFC}" presName="desTx" presStyleLbl="revTx" presStyleIdx="3" presStyleCnt="5">
        <dgm:presLayoutVars>
          <dgm:bulletEnabled val="1"/>
        </dgm:presLayoutVars>
      </dgm:prSet>
      <dgm:spPr/>
    </dgm:pt>
    <dgm:pt modelId="{37A7383D-24B7-437C-BE04-66F4BED71D70}" type="pres">
      <dgm:prSet presAssocID="{53E2BA0C-7C4A-4097-A6AD-B5AFD3C86A2D}" presName="space" presStyleCnt="0"/>
      <dgm:spPr/>
    </dgm:pt>
    <dgm:pt modelId="{C926689D-3155-4A80-A545-C66E51D04013}" type="pres">
      <dgm:prSet presAssocID="{1AC8DDCE-DE2B-488F-9FB2-822C689A49C2}" presName="composite" presStyleCnt="0"/>
      <dgm:spPr/>
    </dgm:pt>
    <dgm:pt modelId="{A0CE3C10-5009-457C-AF4C-CDD0E165370B}" type="pres">
      <dgm:prSet presAssocID="{1AC8DDCE-DE2B-488F-9FB2-822C689A49C2}" presName="parTx" presStyleLbl="node1" presStyleIdx="4" presStyleCnt="5">
        <dgm:presLayoutVars>
          <dgm:chMax val="0"/>
          <dgm:chPref val="0"/>
          <dgm:bulletEnabled val="1"/>
        </dgm:presLayoutVars>
      </dgm:prSet>
      <dgm:spPr/>
    </dgm:pt>
    <dgm:pt modelId="{A514A64C-BBF5-4B38-A236-ECBA0709ABE6}" type="pres">
      <dgm:prSet presAssocID="{1AC8DDCE-DE2B-488F-9FB2-822C689A49C2}" presName="desTx" presStyleLbl="revTx" presStyleIdx="4" presStyleCnt="5">
        <dgm:presLayoutVars>
          <dgm:bulletEnabled val="1"/>
        </dgm:presLayoutVars>
      </dgm:prSet>
      <dgm:spPr/>
    </dgm:pt>
  </dgm:ptLst>
  <dgm:cxnLst>
    <dgm:cxn modelId="{5FFC2404-8421-4056-BC37-DE4D9040EF35}" type="presOf" srcId="{F675B2B4-5AEF-49A4-97DB-995810450CFC}" destId="{AB7F3342-F0D3-4967-9CA7-FE7FB91DD742}" srcOrd="0" destOrd="0" presId="urn:microsoft.com/office/officeart/2005/8/layout/chevron1"/>
    <dgm:cxn modelId="{0D47DE05-E954-415E-A907-C4E16B8FC8C0}" type="presOf" srcId="{B757B73D-26F2-4958-8242-6555B8C4F72E}" destId="{36276F5A-5856-4425-80FE-F3D8A43080E6}" srcOrd="0" destOrd="0" presId="urn:microsoft.com/office/officeart/2005/8/layout/chevron1"/>
    <dgm:cxn modelId="{CBFD0F07-D21B-4E66-BA8C-8007A9770E51}" type="presOf" srcId="{14F67116-D864-40B5-A0DC-23097B06E745}" destId="{A514A64C-BBF5-4B38-A236-ECBA0709ABE6}" srcOrd="0" destOrd="1" presId="urn:microsoft.com/office/officeart/2005/8/layout/chevron1"/>
    <dgm:cxn modelId="{1D5EE609-3C62-4047-BC3A-C630AE04B077}" type="presOf" srcId="{7901068C-06B9-4A30-B2B8-9A7F09C2DEFB}" destId="{B1C16CFC-6A49-4E6F-B742-3C067D3AA20B}" srcOrd="0" destOrd="0" presId="urn:microsoft.com/office/officeart/2005/8/layout/chevron1"/>
    <dgm:cxn modelId="{2F07710D-280B-4EB3-968B-63DC5A53A7CD}" type="presOf" srcId="{5111EA64-ECD0-44D9-8752-4C660822B927}" destId="{959B129F-333D-4528-85C0-6445AF130664}" srcOrd="0" destOrd="0" presId="urn:microsoft.com/office/officeart/2005/8/layout/chevron1"/>
    <dgm:cxn modelId="{5CE21D19-EAF3-4604-9888-CB60EC1F48A9}" srcId="{B757B73D-26F2-4958-8242-6555B8C4F72E}" destId="{35294217-70D8-4FCF-A6B4-917542430F2F}" srcOrd="2" destOrd="0" parTransId="{74F00F8D-B94E-4EF8-91BA-856437E9BA2C}" sibTransId="{4CD908AC-42EC-4036-A0BE-FF4A79F7B5C7}"/>
    <dgm:cxn modelId="{44B6ED19-442F-453C-A216-18F5931F03BA}" type="presOf" srcId="{C247CC29-B85E-41C8-8BE5-42131BB583FA}" destId="{4369F1AA-53B5-4EB0-868E-13AAC12F6574}" srcOrd="0" destOrd="0" presId="urn:microsoft.com/office/officeart/2005/8/layout/chevron1"/>
    <dgm:cxn modelId="{C1635A1C-0E84-479E-9A6A-D450BE6E628E}" type="presOf" srcId="{76279320-E041-42D6-96D5-8F69472D38E8}" destId="{B1C16CFC-6A49-4E6F-B742-3C067D3AA20B}" srcOrd="0" destOrd="1" presId="urn:microsoft.com/office/officeart/2005/8/layout/chevron1"/>
    <dgm:cxn modelId="{0D559820-2868-47AC-9AD4-3FBDA99BCC57}" type="presOf" srcId="{0C47E75B-02C5-4AA8-ABF8-596B3FA9551F}" destId="{AD8F4009-6E36-41AA-ADEC-D25CEB42CC8C}" srcOrd="0" destOrd="0" presId="urn:microsoft.com/office/officeart/2005/8/layout/chevron1"/>
    <dgm:cxn modelId="{59291822-A593-4807-974D-1E5EB88466CF}" srcId="{35294217-70D8-4FCF-A6B4-917542430F2F}" destId="{4268D696-6070-4D21-80B5-CC21B8464C29}" srcOrd="2" destOrd="0" parTransId="{20FB20DF-83E3-4089-BA8D-6645F224F027}" sibTransId="{8193A42C-505A-4694-8D23-2664B22F2F89}"/>
    <dgm:cxn modelId="{1E262C25-B96A-4928-A195-5CBFBE3D26B4}" type="presOf" srcId="{AD3A6A65-687C-4512-8CCD-B2B385B1B0CE}" destId="{EF09566C-C64C-4DEE-BFF9-3B01D29E219B}" srcOrd="0" destOrd="0" presId="urn:microsoft.com/office/officeart/2005/8/layout/chevron1"/>
    <dgm:cxn modelId="{324F6426-955D-4444-A699-41454B3831C8}" type="presOf" srcId="{0EFCE5D6-D0B0-496C-8424-49CDE50F45B0}" destId="{A514A64C-BBF5-4B38-A236-ECBA0709ABE6}" srcOrd="0" destOrd="3" presId="urn:microsoft.com/office/officeart/2005/8/layout/chevron1"/>
    <dgm:cxn modelId="{C5752731-6C16-4DEF-A7D3-BF7DD4E23D84}" srcId="{B757B73D-26F2-4958-8242-6555B8C4F72E}" destId="{F0865327-992C-41FD-B5C2-FF0C285AD945}" srcOrd="1" destOrd="0" parTransId="{B00B0B95-4CF7-46BC-BC0B-5A85603A3868}" sibTransId="{DDDCA452-41B5-4BD9-9794-BEEDD693142A}"/>
    <dgm:cxn modelId="{AF62C531-4E2F-4033-B255-CDFD398703F6}" type="presOf" srcId="{26B7FB79-2659-442F-B074-EF53FC252DA6}" destId="{A514A64C-BBF5-4B38-A236-ECBA0709ABE6}" srcOrd="0" destOrd="4" presId="urn:microsoft.com/office/officeart/2005/8/layout/chevron1"/>
    <dgm:cxn modelId="{14D38034-2E55-4538-8CCC-C23B48142A46}" type="presOf" srcId="{F0865327-992C-41FD-B5C2-FF0C285AD945}" destId="{361D309D-1C59-4281-BF93-E22A21B30FF8}" srcOrd="0" destOrd="0" presId="urn:microsoft.com/office/officeart/2005/8/layout/chevron1"/>
    <dgm:cxn modelId="{04BF843B-387D-4980-A862-E09F02504C66}" type="presOf" srcId="{4268D696-6070-4D21-80B5-CC21B8464C29}" destId="{4369F1AA-53B5-4EB0-868E-13AAC12F6574}" srcOrd="0" destOrd="2" presId="urn:microsoft.com/office/officeart/2005/8/layout/chevron1"/>
    <dgm:cxn modelId="{81106B66-DAF6-49A5-8EB7-66588F25C71F}" srcId="{F675B2B4-5AEF-49A4-97DB-995810450CFC}" destId="{1B69663D-686E-4BDE-A274-93DB5E830359}" srcOrd="1" destOrd="0" parTransId="{2653E73D-B893-4718-BAE2-1266E59EF986}" sibTransId="{58EBE114-2740-4140-A4D6-41D87FA3DFC4}"/>
    <dgm:cxn modelId="{3488AF66-49FE-40BB-BA97-1C90ECA9E479}" srcId="{1AC8DDCE-DE2B-488F-9FB2-822C689A49C2}" destId="{0EFCE5D6-D0B0-496C-8424-49CDE50F45B0}" srcOrd="3" destOrd="0" parTransId="{41B910C7-727E-463D-807C-B54CDF267378}" sibTransId="{F3710472-7291-4FFB-ABC3-15348491F5E5}"/>
    <dgm:cxn modelId="{561B4147-70D1-4686-9A3B-787B7EA6F642}" srcId="{35294217-70D8-4FCF-A6B4-917542430F2F}" destId="{B9E264A8-5856-4F42-B0BE-2C3313B8F94B}" srcOrd="1" destOrd="0" parTransId="{4CB03428-FB89-4C9C-93D3-D4C10EBF9B26}" sibTransId="{12496290-2E2C-4017-A1AB-CEE7B503E2F4}"/>
    <dgm:cxn modelId="{8453014C-5BB6-49DA-89F0-23149C08638F}" srcId="{5111EA64-ECD0-44D9-8752-4C660822B927}" destId="{7901068C-06B9-4A30-B2B8-9A7F09C2DEFB}" srcOrd="0" destOrd="0" parTransId="{4878B166-72C4-49DB-868A-8519FA66D623}" sibTransId="{22504FB5-774E-4EE8-ABAC-0911A6326866}"/>
    <dgm:cxn modelId="{38B4324D-CED9-4CE0-B3BD-E89C61645F03}" type="presOf" srcId="{680F4126-1C3F-4D03-AFFB-009EB26ADCF8}" destId="{A514A64C-BBF5-4B38-A236-ECBA0709ABE6}" srcOrd="0" destOrd="2" presId="urn:microsoft.com/office/officeart/2005/8/layout/chevron1"/>
    <dgm:cxn modelId="{769EA34D-E470-47B8-8FC9-5896B5BEF21C}" srcId="{B757B73D-26F2-4958-8242-6555B8C4F72E}" destId="{5111EA64-ECD0-44D9-8752-4C660822B927}" srcOrd="0" destOrd="0" parTransId="{5625F0CF-6A0D-4A5D-8716-4D5F35D8EA15}" sibTransId="{86118FB8-DADD-444A-9AE1-88417A3D8218}"/>
    <dgm:cxn modelId="{F755FB72-B12A-45BA-99C1-6C77030F8A85}" type="presOf" srcId="{35294217-70D8-4FCF-A6B4-917542430F2F}" destId="{ACCBF727-1927-47D7-912F-91D70D3B3BF1}" srcOrd="0" destOrd="0" presId="urn:microsoft.com/office/officeart/2005/8/layout/chevron1"/>
    <dgm:cxn modelId="{F6086853-D827-48F7-BCF4-D22FA2321DEA}" type="presOf" srcId="{1AC8DDCE-DE2B-488F-9FB2-822C689A49C2}" destId="{A0CE3C10-5009-457C-AF4C-CDD0E165370B}" srcOrd="0" destOrd="0" presId="urn:microsoft.com/office/officeart/2005/8/layout/chevron1"/>
    <dgm:cxn modelId="{5A37FF53-F397-4105-883F-251F8400A12F}" srcId="{B757B73D-26F2-4958-8242-6555B8C4F72E}" destId="{1AC8DDCE-DE2B-488F-9FB2-822C689A49C2}" srcOrd="4" destOrd="0" parTransId="{DDC2AF02-8B48-4949-AE6F-D4FC13E0CB2A}" sibTransId="{EA9CC30A-AE0F-4F15-8CC8-3D62860FCED4}"/>
    <dgm:cxn modelId="{4C3E7980-A1FD-46BB-8218-F3C8733BFB18}" srcId="{B757B73D-26F2-4958-8242-6555B8C4F72E}" destId="{F675B2B4-5AEF-49A4-97DB-995810450CFC}" srcOrd="3" destOrd="0" parTransId="{277AE557-8E1E-441D-91B1-63DF2F54E0A6}" sibTransId="{53E2BA0C-7C4A-4097-A6AD-B5AFD3C86A2D}"/>
    <dgm:cxn modelId="{7F39BB83-9DFB-41C0-B7B9-FE7C16C1EB14}" type="presOf" srcId="{43108F10-191C-498F-9A6D-4AB630730F46}" destId="{AD8F4009-6E36-41AA-ADEC-D25CEB42CC8C}" srcOrd="0" destOrd="1" presId="urn:microsoft.com/office/officeart/2005/8/layout/chevron1"/>
    <dgm:cxn modelId="{BA7A7285-8764-4082-9C17-F0609092804D}" srcId="{1AC8DDCE-DE2B-488F-9FB2-822C689A49C2}" destId="{680F4126-1C3F-4D03-AFFB-009EB26ADCF8}" srcOrd="2" destOrd="0" parTransId="{0BD979B2-A72D-4F56-B21D-9B17EBEA3547}" sibTransId="{A4DD4EC5-FC0C-49F2-AC2E-708EF4086C97}"/>
    <dgm:cxn modelId="{280D5097-9A98-4002-B303-63B448691CE4}" type="presOf" srcId="{B9E264A8-5856-4F42-B0BE-2C3313B8F94B}" destId="{4369F1AA-53B5-4EB0-868E-13AAC12F6574}" srcOrd="0" destOrd="1" presId="urn:microsoft.com/office/officeart/2005/8/layout/chevron1"/>
    <dgm:cxn modelId="{EE6E0B99-792C-4178-BB16-8E9E1D560E75}" srcId="{F675B2B4-5AEF-49A4-97DB-995810450CFC}" destId="{AD3A6A65-687C-4512-8CCD-B2B385B1B0CE}" srcOrd="0" destOrd="0" parTransId="{1CBE6B24-8BF4-474F-92E4-220CA5BE2D64}" sibTransId="{F07C4550-2DCA-404D-96F3-8A3D0AB94D37}"/>
    <dgm:cxn modelId="{22DD01AB-043D-4442-BAD0-7D431D22FA1E}" srcId="{1AC8DDCE-DE2B-488F-9FB2-822C689A49C2}" destId="{14F67116-D864-40B5-A0DC-23097B06E745}" srcOrd="1" destOrd="0" parTransId="{458C7CE4-5FE2-4309-AC8D-0DD73464EFC1}" sibTransId="{989AF908-19E1-4082-8912-2C48861D8491}"/>
    <dgm:cxn modelId="{492290BD-2722-41F9-A21C-89BD0F1348B7}" srcId="{F0865327-992C-41FD-B5C2-FF0C285AD945}" destId="{43108F10-191C-498F-9A6D-4AB630730F46}" srcOrd="1" destOrd="0" parTransId="{33D3A3B4-D230-4772-B85B-817E9901331A}" sibTransId="{5EFF6782-5561-4449-96FE-4B69B10433CA}"/>
    <dgm:cxn modelId="{FC7C17CE-E080-4BBD-98A1-CCF3A2694CCD}" srcId="{5111EA64-ECD0-44D9-8752-4C660822B927}" destId="{AA33E2BF-E2B6-421E-A0EC-4C4E3A97B851}" srcOrd="2" destOrd="0" parTransId="{4759AB19-9726-4D76-B38C-69EAF2493826}" sibTransId="{5F83A476-40CD-4424-812A-C5A6D10E3722}"/>
    <dgm:cxn modelId="{0EA3BFDA-54CB-44D9-8CD9-49992139F8E6}" type="presOf" srcId="{AA33E2BF-E2B6-421E-A0EC-4C4E3A97B851}" destId="{B1C16CFC-6A49-4E6F-B742-3C067D3AA20B}" srcOrd="0" destOrd="2" presId="urn:microsoft.com/office/officeart/2005/8/layout/chevron1"/>
    <dgm:cxn modelId="{182BD8E3-4855-4172-8D2C-8EA7C2D80A95}" srcId="{1AC8DDCE-DE2B-488F-9FB2-822C689A49C2}" destId="{DE3D41B6-B8B2-4F71-BA06-B7C2954724F7}" srcOrd="0" destOrd="0" parTransId="{6587C588-EFA2-4140-A1A9-76375D5DCF19}" sibTransId="{5781657B-887D-4D33-9C79-08737188451A}"/>
    <dgm:cxn modelId="{F8A30EE4-165D-44FA-B3A5-41E4296FF993}" srcId="{F0865327-992C-41FD-B5C2-FF0C285AD945}" destId="{0C47E75B-02C5-4AA8-ABF8-596B3FA9551F}" srcOrd="0" destOrd="0" parTransId="{A9ACCFFF-40CB-4FE4-9D01-20BC622A0EDF}" sibTransId="{10193FED-5CE3-47F1-9384-71944DE932FB}"/>
    <dgm:cxn modelId="{BAFE95E5-7361-41C0-90EF-D6A4CE57C0FA}" srcId="{35294217-70D8-4FCF-A6B4-917542430F2F}" destId="{C247CC29-B85E-41C8-8BE5-42131BB583FA}" srcOrd="0" destOrd="0" parTransId="{77A33F2A-2A4C-4C6F-9CC4-1C926329EB60}" sibTransId="{70A24A4F-1236-4547-B976-D166FB33E259}"/>
    <dgm:cxn modelId="{279693E8-1FCB-40E4-92FC-1001E4271037}" type="presOf" srcId="{1B69663D-686E-4BDE-A274-93DB5E830359}" destId="{EF09566C-C64C-4DEE-BFF9-3B01D29E219B}" srcOrd="0" destOrd="1" presId="urn:microsoft.com/office/officeart/2005/8/layout/chevron1"/>
    <dgm:cxn modelId="{F875E0E8-1175-4E58-AF57-55ADE253739D}" srcId="{5111EA64-ECD0-44D9-8752-4C660822B927}" destId="{76279320-E041-42D6-96D5-8F69472D38E8}" srcOrd="1" destOrd="0" parTransId="{79BFCA44-F5B0-4DA0-B4E7-FE043FC318A0}" sibTransId="{432ECD1B-0170-4EC5-9AD7-630103974143}"/>
    <dgm:cxn modelId="{29B1EBEA-6A59-415B-925D-B145D4E9B81D}" type="presOf" srcId="{8CE1C2E7-F6A0-4BF5-8383-A43AE1B6ACBA}" destId="{EF09566C-C64C-4DEE-BFF9-3B01D29E219B}" srcOrd="0" destOrd="2" presId="urn:microsoft.com/office/officeart/2005/8/layout/chevron1"/>
    <dgm:cxn modelId="{5D29A4EB-C3B1-4CEF-9655-5495637141C3}" type="presOf" srcId="{DE3D41B6-B8B2-4F71-BA06-B7C2954724F7}" destId="{A514A64C-BBF5-4B38-A236-ECBA0709ABE6}" srcOrd="0" destOrd="0" presId="urn:microsoft.com/office/officeart/2005/8/layout/chevron1"/>
    <dgm:cxn modelId="{6D6F0CF8-65C8-4858-BDE6-314AC67A50F8}" srcId="{F675B2B4-5AEF-49A4-97DB-995810450CFC}" destId="{8CE1C2E7-F6A0-4BF5-8383-A43AE1B6ACBA}" srcOrd="2" destOrd="0" parTransId="{B0DD20A2-D8B5-4C1B-BA05-2F0551B368C6}" sibTransId="{E0DAEBF8-3074-4739-86E6-70FCA9024FF0}"/>
    <dgm:cxn modelId="{4BE115FF-7258-4329-A584-5BD31559F7FE}" srcId="{1AC8DDCE-DE2B-488F-9FB2-822C689A49C2}" destId="{26B7FB79-2659-442F-B074-EF53FC252DA6}" srcOrd="4" destOrd="0" parTransId="{77B0F75B-3F75-467F-88EC-10DBE4C62121}" sibTransId="{922B7AD0-4FA9-40C9-9855-93EAA86821FD}"/>
    <dgm:cxn modelId="{887A1750-D769-4B24-A6C0-4887986C0D88}" type="presParOf" srcId="{36276F5A-5856-4425-80FE-F3D8A43080E6}" destId="{4504E171-AED8-4FB8-A176-714B0B82DCB2}" srcOrd="0" destOrd="0" presId="urn:microsoft.com/office/officeart/2005/8/layout/chevron1"/>
    <dgm:cxn modelId="{46E94D59-C9D0-4694-AF8D-DDAB0593D4FC}" type="presParOf" srcId="{4504E171-AED8-4FB8-A176-714B0B82DCB2}" destId="{959B129F-333D-4528-85C0-6445AF130664}" srcOrd="0" destOrd="0" presId="urn:microsoft.com/office/officeart/2005/8/layout/chevron1"/>
    <dgm:cxn modelId="{75B0F059-611E-4E3B-9FEC-90DA3F344CCC}" type="presParOf" srcId="{4504E171-AED8-4FB8-A176-714B0B82DCB2}" destId="{B1C16CFC-6A49-4E6F-B742-3C067D3AA20B}" srcOrd="1" destOrd="0" presId="urn:microsoft.com/office/officeart/2005/8/layout/chevron1"/>
    <dgm:cxn modelId="{41A78250-0807-4220-9FB1-F8A263A6A810}" type="presParOf" srcId="{36276F5A-5856-4425-80FE-F3D8A43080E6}" destId="{2CD88A6E-015D-480D-B0C1-59E1EB29142F}" srcOrd="1" destOrd="0" presId="urn:microsoft.com/office/officeart/2005/8/layout/chevron1"/>
    <dgm:cxn modelId="{844FF982-F7AF-47FC-932C-A17E9E9C739E}" type="presParOf" srcId="{36276F5A-5856-4425-80FE-F3D8A43080E6}" destId="{2AB7872F-C047-4CBC-B97D-B2E1D54B2202}" srcOrd="2" destOrd="0" presId="urn:microsoft.com/office/officeart/2005/8/layout/chevron1"/>
    <dgm:cxn modelId="{D12BAC0A-1275-4F60-9D9E-3A16B801ED03}" type="presParOf" srcId="{2AB7872F-C047-4CBC-B97D-B2E1D54B2202}" destId="{361D309D-1C59-4281-BF93-E22A21B30FF8}" srcOrd="0" destOrd="0" presId="urn:microsoft.com/office/officeart/2005/8/layout/chevron1"/>
    <dgm:cxn modelId="{B7681BDC-21A2-4AF2-834D-E65480AE8728}" type="presParOf" srcId="{2AB7872F-C047-4CBC-B97D-B2E1D54B2202}" destId="{AD8F4009-6E36-41AA-ADEC-D25CEB42CC8C}" srcOrd="1" destOrd="0" presId="urn:microsoft.com/office/officeart/2005/8/layout/chevron1"/>
    <dgm:cxn modelId="{F5B0010E-B4CF-4139-AE03-AF491BF759F6}" type="presParOf" srcId="{36276F5A-5856-4425-80FE-F3D8A43080E6}" destId="{66614A7E-965F-4B5E-9148-701EE8A00DD3}" srcOrd="3" destOrd="0" presId="urn:microsoft.com/office/officeart/2005/8/layout/chevron1"/>
    <dgm:cxn modelId="{E182C8C1-0EED-4132-A831-95E1D7BEE99C}" type="presParOf" srcId="{36276F5A-5856-4425-80FE-F3D8A43080E6}" destId="{83A1210E-1C36-46C6-9EC0-9288C2C745DF}" srcOrd="4" destOrd="0" presId="urn:microsoft.com/office/officeart/2005/8/layout/chevron1"/>
    <dgm:cxn modelId="{A25CDDD9-7F43-4CC8-B353-6FAE5F2FCD5A}" type="presParOf" srcId="{83A1210E-1C36-46C6-9EC0-9288C2C745DF}" destId="{ACCBF727-1927-47D7-912F-91D70D3B3BF1}" srcOrd="0" destOrd="0" presId="urn:microsoft.com/office/officeart/2005/8/layout/chevron1"/>
    <dgm:cxn modelId="{84BBB16B-A2E6-49A2-B007-CA51162E3BC7}" type="presParOf" srcId="{83A1210E-1C36-46C6-9EC0-9288C2C745DF}" destId="{4369F1AA-53B5-4EB0-868E-13AAC12F6574}" srcOrd="1" destOrd="0" presId="urn:microsoft.com/office/officeart/2005/8/layout/chevron1"/>
    <dgm:cxn modelId="{9759780E-7945-4EB1-A612-D8DE0C7B96F0}" type="presParOf" srcId="{36276F5A-5856-4425-80FE-F3D8A43080E6}" destId="{B154BCAB-BDBC-4E36-BDE3-15FF08401C19}" srcOrd="5" destOrd="0" presId="urn:microsoft.com/office/officeart/2005/8/layout/chevron1"/>
    <dgm:cxn modelId="{3D432DCE-97E8-4B5C-B49F-524ECA358ADF}" type="presParOf" srcId="{36276F5A-5856-4425-80FE-F3D8A43080E6}" destId="{6C8E0568-EBF5-4C73-A0D2-48E7473D7239}" srcOrd="6" destOrd="0" presId="urn:microsoft.com/office/officeart/2005/8/layout/chevron1"/>
    <dgm:cxn modelId="{13DF0808-EE3C-47EC-940B-560864253FF9}" type="presParOf" srcId="{6C8E0568-EBF5-4C73-A0D2-48E7473D7239}" destId="{AB7F3342-F0D3-4967-9CA7-FE7FB91DD742}" srcOrd="0" destOrd="0" presId="urn:microsoft.com/office/officeart/2005/8/layout/chevron1"/>
    <dgm:cxn modelId="{79AF4AFE-0989-4045-BC1D-325237F769F8}" type="presParOf" srcId="{6C8E0568-EBF5-4C73-A0D2-48E7473D7239}" destId="{EF09566C-C64C-4DEE-BFF9-3B01D29E219B}" srcOrd="1" destOrd="0" presId="urn:microsoft.com/office/officeart/2005/8/layout/chevron1"/>
    <dgm:cxn modelId="{93A964B5-CA87-49ED-A05F-D43FAFDB2E8E}" type="presParOf" srcId="{36276F5A-5856-4425-80FE-F3D8A43080E6}" destId="{37A7383D-24B7-437C-BE04-66F4BED71D70}" srcOrd="7" destOrd="0" presId="urn:microsoft.com/office/officeart/2005/8/layout/chevron1"/>
    <dgm:cxn modelId="{B929E885-8177-4B36-9317-D881B0693756}" type="presParOf" srcId="{36276F5A-5856-4425-80FE-F3D8A43080E6}" destId="{C926689D-3155-4A80-A545-C66E51D04013}" srcOrd="8" destOrd="0" presId="urn:microsoft.com/office/officeart/2005/8/layout/chevron1"/>
    <dgm:cxn modelId="{1303B290-46B8-41A3-AA44-A0518BD12B97}" type="presParOf" srcId="{C926689D-3155-4A80-A545-C66E51D04013}" destId="{A0CE3C10-5009-457C-AF4C-CDD0E165370B}" srcOrd="0" destOrd="0" presId="urn:microsoft.com/office/officeart/2005/8/layout/chevron1"/>
    <dgm:cxn modelId="{ACC3067B-8043-476E-8E67-B8E779440075}" type="presParOf" srcId="{C926689D-3155-4A80-A545-C66E51D04013}" destId="{A514A64C-BBF5-4B38-A236-ECBA0709ABE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57B73D-26F2-4958-8242-6555B8C4F72E}"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5111EA64-ECD0-44D9-8752-4C660822B927}">
      <dgm:prSet phldrT="[Text]"/>
      <dgm:spPr/>
      <dgm:t>
        <a:bodyPr/>
        <a:lstStyle/>
        <a:p>
          <a:r>
            <a:rPr lang="en-US" dirty="0"/>
            <a:t>2025</a:t>
          </a:r>
        </a:p>
      </dgm:t>
    </dgm:pt>
    <dgm:pt modelId="{5625F0CF-6A0D-4A5D-8716-4D5F35D8EA15}" type="parTrans" cxnId="{769EA34D-E470-47B8-8FC9-5896B5BEF21C}">
      <dgm:prSet/>
      <dgm:spPr/>
      <dgm:t>
        <a:bodyPr/>
        <a:lstStyle/>
        <a:p>
          <a:endParaRPr lang="en-US"/>
        </a:p>
      </dgm:t>
    </dgm:pt>
    <dgm:pt modelId="{86118FB8-DADD-444A-9AE1-88417A3D8218}" type="sibTrans" cxnId="{769EA34D-E470-47B8-8FC9-5896B5BEF21C}">
      <dgm:prSet/>
      <dgm:spPr/>
      <dgm:t>
        <a:bodyPr/>
        <a:lstStyle/>
        <a:p>
          <a:endParaRPr lang="en-US"/>
        </a:p>
      </dgm:t>
    </dgm:pt>
    <dgm:pt modelId="{35294217-70D8-4FCF-A6B4-917542430F2F}">
      <dgm:prSet phldrT="[Text]"/>
      <dgm:spPr/>
      <dgm:t>
        <a:bodyPr/>
        <a:lstStyle/>
        <a:p>
          <a:r>
            <a:rPr lang="en-US" dirty="0"/>
            <a:t>2025- April 26,2027</a:t>
          </a:r>
        </a:p>
      </dgm:t>
    </dgm:pt>
    <dgm:pt modelId="{74F00F8D-B94E-4EF8-91BA-856437E9BA2C}" type="parTrans" cxnId="{5CE21D19-EAF3-4604-9888-CB60EC1F48A9}">
      <dgm:prSet/>
      <dgm:spPr/>
      <dgm:t>
        <a:bodyPr/>
        <a:lstStyle/>
        <a:p>
          <a:endParaRPr lang="en-US"/>
        </a:p>
      </dgm:t>
    </dgm:pt>
    <dgm:pt modelId="{4CD908AC-42EC-4036-A0BE-FF4A79F7B5C7}" type="sibTrans" cxnId="{5CE21D19-EAF3-4604-9888-CB60EC1F48A9}">
      <dgm:prSet/>
      <dgm:spPr/>
      <dgm:t>
        <a:bodyPr/>
        <a:lstStyle/>
        <a:p>
          <a:endParaRPr lang="en-US"/>
        </a:p>
      </dgm:t>
    </dgm:pt>
    <dgm:pt modelId="{C247CC29-B85E-41C8-8BE5-42131BB583FA}">
      <dgm:prSet phldrT="[Text]" custT="1"/>
      <dgm:spPr/>
      <dgm:t>
        <a:bodyPr/>
        <a:lstStyle/>
        <a:p>
          <a:r>
            <a:rPr lang="en-US" sz="2000" kern="1200" dirty="0">
              <a:solidFill>
                <a:schemeClr val="accent3"/>
              </a:solidFill>
            </a:rPr>
            <a:t>Initial monitoring</a:t>
          </a:r>
        </a:p>
      </dgm:t>
    </dgm:pt>
    <dgm:pt modelId="{77A33F2A-2A4C-4C6F-9CC4-1C926329EB60}" type="parTrans" cxnId="{BAFE95E5-7361-41C0-90EF-D6A4CE57C0FA}">
      <dgm:prSet/>
      <dgm:spPr/>
      <dgm:t>
        <a:bodyPr/>
        <a:lstStyle/>
        <a:p>
          <a:endParaRPr lang="en-US"/>
        </a:p>
      </dgm:t>
    </dgm:pt>
    <dgm:pt modelId="{70A24A4F-1236-4547-B976-D166FB33E259}" type="sibTrans" cxnId="{BAFE95E5-7361-41C0-90EF-D6A4CE57C0FA}">
      <dgm:prSet/>
      <dgm:spPr/>
      <dgm:t>
        <a:bodyPr/>
        <a:lstStyle/>
        <a:p>
          <a:endParaRPr lang="en-US"/>
        </a:p>
      </dgm:t>
    </dgm:pt>
    <dgm:pt modelId="{F675B2B4-5AEF-49A4-97DB-995810450CFC}">
      <dgm:prSet phldrT="[Text]"/>
      <dgm:spPr/>
      <dgm:t>
        <a:bodyPr/>
        <a:lstStyle/>
        <a:p>
          <a:r>
            <a:rPr lang="en-US" dirty="0"/>
            <a:t>April 26,2027-April 26, 2029</a:t>
          </a:r>
        </a:p>
      </dgm:t>
    </dgm:pt>
    <dgm:pt modelId="{277AE557-8E1E-441D-91B1-63DF2F54E0A6}" type="parTrans" cxnId="{4C3E7980-A1FD-46BB-8218-F3C8733BFB18}">
      <dgm:prSet/>
      <dgm:spPr/>
      <dgm:t>
        <a:bodyPr/>
        <a:lstStyle/>
        <a:p>
          <a:endParaRPr lang="en-US"/>
        </a:p>
      </dgm:t>
    </dgm:pt>
    <dgm:pt modelId="{53E2BA0C-7C4A-4097-A6AD-B5AFD3C86A2D}" type="sibTrans" cxnId="{4C3E7980-A1FD-46BB-8218-F3C8733BFB18}">
      <dgm:prSet/>
      <dgm:spPr/>
      <dgm:t>
        <a:bodyPr/>
        <a:lstStyle/>
        <a:p>
          <a:endParaRPr lang="en-US"/>
        </a:p>
      </dgm:t>
    </dgm:pt>
    <dgm:pt modelId="{AD3A6A65-687C-4512-8CCD-B2B385B1B0CE}">
      <dgm:prSet phldrT="[Text]" custT="1"/>
      <dgm:spPr/>
      <dgm:t>
        <a:bodyPr/>
        <a:lstStyle/>
        <a:p>
          <a:r>
            <a:rPr lang="en-US" sz="2100" kern="1200" dirty="0">
              <a:solidFill>
                <a:srgbClr val="0F9ED5"/>
              </a:solidFill>
              <a:latin typeface="Aptos" panose="02110004020202020204"/>
              <a:ea typeface="+mn-ea"/>
              <a:cs typeface="+mn-cs"/>
            </a:rPr>
            <a:t>Begin April 26, 2027</a:t>
          </a:r>
          <a:endParaRPr lang="en-US" sz="2100" kern="1200" dirty="0"/>
        </a:p>
      </dgm:t>
    </dgm:pt>
    <dgm:pt modelId="{1CBE6B24-8BF4-474F-92E4-220CA5BE2D64}" type="parTrans" cxnId="{EE6E0B99-792C-4178-BB16-8E9E1D560E75}">
      <dgm:prSet/>
      <dgm:spPr/>
      <dgm:t>
        <a:bodyPr/>
        <a:lstStyle/>
        <a:p>
          <a:endParaRPr lang="en-US"/>
        </a:p>
      </dgm:t>
    </dgm:pt>
    <dgm:pt modelId="{F07C4550-2DCA-404D-96F3-8A3D0AB94D37}" type="sibTrans" cxnId="{EE6E0B99-792C-4178-BB16-8E9E1D560E75}">
      <dgm:prSet/>
      <dgm:spPr/>
      <dgm:t>
        <a:bodyPr/>
        <a:lstStyle/>
        <a:p>
          <a:endParaRPr lang="en-US"/>
        </a:p>
      </dgm:t>
    </dgm:pt>
    <dgm:pt modelId="{DE3D41B6-B8B2-4F71-BA06-B7C2954724F7}">
      <dgm:prSet phldrT="[Text]" custT="1"/>
      <dgm:spPr/>
      <dgm:t>
        <a:bodyPr/>
        <a:lstStyle/>
        <a:p>
          <a:pPr marL="228600" lvl="1" indent="0" algn="l" defTabSz="933450">
            <a:lnSpc>
              <a:spcPct val="90000"/>
            </a:lnSpc>
            <a:spcBef>
              <a:spcPct val="0"/>
            </a:spcBef>
            <a:spcAft>
              <a:spcPct val="15000"/>
            </a:spcAft>
          </a:pPr>
          <a:r>
            <a:rPr lang="en-US" sz="2100" kern="1200" dirty="0">
              <a:solidFill>
                <a:srgbClr val="A02B93"/>
              </a:solidFill>
              <a:latin typeface="Aptos" panose="02110004020202020204"/>
              <a:ea typeface="+mn-ea"/>
              <a:cs typeface="+mn-cs"/>
            </a:rPr>
            <a:t>Begin April 26, 2029</a:t>
          </a:r>
          <a:endParaRPr lang="en-US" sz="2100" kern="1200" dirty="0"/>
        </a:p>
      </dgm:t>
    </dgm:pt>
    <dgm:pt modelId="{6587C588-EFA2-4140-A1A9-76375D5DCF19}" type="parTrans" cxnId="{182BD8E3-4855-4172-8D2C-8EA7C2D80A95}">
      <dgm:prSet/>
      <dgm:spPr/>
      <dgm:t>
        <a:bodyPr/>
        <a:lstStyle/>
        <a:p>
          <a:endParaRPr lang="en-US"/>
        </a:p>
      </dgm:t>
    </dgm:pt>
    <dgm:pt modelId="{5781657B-887D-4D33-9C79-08737188451A}" type="sibTrans" cxnId="{182BD8E3-4855-4172-8D2C-8EA7C2D80A95}">
      <dgm:prSet/>
      <dgm:spPr/>
      <dgm:t>
        <a:bodyPr/>
        <a:lstStyle/>
        <a:p>
          <a:endParaRPr lang="en-US"/>
        </a:p>
      </dgm:t>
    </dgm:pt>
    <dgm:pt modelId="{7901068C-06B9-4A30-B2B8-9A7F09C2DEFB}">
      <dgm:prSet phldrT="[Text]" custT="1"/>
      <dgm:spPr/>
      <dgm:t>
        <a:bodyPr/>
        <a:lstStyle/>
        <a:p>
          <a:r>
            <a:rPr lang="en-US" sz="1900" kern="1200" dirty="0"/>
            <a:t>2023-2025</a:t>
          </a:r>
          <a:endParaRPr lang="en-US" sz="1900" kern="1200" dirty="0">
            <a:solidFill>
              <a:srgbClr val="E97132"/>
            </a:solidFill>
            <a:latin typeface="Aptos" panose="02110004020202020204"/>
            <a:ea typeface="+mn-ea"/>
            <a:cs typeface="+mn-cs"/>
          </a:endParaRPr>
        </a:p>
      </dgm:t>
    </dgm:pt>
    <dgm:pt modelId="{4878B166-72C4-49DB-868A-8519FA66D623}" type="parTrans" cxnId="{8453014C-5BB6-49DA-89F0-23149C08638F}">
      <dgm:prSet/>
      <dgm:spPr/>
      <dgm:t>
        <a:bodyPr/>
        <a:lstStyle/>
        <a:p>
          <a:endParaRPr lang="en-US"/>
        </a:p>
      </dgm:t>
    </dgm:pt>
    <dgm:pt modelId="{22504FB5-774E-4EE8-ABAC-0911A6326866}" type="sibTrans" cxnId="{8453014C-5BB6-49DA-89F0-23149C08638F}">
      <dgm:prSet/>
      <dgm:spPr/>
      <dgm:t>
        <a:bodyPr/>
        <a:lstStyle/>
        <a:p>
          <a:endParaRPr lang="en-US"/>
        </a:p>
      </dgm:t>
    </dgm:pt>
    <dgm:pt modelId="{1AC8DDCE-DE2B-488F-9FB2-822C689A49C2}">
      <dgm:prSet phldrT="[Text]"/>
      <dgm:spPr/>
      <dgm:t>
        <a:bodyPr/>
        <a:lstStyle/>
        <a:p>
          <a:r>
            <a:rPr lang="en-US" dirty="0"/>
            <a:t>April 26, 2029 – Ongoing Monitoring</a:t>
          </a:r>
        </a:p>
      </dgm:t>
    </dgm:pt>
    <dgm:pt modelId="{DDC2AF02-8B48-4949-AE6F-D4FC13E0CB2A}" type="parTrans" cxnId="{5A37FF53-F397-4105-883F-251F8400A12F}">
      <dgm:prSet/>
      <dgm:spPr/>
      <dgm:t>
        <a:bodyPr/>
        <a:lstStyle/>
        <a:p>
          <a:endParaRPr lang="en-US"/>
        </a:p>
      </dgm:t>
    </dgm:pt>
    <dgm:pt modelId="{EA9CC30A-AE0F-4F15-8CC8-3D62860FCED4}" type="sibTrans" cxnId="{5A37FF53-F397-4105-883F-251F8400A12F}">
      <dgm:prSet/>
      <dgm:spPr/>
      <dgm:t>
        <a:bodyPr/>
        <a:lstStyle/>
        <a:p>
          <a:endParaRPr lang="en-US"/>
        </a:p>
      </dgm:t>
    </dgm:pt>
    <dgm:pt modelId="{8CE1C2E7-F6A0-4BF5-8383-A43AE1B6ACBA}">
      <dgm:prSet phldrT="[Text]"/>
      <dgm:spPr/>
      <dgm:t>
        <a:bodyPr/>
        <a:lstStyle/>
        <a:p>
          <a:r>
            <a:rPr lang="en-US" sz="2100" kern="1200" dirty="0">
              <a:solidFill>
                <a:prstClr val="black">
                  <a:hueOff val="0"/>
                  <a:satOff val="0"/>
                  <a:lumOff val="0"/>
                  <a:alphaOff val="0"/>
                </a:prstClr>
              </a:solidFill>
              <a:latin typeface="Aptos" panose="02110004020202020204"/>
              <a:ea typeface="+mn-ea"/>
              <a:cs typeface="+mn-cs"/>
            </a:rPr>
            <a:t>Monitoring and Reporting Violations: Begin April 26, 2027</a:t>
          </a:r>
          <a:endParaRPr lang="en-US" sz="2100" kern="1200" dirty="0">
            <a:solidFill>
              <a:schemeClr val="accent5"/>
            </a:solidFill>
          </a:endParaRPr>
        </a:p>
      </dgm:t>
    </dgm:pt>
    <dgm:pt modelId="{B0DD20A2-D8B5-4C1B-BA05-2F0551B368C6}" type="parTrans" cxnId="{6D6F0CF8-65C8-4858-BDE6-314AC67A50F8}">
      <dgm:prSet/>
      <dgm:spPr/>
      <dgm:t>
        <a:bodyPr/>
        <a:lstStyle/>
        <a:p>
          <a:endParaRPr lang="en-US"/>
        </a:p>
      </dgm:t>
    </dgm:pt>
    <dgm:pt modelId="{E0DAEBF8-3074-4739-86E6-70FCA9024FF0}" type="sibTrans" cxnId="{6D6F0CF8-65C8-4858-BDE6-314AC67A50F8}">
      <dgm:prSet/>
      <dgm:spPr/>
      <dgm:t>
        <a:bodyPr/>
        <a:lstStyle/>
        <a:p>
          <a:endParaRPr lang="en-US"/>
        </a:p>
      </dgm:t>
    </dgm:pt>
    <dgm:pt modelId="{566A2C4D-971C-4AB5-9DC0-9E1C4A6DDA6C}">
      <dgm:prSet phldrT="[Text]" custT="1"/>
      <dgm:spPr/>
      <dgm:t>
        <a:bodyPr/>
        <a:lstStyle/>
        <a:p>
          <a:r>
            <a:rPr lang="en-US" sz="1900" b="1" kern="1200" dirty="0">
              <a:solidFill>
                <a:srgbClr val="E97132"/>
              </a:solidFill>
              <a:highlight>
                <a:srgbClr val="FFFF00"/>
              </a:highlight>
              <a:latin typeface="Aptos" panose="02110004020202020204"/>
              <a:ea typeface="+mn-ea"/>
              <a:cs typeface="+mn-cs"/>
            </a:rPr>
            <a:t>Fifth Unregulated Contaminant Monitoring Rule (UCMR5) </a:t>
          </a:r>
        </a:p>
      </dgm:t>
    </dgm:pt>
    <dgm:pt modelId="{B843677D-62EB-443C-BC6A-D0629894911C}" type="parTrans" cxnId="{B4B1EFF2-F093-460F-8358-D551932D4D17}">
      <dgm:prSet/>
      <dgm:spPr/>
      <dgm:t>
        <a:bodyPr/>
        <a:lstStyle/>
        <a:p>
          <a:endParaRPr lang="en-US"/>
        </a:p>
      </dgm:t>
    </dgm:pt>
    <dgm:pt modelId="{26CAB2B0-AF6D-4F85-9D5C-822FDB542A28}" type="sibTrans" cxnId="{B4B1EFF2-F093-460F-8358-D551932D4D17}">
      <dgm:prSet/>
      <dgm:spPr/>
      <dgm:t>
        <a:bodyPr/>
        <a:lstStyle/>
        <a:p>
          <a:endParaRPr lang="en-US"/>
        </a:p>
      </dgm:t>
    </dgm:pt>
    <dgm:pt modelId="{43C33F82-EF03-4BA2-9496-8939A65DB588}">
      <dgm:prSet phldrT="[Text]" custT="1"/>
      <dgm:spPr/>
      <dgm:t>
        <a:bodyPr/>
        <a:lstStyle/>
        <a:p>
          <a:r>
            <a:rPr lang="en-US" sz="1900" kern="1200" dirty="0">
              <a:solidFill>
                <a:prstClr val="black">
                  <a:hueOff val="0"/>
                  <a:satOff val="0"/>
                  <a:lumOff val="0"/>
                  <a:alphaOff val="0"/>
                </a:prstClr>
              </a:solidFill>
              <a:latin typeface="Aptos" panose="02110004020202020204"/>
              <a:ea typeface="+mn-ea"/>
              <a:cs typeface="+mn-cs"/>
            </a:rPr>
            <a:t>Sample Public Water Systems (PWS) for PFAS.</a:t>
          </a:r>
        </a:p>
      </dgm:t>
    </dgm:pt>
    <dgm:pt modelId="{B633B19E-D6B9-4B21-83C9-743DE773329B}" type="parTrans" cxnId="{1DE1BBFD-39A4-4E68-9BEE-3A22C52F38EB}">
      <dgm:prSet/>
      <dgm:spPr/>
      <dgm:t>
        <a:bodyPr/>
        <a:lstStyle/>
        <a:p>
          <a:endParaRPr lang="en-US"/>
        </a:p>
      </dgm:t>
    </dgm:pt>
    <dgm:pt modelId="{D75A7EEC-7519-46B7-8769-FD105B4EC217}" type="sibTrans" cxnId="{1DE1BBFD-39A4-4E68-9BEE-3A22C52F38EB}">
      <dgm:prSet/>
      <dgm:spPr/>
      <dgm:t>
        <a:bodyPr/>
        <a:lstStyle/>
        <a:p>
          <a:endParaRPr lang="en-US"/>
        </a:p>
      </dgm:t>
    </dgm:pt>
    <dgm:pt modelId="{ACC3588A-5193-4716-A481-C86B92112486}">
      <dgm:prSet phldrT="[Text]" custT="1"/>
      <dgm:spPr/>
      <dgm:t>
        <a:bodyPr/>
        <a:lstStyle/>
        <a:p>
          <a:r>
            <a:rPr lang="en-US" sz="1900" kern="1200" dirty="0">
              <a:solidFill>
                <a:prstClr val="black">
                  <a:hueOff val="0"/>
                  <a:satOff val="0"/>
                  <a:lumOff val="0"/>
                  <a:alphaOff val="0"/>
                </a:prstClr>
              </a:solidFill>
              <a:latin typeface="Aptos" panose="02110004020202020204"/>
              <a:ea typeface="+mn-ea"/>
              <a:cs typeface="+mn-cs"/>
            </a:rPr>
            <a:t> Trigger levels assessed</a:t>
          </a:r>
        </a:p>
      </dgm:t>
    </dgm:pt>
    <dgm:pt modelId="{732B8227-C285-41F7-B564-838EA5126D7C}" type="parTrans" cxnId="{BF9D2591-F5D4-42F9-939C-8D06BE6726EC}">
      <dgm:prSet/>
      <dgm:spPr/>
      <dgm:t>
        <a:bodyPr/>
        <a:lstStyle/>
        <a:p>
          <a:endParaRPr lang="en-US"/>
        </a:p>
      </dgm:t>
    </dgm:pt>
    <dgm:pt modelId="{50667E53-6066-405D-BF37-3099D446AD5D}" type="sibTrans" cxnId="{BF9D2591-F5D4-42F9-939C-8D06BE6726EC}">
      <dgm:prSet/>
      <dgm:spPr/>
      <dgm:t>
        <a:bodyPr/>
        <a:lstStyle/>
        <a:p>
          <a:endParaRPr lang="en-US"/>
        </a:p>
      </dgm:t>
    </dgm:pt>
    <dgm:pt modelId="{E2CACD3E-8441-435B-BBD5-6456B44BC19D}">
      <dgm:prSet phldrT="[Text]" custT="1"/>
      <dgm:spPr/>
      <dgm:t>
        <a:bodyPr/>
        <a:lstStyle/>
        <a:p>
          <a:r>
            <a:rPr lang="en-US" sz="1900" kern="1200" dirty="0">
              <a:solidFill>
                <a:prstClr val="black">
                  <a:hueOff val="0"/>
                  <a:satOff val="0"/>
                  <a:lumOff val="0"/>
                  <a:alphaOff val="0"/>
                </a:prstClr>
              </a:solidFill>
              <a:latin typeface="Aptos" panose="02110004020202020204"/>
              <a:ea typeface="+mn-ea"/>
              <a:cs typeface="+mn-cs"/>
            </a:rPr>
            <a:t>Each analyte in each sampling event assessed</a:t>
          </a:r>
        </a:p>
      </dgm:t>
    </dgm:pt>
    <dgm:pt modelId="{DED2E640-FFC0-404F-A965-52B0011296E0}" type="parTrans" cxnId="{2E1DED71-4A26-4A92-B2EC-060631B39DA8}">
      <dgm:prSet/>
      <dgm:spPr/>
      <dgm:t>
        <a:bodyPr/>
        <a:lstStyle/>
        <a:p>
          <a:endParaRPr lang="en-US"/>
        </a:p>
      </dgm:t>
    </dgm:pt>
    <dgm:pt modelId="{8B831A5E-499A-4133-B28B-7C66EACC7D51}" type="sibTrans" cxnId="{2E1DED71-4A26-4A92-B2EC-060631B39DA8}">
      <dgm:prSet/>
      <dgm:spPr/>
      <dgm:t>
        <a:bodyPr/>
        <a:lstStyle/>
        <a:p>
          <a:endParaRPr lang="en-US"/>
        </a:p>
      </dgm:t>
    </dgm:pt>
    <dgm:pt modelId="{A8F0C46C-8E7C-4F4A-B286-3DCDB282AF89}">
      <dgm:prSet phldrT="[Text]" custT="1"/>
      <dgm:spPr/>
      <dgm:t>
        <a:bodyPr/>
        <a:lstStyle/>
        <a:p>
          <a:r>
            <a:rPr lang="en-US" sz="1900" kern="1200" dirty="0">
              <a:solidFill>
                <a:prstClr val="black">
                  <a:hueOff val="0"/>
                  <a:satOff val="0"/>
                  <a:lumOff val="0"/>
                  <a:alphaOff val="0"/>
                </a:prstClr>
              </a:solidFill>
              <a:latin typeface="Aptos" panose="02110004020202020204"/>
              <a:ea typeface="+mn-ea"/>
              <a:cs typeface="+mn-cs"/>
            </a:rPr>
            <a:t>Complete by April 26, 2027</a:t>
          </a:r>
        </a:p>
      </dgm:t>
    </dgm:pt>
    <dgm:pt modelId="{C5973191-16A4-4FB6-96D5-92C9156D7842}" type="parTrans" cxnId="{79DAFF1C-9069-41C0-BAAD-7AF13D7E56B8}">
      <dgm:prSet/>
      <dgm:spPr/>
      <dgm:t>
        <a:bodyPr/>
        <a:lstStyle/>
        <a:p>
          <a:endParaRPr lang="en-US"/>
        </a:p>
      </dgm:t>
    </dgm:pt>
    <dgm:pt modelId="{83C97812-862E-4C96-8174-E512F2DD49C6}" type="sibTrans" cxnId="{79DAFF1C-9069-41C0-BAAD-7AF13D7E56B8}">
      <dgm:prSet/>
      <dgm:spPr/>
      <dgm:t>
        <a:bodyPr/>
        <a:lstStyle/>
        <a:p>
          <a:endParaRPr lang="en-US"/>
        </a:p>
      </dgm:t>
    </dgm:pt>
    <dgm:pt modelId="{EEA54F5A-CEF0-4FFA-A018-C65169293255}">
      <dgm:prSet phldrT="[Text]" custT="1"/>
      <dgm:spPr/>
      <dgm:t>
        <a:bodyPr/>
        <a:lstStyle/>
        <a:p>
          <a:r>
            <a:rPr lang="en-US" sz="2100" kern="1200" dirty="0"/>
            <a:t>MCL and trigger levels assessed</a:t>
          </a:r>
        </a:p>
      </dgm:t>
    </dgm:pt>
    <dgm:pt modelId="{63820127-4BE4-4738-9BFF-54F55723F584}" type="parTrans" cxnId="{7F0B8F98-FAF0-484D-A735-CBE032E71546}">
      <dgm:prSet/>
      <dgm:spPr/>
      <dgm:t>
        <a:bodyPr/>
        <a:lstStyle/>
        <a:p>
          <a:endParaRPr lang="en-US"/>
        </a:p>
      </dgm:t>
    </dgm:pt>
    <dgm:pt modelId="{2391E079-F9A8-46C4-AC84-FDCC20105A12}" type="sibTrans" cxnId="{7F0B8F98-FAF0-484D-A735-CBE032E71546}">
      <dgm:prSet/>
      <dgm:spPr/>
      <dgm:t>
        <a:bodyPr/>
        <a:lstStyle/>
        <a:p>
          <a:endParaRPr lang="en-US"/>
        </a:p>
      </dgm:t>
    </dgm:pt>
    <dgm:pt modelId="{F63AFAF9-4D24-4B75-A7F3-4936526B9EB1}">
      <dgm:prSet custT="1"/>
      <dgm:spPr/>
      <dgm:t>
        <a:bodyPr/>
        <a:lstStyle/>
        <a:p>
          <a:pPr marL="228600" lvl="1" indent="0" algn="l" defTabSz="933450">
            <a:lnSpc>
              <a:spcPct val="90000"/>
            </a:lnSpc>
            <a:spcBef>
              <a:spcPct val="0"/>
            </a:spcBef>
            <a:spcAft>
              <a:spcPct val="15000"/>
            </a:spcAft>
          </a:pPr>
          <a:r>
            <a:rPr lang="en-US" sz="2100" kern="1200" dirty="0">
              <a:solidFill>
                <a:srgbClr val="A02B93"/>
              </a:solidFill>
              <a:latin typeface="Aptos" panose="02110004020202020204"/>
              <a:ea typeface="+mn-ea"/>
              <a:cs typeface="+mn-cs"/>
            </a:rPr>
            <a:t> Running Annual Average (RAA) based on previous 4 quarters of data</a:t>
          </a:r>
        </a:p>
      </dgm:t>
    </dgm:pt>
    <dgm:pt modelId="{CA8B1502-2B89-460A-B3B1-EE783102659B}" type="parTrans" cxnId="{0D000544-F9F6-4723-BEB1-A9E607D2BC07}">
      <dgm:prSet/>
      <dgm:spPr/>
      <dgm:t>
        <a:bodyPr/>
        <a:lstStyle/>
        <a:p>
          <a:endParaRPr lang="en-US"/>
        </a:p>
      </dgm:t>
    </dgm:pt>
    <dgm:pt modelId="{BB80E2BB-42F6-4498-9E0A-78A4AAFDDD30}" type="sibTrans" cxnId="{0D000544-F9F6-4723-BEB1-A9E607D2BC07}">
      <dgm:prSet/>
      <dgm:spPr/>
      <dgm:t>
        <a:bodyPr/>
        <a:lstStyle/>
        <a:p>
          <a:endParaRPr lang="en-US"/>
        </a:p>
      </dgm:t>
    </dgm:pt>
    <dgm:pt modelId="{38D1C9E6-ADAE-4C46-A441-AB33787E6049}">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MCL exceedances using RAA</a:t>
          </a:r>
        </a:p>
      </dgm:t>
    </dgm:pt>
    <dgm:pt modelId="{349AC274-0F5F-4381-B883-867C983246EC}" type="sibTrans" cxnId="{96EC4F82-776C-4DE9-9B0C-6B46513A10CF}">
      <dgm:prSet/>
      <dgm:spPr/>
      <dgm:t>
        <a:bodyPr/>
        <a:lstStyle/>
        <a:p>
          <a:endParaRPr lang="en-US"/>
        </a:p>
      </dgm:t>
    </dgm:pt>
    <dgm:pt modelId="{B74F7597-DFF4-48EB-AEC5-43A01309787E}" type="parTrans" cxnId="{96EC4F82-776C-4DE9-9B0C-6B46513A10CF}">
      <dgm:prSet/>
      <dgm:spPr/>
      <dgm:t>
        <a:bodyPr/>
        <a:lstStyle/>
        <a:p>
          <a:endParaRPr lang="en-US"/>
        </a:p>
      </dgm:t>
    </dgm:pt>
    <dgm:pt modelId="{D6281F68-A448-4C00-BE4C-F97C6FB1D82A}">
      <dgm:prSet phldrT="[Text]" custT="1"/>
      <dgm:spPr/>
      <dgm:t>
        <a:bodyPr/>
        <a:lstStyle/>
        <a:p>
          <a:r>
            <a:rPr lang="en-US" sz="2100" kern="1200" dirty="0">
              <a:solidFill>
                <a:prstClr val="black">
                  <a:hueOff val="0"/>
                  <a:satOff val="0"/>
                  <a:lumOff val="0"/>
                  <a:alphaOff val="0"/>
                </a:prstClr>
              </a:solidFill>
              <a:latin typeface="Aptos" panose="02110004020202020204"/>
              <a:ea typeface="+mn-ea"/>
              <a:cs typeface="+mn-cs"/>
            </a:rPr>
            <a:t>Ongoing monitoring continues</a:t>
          </a:r>
        </a:p>
      </dgm:t>
    </dgm:pt>
    <dgm:pt modelId="{8413AB6F-CA92-4245-B668-EC1103F6EF08}" type="parTrans" cxnId="{15AEC65A-403D-4685-BDB3-D10092480553}">
      <dgm:prSet/>
      <dgm:spPr/>
      <dgm:t>
        <a:bodyPr/>
        <a:lstStyle/>
        <a:p>
          <a:endParaRPr lang="en-US"/>
        </a:p>
      </dgm:t>
    </dgm:pt>
    <dgm:pt modelId="{3B0C788A-5C8C-452C-8928-0FDEED7893DE}" type="sibTrans" cxnId="{15AEC65A-403D-4685-BDB3-D10092480553}">
      <dgm:prSet/>
      <dgm:spPr/>
      <dgm:t>
        <a:bodyPr/>
        <a:lstStyle/>
        <a:p>
          <a:endParaRPr lang="en-US"/>
        </a:p>
      </dgm:t>
    </dgm:pt>
    <dgm:pt modelId="{4CBF2491-AF8E-49F3-BDC1-6A497CFD779B}">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MCL Violations Begin</a:t>
          </a:r>
        </a:p>
      </dgm:t>
    </dgm:pt>
    <dgm:pt modelId="{BBF58476-CCCC-44AF-91A9-3F07BE2B5BCC}" type="parTrans" cxnId="{B9457460-49B3-4619-8C00-F96FA7518A77}">
      <dgm:prSet/>
      <dgm:spPr/>
      <dgm:t>
        <a:bodyPr/>
        <a:lstStyle/>
        <a:p>
          <a:endParaRPr lang="en-US"/>
        </a:p>
      </dgm:t>
    </dgm:pt>
    <dgm:pt modelId="{4B0BBC49-FC6E-47B3-B358-514ED8CC0B02}" type="sibTrans" cxnId="{B9457460-49B3-4619-8C00-F96FA7518A77}">
      <dgm:prSet/>
      <dgm:spPr/>
      <dgm:t>
        <a:bodyPr/>
        <a:lstStyle/>
        <a:p>
          <a:endParaRPr lang="en-US"/>
        </a:p>
      </dgm:t>
    </dgm:pt>
    <dgm:pt modelId="{36276F5A-5856-4425-80FE-F3D8A43080E6}" type="pres">
      <dgm:prSet presAssocID="{B757B73D-26F2-4958-8242-6555B8C4F72E}" presName="Name0" presStyleCnt="0">
        <dgm:presLayoutVars>
          <dgm:dir/>
          <dgm:animLvl val="lvl"/>
          <dgm:resizeHandles val="exact"/>
        </dgm:presLayoutVars>
      </dgm:prSet>
      <dgm:spPr/>
    </dgm:pt>
    <dgm:pt modelId="{4504E171-AED8-4FB8-A176-714B0B82DCB2}" type="pres">
      <dgm:prSet presAssocID="{5111EA64-ECD0-44D9-8752-4C660822B927}" presName="composite" presStyleCnt="0"/>
      <dgm:spPr/>
    </dgm:pt>
    <dgm:pt modelId="{959B129F-333D-4528-85C0-6445AF130664}" type="pres">
      <dgm:prSet presAssocID="{5111EA64-ECD0-44D9-8752-4C660822B927}" presName="parTx" presStyleLbl="node1" presStyleIdx="0" presStyleCnt="4">
        <dgm:presLayoutVars>
          <dgm:chMax val="0"/>
          <dgm:chPref val="0"/>
          <dgm:bulletEnabled val="1"/>
        </dgm:presLayoutVars>
      </dgm:prSet>
      <dgm:spPr/>
    </dgm:pt>
    <dgm:pt modelId="{B1C16CFC-6A49-4E6F-B742-3C067D3AA20B}" type="pres">
      <dgm:prSet presAssocID="{5111EA64-ECD0-44D9-8752-4C660822B927}" presName="desTx" presStyleLbl="revTx" presStyleIdx="0" presStyleCnt="4">
        <dgm:presLayoutVars>
          <dgm:bulletEnabled val="1"/>
        </dgm:presLayoutVars>
      </dgm:prSet>
      <dgm:spPr/>
    </dgm:pt>
    <dgm:pt modelId="{2CD88A6E-015D-480D-B0C1-59E1EB29142F}" type="pres">
      <dgm:prSet presAssocID="{86118FB8-DADD-444A-9AE1-88417A3D8218}" presName="space" presStyleCnt="0"/>
      <dgm:spPr/>
    </dgm:pt>
    <dgm:pt modelId="{83A1210E-1C36-46C6-9EC0-9288C2C745DF}" type="pres">
      <dgm:prSet presAssocID="{35294217-70D8-4FCF-A6B4-917542430F2F}" presName="composite" presStyleCnt="0"/>
      <dgm:spPr/>
    </dgm:pt>
    <dgm:pt modelId="{ACCBF727-1927-47D7-912F-91D70D3B3BF1}" type="pres">
      <dgm:prSet presAssocID="{35294217-70D8-4FCF-A6B4-917542430F2F}" presName="parTx" presStyleLbl="node1" presStyleIdx="1" presStyleCnt="4">
        <dgm:presLayoutVars>
          <dgm:chMax val="0"/>
          <dgm:chPref val="0"/>
          <dgm:bulletEnabled val="1"/>
        </dgm:presLayoutVars>
      </dgm:prSet>
      <dgm:spPr/>
    </dgm:pt>
    <dgm:pt modelId="{4369F1AA-53B5-4EB0-868E-13AAC12F6574}" type="pres">
      <dgm:prSet presAssocID="{35294217-70D8-4FCF-A6B4-917542430F2F}" presName="desTx" presStyleLbl="revTx" presStyleIdx="1" presStyleCnt="4">
        <dgm:presLayoutVars>
          <dgm:bulletEnabled val="1"/>
        </dgm:presLayoutVars>
      </dgm:prSet>
      <dgm:spPr/>
    </dgm:pt>
    <dgm:pt modelId="{B154BCAB-BDBC-4E36-BDE3-15FF08401C19}" type="pres">
      <dgm:prSet presAssocID="{4CD908AC-42EC-4036-A0BE-FF4A79F7B5C7}" presName="space" presStyleCnt="0"/>
      <dgm:spPr/>
    </dgm:pt>
    <dgm:pt modelId="{6C8E0568-EBF5-4C73-A0D2-48E7473D7239}" type="pres">
      <dgm:prSet presAssocID="{F675B2B4-5AEF-49A4-97DB-995810450CFC}" presName="composite" presStyleCnt="0"/>
      <dgm:spPr/>
    </dgm:pt>
    <dgm:pt modelId="{AB7F3342-F0D3-4967-9CA7-FE7FB91DD742}" type="pres">
      <dgm:prSet presAssocID="{F675B2B4-5AEF-49A4-97DB-995810450CFC}" presName="parTx" presStyleLbl="node1" presStyleIdx="2" presStyleCnt="4">
        <dgm:presLayoutVars>
          <dgm:chMax val="0"/>
          <dgm:chPref val="0"/>
          <dgm:bulletEnabled val="1"/>
        </dgm:presLayoutVars>
      </dgm:prSet>
      <dgm:spPr/>
    </dgm:pt>
    <dgm:pt modelId="{EF09566C-C64C-4DEE-BFF9-3B01D29E219B}" type="pres">
      <dgm:prSet presAssocID="{F675B2B4-5AEF-49A4-97DB-995810450CFC}" presName="desTx" presStyleLbl="revTx" presStyleIdx="2" presStyleCnt="4">
        <dgm:presLayoutVars>
          <dgm:bulletEnabled val="1"/>
        </dgm:presLayoutVars>
      </dgm:prSet>
      <dgm:spPr/>
    </dgm:pt>
    <dgm:pt modelId="{37A7383D-24B7-437C-BE04-66F4BED71D70}" type="pres">
      <dgm:prSet presAssocID="{53E2BA0C-7C4A-4097-A6AD-B5AFD3C86A2D}" presName="space" presStyleCnt="0"/>
      <dgm:spPr/>
    </dgm:pt>
    <dgm:pt modelId="{C926689D-3155-4A80-A545-C66E51D04013}" type="pres">
      <dgm:prSet presAssocID="{1AC8DDCE-DE2B-488F-9FB2-822C689A49C2}" presName="composite" presStyleCnt="0"/>
      <dgm:spPr/>
    </dgm:pt>
    <dgm:pt modelId="{A0CE3C10-5009-457C-AF4C-CDD0E165370B}" type="pres">
      <dgm:prSet presAssocID="{1AC8DDCE-DE2B-488F-9FB2-822C689A49C2}" presName="parTx" presStyleLbl="node1" presStyleIdx="3" presStyleCnt="4">
        <dgm:presLayoutVars>
          <dgm:chMax val="0"/>
          <dgm:chPref val="0"/>
          <dgm:bulletEnabled val="1"/>
        </dgm:presLayoutVars>
      </dgm:prSet>
      <dgm:spPr/>
    </dgm:pt>
    <dgm:pt modelId="{A514A64C-BBF5-4B38-A236-ECBA0709ABE6}" type="pres">
      <dgm:prSet presAssocID="{1AC8DDCE-DE2B-488F-9FB2-822C689A49C2}" presName="desTx" presStyleLbl="revTx" presStyleIdx="3" presStyleCnt="4">
        <dgm:presLayoutVars>
          <dgm:bulletEnabled val="1"/>
        </dgm:presLayoutVars>
      </dgm:prSet>
      <dgm:spPr/>
    </dgm:pt>
  </dgm:ptLst>
  <dgm:cxnLst>
    <dgm:cxn modelId="{FEB4D801-BCD3-499D-ABE6-6AF2F9AB4190}" type="presOf" srcId="{ACC3588A-5193-4716-A481-C86B92112486}" destId="{4369F1AA-53B5-4EB0-868E-13AAC12F6574}" srcOrd="0" destOrd="2" presId="urn:microsoft.com/office/officeart/2005/8/layout/chevron1"/>
    <dgm:cxn modelId="{5FFC2404-8421-4056-BC37-DE4D9040EF35}" type="presOf" srcId="{F675B2B4-5AEF-49A4-97DB-995810450CFC}" destId="{AB7F3342-F0D3-4967-9CA7-FE7FB91DD742}" srcOrd="0" destOrd="0" presId="urn:microsoft.com/office/officeart/2005/8/layout/chevron1"/>
    <dgm:cxn modelId="{0D47DE05-E954-415E-A907-C4E16B8FC8C0}" type="presOf" srcId="{B757B73D-26F2-4958-8242-6555B8C4F72E}" destId="{36276F5A-5856-4425-80FE-F3D8A43080E6}" srcOrd="0" destOrd="0" presId="urn:microsoft.com/office/officeart/2005/8/layout/chevron1"/>
    <dgm:cxn modelId="{36321D09-818B-44A0-A51B-457E5A36F113}" type="presOf" srcId="{566A2C4D-971C-4AB5-9DC0-9E1C4A6DDA6C}" destId="{B1C16CFC-6A49-4E6F-B742-3C067D3AA20B}" srcOrd="0" destOrd="1" presId="urn:microsoft.com/office/officeart/2005/8/layout/chevron1"/>
    <dgm:cxn modelId="{1D5EE609-3C62-4047-BC3A-C630AE04B077}" type="presOf" srcId="{7901068C-06B9-4A30-B2B8-9A7F09C2DEFB}" destId="{B1C16CFC-6A49-4E6F-B742-3C067D3AA20B}" srcOrd="0" destOrd="0" presId="urn:microsoft.com/office/officeart/2005/8/layout/chevron1"/>
    <dgm:cxn modelId="{2F07710D-280B-4EB3-968B-63DC5A53A7CD}" type="presOf" srcId="{5111EA64-ECD0-44D9-8752-4C660822B927}" destId="{959B129F-333D-4528-85C0-6445AF130664}" srcOrd="0" destOrd="0" presId="urn:microsoft.com/office/officeart/2005/8/layout/chevron1"/>
    <dgm:cxn modelId="{5CE21D19-EAF3-4604-9888-CB60EC1F48A9}" srcId="{B757B73D-26F2-4958-8242-6555B8C4F72E}" destId="{35294217-70D8-4FCF-A6B4-917542430F2F}" srcOrd="1" destOrd="0" parTransId="{74F00F8D-B94E-4EF8-91BA-856437E9BA2C}" sibTransId="{4CD908AC-42EC-4036-A0BE-FF4A79F7B5C7}"/>
    <dgm:cxn modelId="{44B6ED19-442F-453C-A216-18F5931F03BA}" type="presOf" srcId="{C247CC29-B85E-41C8-8BE5-42131BB583FA}" destId="{4369F1AA-53B5-4EB0-868E-13AAC12F6574}" srcOrd="0" destOrd="0" presId="urn:microsoft.com/office/officeart/2005/8/layout/chevron1"/>
    <dgm:cxn modelId="{79DAFF1C-9069-41C0-BAAD-7AF13D7E56B8}" srcId="{35294217-70D8-4FCF-A6B4-917542430F2F}" destId="{A8F0C46C-8E7C-4F4A-B286-3DCDB282AF89}" srcOrd="4" destOrd="0" parTransId="{C5973191-16A4-4FB6-96D5-92C9156D7842}" sibTransId="{83C97812-862E-4C96-8174-E512F2DD49C6}"/>
    <dgm:cxn modelId="{1E262C25-B96A-4928-A195-5CBFBE3D26B4}" type="presOf" srcId="{AD3A6A65-687C-4512-8CCD-B2B385B1B0CE}" destId="{EF09566C-C64C-4DEE-BFF9-3B01D29E219B}" srcOrd="0" destOrd="0" presId="urn:microsoft.com/office/officeart/2005/8/layout/chevron1"/>
    <dgm:cxn modelId="{B9457460-49B3-4619-8C00-F96FA7518A77}" srcId="{1AC8DDCE-DE2B-488F-9FB2-822C689A49C2}" destId="{4CBF2491-AF8E-49F3-BDC1-6A497CFD779B}" srcOrd="3" destOrd="0" parTransId="{BBF58476-CCCC-44AF-91A9-3F07BE2B5BCC}" sibTransId="{4B0BBC49-FC6E-47B3-B358-514ED8CC0B02}"/>
    <dgm:cxn modelId="{0D000544-F9F6-4723-BEB1-A9E607D2BC07}" srcId="{1AC8DDCE-DE2B-488F-9FB2-822C689A49C2}" destId="{F63AFAF9-4D24-4B75-A7F3-4936526B9EB1}" srcOrd="1" destOrd="0" parTransId="{CA8B1502-2B89-460A-B3B1-EE783102659B}" sibTransId="{BB80E2BB-42F6-4498-9E0A-78A4AAFDDD30}"/>
    <dgm:cxn modelId="{ADD19549-2154-4E37-8743-BBEDC858D7BF}" type="presOf" srcId="{4CBF2491-AF8E-49F3-BDC1-6A497CFD779B}" destId="{A514A64C-BBF5-4B38-A236-ECBA0709ABE6}" srcOrd="0" destOrd="3" presId="urn:microsoft.com/office/officeart/2005/8/layout/chevron1"/>
    <dgm:cxn modelId="{8453014C-5BB6-49DA-89F0-23149C08638F}" srcId="{5111EA64-ECD0-44D9-8752-4C660822B927}" destId="{7901068C-06B9-4A30-B2B8-9A7F09C2DEFB}" srcOrd="0" destOrd="0" parTransId="{4878B166-72C4-49DB-868A-8519FA66D623}" sibTransId="{22504FB5-774E-4EE8-ABAC-0911A6326866}"/>
    <dgm:cxn modelId="{769EA34D-E470-47B8-8FC9-5896B5BEF21C}" srcId="{B757B73D-26F2-4958-8242-6555B8C4F72E}" destId="{5111EA64-ECD0-44D9-8752-4C660822B927}" srcOrd="0" destOrd="0" parTransId="{5625F0CF-6A0D-4A5D-8716-4D5F35D8EA15}" sibTransId="{86118FB8-DADD-444A-9AE1-88417A3D8218}"/>
    <dgm:cxn modelId="{5F52486F-D44B-430F-87C5-F950F937D563}" type="presOf" srcId="{E2CACD3E-8441-435B-BBD5-6456B44BC19D}" destId="{4369F1AA-53B5-4EB0-868E-13AAC12F6574}" srcOrd="0" destOrd="3" presId="urn:microsoft.com/office/officeart/2005/8/layout/chevron1"/>
    <dgm:cxn modelId="{C4282D70-0C03-4AA1-A9C7-FCCE453B9333}" type="presOf" srcId="{F63AFAF9-4D24-4B75-A7F3-4936526B9EB1}" destId="{A514A64C-BBF5-4B38-A236-ECBA0709ABE6}" srcOrd="0" destOrd="1" presId="urn:microsoft.com/office/officeart/2005/8/layout/chevron1"/>
    <dgm:cxn modelId="{2E1DED71-4A26-4A92-B2EC-060631B39DA8}" srcId="{35294217-70D8-4FCF-A6B4-917542430F2F}" destId="{E2CACD3E-8441-435B-BBD5-6456B44BC19D}" srcOrd="3" destOrd="0" parTransId="{DED2E640-FFC0-404F-A965-52B0011296E0}" sibTransId="{8B831A5E-499A-4133-B28B-7C66EACC7D51}"/>
    <dgm:cxn modelId="{68B80972-5AD8-4460-A246-F4BE39EBF649}" type="presOf" srcId="{43C33F82-EF03-4BA2-9496-8939A65DB588}" destId="{4369F1AA-53B5-4EB0-868E-13AAC12F6574}" srcOrd="0" destOrd="1" presId="urn:microsoft.com/office/officeart/2005/8/layout/chevron1"/>
    <dgm:cxn modelId="{0B8C0A52-BAE3-487D-B5CD-7BBF9878E4AC}" type="presOf" srcId="{A8F0C46C-8E7C-4F4A-B286-3DCDB282AF89}" destId="{4369F1AA-53B5-4EB0-868E-13AAC12F6574}" srcOrd="0" destOrd="4" presId="urn:microsoft.com/office/officeart/2005/8/layout/chevron1"/>
    <dgm:cxn modelId="{F755FB72-B12A-45BA-99C1-6C77030F8A85}" type="presOf" srcId="{35294217-70D8-4FCF-A6B4-917542430F2F}" destId="{ACCBF727-1927-47D7-912F-91D70D3B3BF1}" srcOrd="0" destOrd="0" presId="urn:microsoft.com/office/officeart/2005/8/layout/chevron1"/>
    <dgm:cxn modelId="{F6086853-D827-48F7-BCF4-D22FA2321DEA}" type="presOf" srcId="{1AC8DDCE-DE2B-488F-9FB2-822C689A49C2}" destId="{A0CE3C10-5009-457C-AF4C-CDD0E165370B}" srcOrd="0" destOrd="0" presId="urn:microsoft.com/office/officeart/2005/8/layout/chevron1"/>
    <dgm:cxn modelId="{5A37FF53-F397-4105-883F-251F8400A12F}" srcId="{B757B73D-26F2-4958-8242-6555B8C4F72E}" destId="{1AC8DDCE-DE2B-488F-9FB2-822C689A49C2}" srcOrd="3" destOrd="0" parTransId="{DDC2AF02-8B48-4949-AE6F-D4FC13E0CB2A}" sibTransId="{EA9CC30A-AE0F-4F15-8CC8-3D62860FCED4}"/>
    <dgm:cxn modelId="{15AEC65A-403D-4685-BDB3-D10092480553}" srcId="{F675B2B4-5AEF-49A4-97DB-995810450CFC}" destId="{D6281F68-A448-4C00-BE4C-F97C6FB1D82A}" srcOrd="3" destOrd="0" parTransId="{8413AB6F-CA92-4245-B668-EC1103F6EF08}" sibTransId="{3B0C788A-5C8C-452C-8928-0FDEED7893DE}"/>
    <dgm:cxn modelId="{4C3E7980-A1FD-46BB-8218-F3C8733BFB18}" srcId="{B757B73D-26F2-4958-8242-6555B8C4F72E}" destId="{F675B2B4-5AEF-49A4-97DB-995810450CFC}" srcOrd="2" destOrd="0" parTransId="{277AE557-8E1E-441D-91B1-63DF2F54E0A6}" sibTransId="{53E2BA0C-7C4A-4097-A6AD-B5AFD3C86A2D}"/>
    <dgm:cxn modelId="{96EC4F82-776C-4DE9-9B0C-6B46513A10CF}" srcId="{1AC8DDCE-DE2B-488F-9FB2-822C689A49C2}" destId="{38D1C9E6-ADAE-4C46-A441-AB33787E6049}" srcOrd="2" destOrd="0" parTransId="{B74F7597-DFF4-48EB-AEC5-43A01309787E}" sibTransId="{349AC274-0F5F-4381-B883-867C983246EC}"/>
    <dgm:cxn modelId="{01A8D98B-5DC8-4DEB-8F55-A51C75C3F61E}" type="presOf" srcId="{D6281F68-A448-4C00-BE4C-F97C6FB1D82A}" destId="{EF09566C-C64C-4DEE-BFF9-3B01D29E219B}" srcOrd="0" destOrd="3" presId="urn:microsoft.com/office/officeart/2005/8/layout/chevron1"/>
    <dgm:cxn modelId="{BF9D2591-F5D4-42F9-939C-8D06BE6726EC}" srcId="{35294217-70D8-4FCF-A6B4-917542430F2F}" destId="{ACC3588A-5193-4716-A481-C86B92112486}" srcOrd="2" destOrd="0" parTransId="{732B8227-C285-41F7-B564-838EA5126D7C}" sibTransId="{50667E53-6066-405D-BF37-3099D446AD5D}"/>
    <dgm:cxn modelId="{AA1D8E96-18EF-450D-BEF1-D0E1BC9FCE96}" type="presOf" srcId="{EEA54F5A-CEF0-4FFA-A018-C65169293255}" destId="{EF09566C-C64C-4DEE-BFF9-3B01D29E219B}" srcOrd="0" destOrd="1" presId="urn:microsoft.com/office/officeart/2005/8/layout/chevron1"/>
    <dgm:cxn modelId="{7F0B8F98-FAF0-484D-A735-CBE032E71546}" srcId="{F675B2B4-5AEF-49A4-97DB-995810450CFC}" destId="{EEA54F5A-CEF0-4FFA-A018-C65169293255}" srcOrd="1" destOrd="0" parTransId="{63820127-4BE4-4738-9BFF-54F55723F584}" sibTransId="{2391E079-F9A8-46C4-AC84-FDCC20105A12}"/>
    <dgm:cxn modelId="{EE6E0B99-792C-4178-BB16-8E9E1D560E75}" srcId="{F675B2B4-5AEF-49A4-97DB-995810450CFC}" destId="{AD3A6A65-687C-4512-8CCD-B2B385B1B0CE}" srcOrd="0" destOrd="0" parTransId="{1CBE6B24-8BF4-474F-92E4-220CA5BE2D64}" sibTransId="{F07C4550-2DCA-404D-96F3-8A3D0AB94D37}"/>
    <dgm:cxn modelId="{2B6BCFA0-F71E-4006-B36D-AD821373DBC1}" type="presOf" srcId="{38D1C9E6-ADAE-4C46-A441-AB33787E6049}" destId="{A514A64C-BBF5-4B38-A236-ECBA0709ABE6}" srcOrd="0" destOrd="2" presId="urn:microsoft.com/office/officeart/2005/8/layout/chevron1"/>
    <dgm:cxn modelId="{182BD8E3-4855-4172-8D2C-8EA7C2D80A95}" srcId="{1AC8DDCE-DE2B-488F-9FB2-822C689A49C2}" destId="{DE3D41B6-B8B2-4F71-BA06-B7C2954724F7}" srcOrd="0" destOrd="0" parTransId="{6587C588-EFA2-4140-A1A9-76375D5DCF19}" sibTransId="{5781657B-887D-4D33-9C79-08737188451A}"/>
    <dgm:cxn modelId="{BAFE95E5-7361-41C0-90EF-D6A4CE57C0FA}" srcId="{35294217-70D8-4FCF-A6B4-917542430F2F}" destId="{C247CC29-B85E-41C8-8BE5-42131BB583FA}" srcOrd="0" destOrd="0" parTransId="{77A33F2A-2A4C-4C6F-9CC4-1C926329EB60}" sibTransId="{70A24A4F-1236-4547-B976-D166FB33E259}"/>
    <dgm:cxn modelId="{29B1EBEA-6A59-415B-925D-B145D4E9B81D}" type="presOf" srcId="{8CE1C2E7-F6A0-4BF5-8383-A43AE1B6ACBA}" destId="{EF09566C-C64C-4DEE-BFF9-3B01D29E219B}" srcOrd="0" destOrd="2" presId="urn:microsoft.com/office/officeart/2005/8/layout/chevron1"/>
    <dgm:cxn modelId="{5D29A4EB-C3B1-4CEF-9655-5495637141C3}" type="presOf" srcId="{DE3D41B6-B8B2-4F71-BA06-B7C2954724F7}" destId="{A514A64C-BBF5-4B38-A236-ECBA0709ABE6}" srcOrd="0" destOrd="0" presId="urn:microsoft.com/office/officeart/2005/8/layout/chevron1"/>
    <dgm:cxn modelId="{B4B1EFF2-F093-460F-8358-D551932D4D17}" srcId="{5111EA64-ECD0-44D9-8752-4C660822B927}" destId="{566A2C4D-971C-4AB5-9DC0-9E1C4A6DDA6C}" srcOrd="1" destOrd="0" parTransId="{B843677D-62EB-443C-BC6A-D0629894911C}" sibTransId="{26CAB2B0-AF6D-4F85-9D5C-822FDB542A28}"/>
    <dgm:cxn modelId="{6D6F0CF8-65C8-4858-BDE6-314AC67A50F8}" srcId="{F675B2B4-5AEF-49A4-97DB-995810450CFC}" destId="{8CE1C2E7-F6A0-4BF5-8383-A43AE1B6ACBA}" srcOrd="2" destOrd="0" parTransId="{B0DD20A2-D8B5-4C1B-BA05-2F0551B368C6}" sibTransId="{E0DAEBF8-3074-4739-86E6-70FCA9024FF0}"/>
    <dgm:cxn modelId="{1DE1BBFD-39A4-4E68-9BEE-3A22C52F38EB}" srcId="{35294217-70D8-4FCF-A6B4-917542430F2F}" destId="{43C33F82-EF03-4BA2-9496-8939A65DB588}" srcOrd="1" destOrd="0" parTransId="{B633B19E-D6B9-4B21-83C9-743DE773329B}" sibTransId="{D75A7EEC-7519-46B7-8769-FD105B4EC217}"/>
    <dgm:cxn modelId="{887A1750-D769-4B24-A6C0-4887986C0D88}" type="presParOf" srcId="{36276F5A-5856-4425-80FE-F3D8A43080E6}" destId="{4504E171-AED8-4FB8-A176-714B0B82DCB2}" srcOrd="0" destOrd="0" presId="urn:microsoft.com/office/officeart/2005/8/layout/chevron1"/>
    <dgm:cxn modelId="{46E94D59-C9D0-4694-AF8D-DDAB0593D4FC}" type="presParOf" srcId="{4504E171-AED8-4FB8-A176-714B0B82DCB2}" destId="{959B129F-333D-4528-85C0-6445AF130664}" srcOrd="0" destOrd="0" presId="urn:microsoft.com/office/officeart/2005/8/layout/chevron1"/>
    <dgm:cxn modelId="{75B0F059-611E-4E3B-9FEC-90DA3F344CCC}" type="presParOf" srcId="{4504E171-AED8-4FB8-A176-714B0B82DCB2}" destId="{B1C16CFC-6A49-4E6F-B742-3C067D3AA20B}" srcOrd="1" destOrd="0" presId="urn:microsoft.com/office/officeart/2005/8/layout/chevron1"/>
    <dgm:cxn modelId="{41A78250-0807-4220-9FB1-F8A263A6A810}" type="presParOf" srcId="{36276F5A-5856-4425-80FE-F3D8A43080E6}" destId="{2CD88A6E-015D-480D-B0C1-59E1EB29142F}" srcOrd="1" destOrd="0" presId="urn:microsoft.com/office/officeart/2005/8/layout/chevron1"/>
    <dgm:cxn modelId="{E182C8C1-0EED-4132-A831-95E1D7BEE99C}" type="presParOf" srcId="{36276F5A-5856-4425-80FE-F3D8A43080E6}" destId="{83A1210E-1C36-46C6-9EC0-9288C2C745DF}" srcOrd="2" destOrd="0" presId="urn:microsoft.com/office/officeart/2005/8/layout/chevron1"/>
    <dgm:cxn modelId="{A25CDDD9-7F43-4CC8-B353-6FAE5F2FCD5A}" type="presParOf" srcId="{83A1210E-1C36-46C6-9EC0-9288C2C745DF}" destId="{ACCBF727-1927-47D7-912F-91D70D3B3BF1}" srcOrd="0" destOrd="0" presId="urn:microsoft.com/office/officeart/2005/8/layout/chevron1"/>
    <dgm:cxn modelId="{84BBB16B-A2E6-49A2-B007-CA51162E3BC7}" type="presParOf" srcId="{83A1210E-1C36-46C6-9EC0-9288C2C745DF}" destId="{4369F1AA-53B5-4EB0-868E-13AAC12F6574}" srcOrd="1" destOrd="0" presId="urn:microsoft.com/office/officeart/2005/8/layout/chevron1"/>
    <dgm:cxn modelId="{9759780E-7945-4EB1-A612-D8DE0C7B96F0}" type="presParOf" srcId="{36276F5A-5856-4425-80FE-F3D8A43080E6}" destId="{B154BCAB-BDBC-4E36-BDE3-15FF08401C19}" srcOrd="3" destOrd="0" presId="urn:microsoft.com/office/officeart/2005/8/layout/chevron1"/>
    <dgm:cxn modelId="{3D432DCE-97E8-4B5C-B49F-524ECA358ADF}" type="presParOf" srcId="{36276F5A-5856-4425-80FE-F3D8A43080E6}" destId="{6C8E0568-EBF5-4C73-A0D2-48E7473D7239}" srcOrd="4" destOrd="0" presId="urn:microsoft.com/office/officeart/2005/8/layout/chevron1"/>
    <dgm:cxn modelId="{13DF0808-EE3C-47EC-940B-560864253FF9}" type="presParOf" srcId="{6C8E0568-EBF5-4C73-A0D2-48E7473D7239}" destId="{AB7F3342-F0D3-4967-9CA7-FE7FB91DD742}" srcOrd="0" destOrd="0" presId="urn:microsoft.com/office/officeart/2005/8/layout/chevron1"/>
    <dgm:cxn modelId="{79AF4AFE-0989-4045-BC1D-325237F769F8}" type="presParOf" srcId="{6C8E0568-EBF5-4C73-A0D2-48E7473D7239}" destId="{EF09566C-C64C-4DEE-BFF9-3B01D29E219B}" srcOrd="1" destOrd="0" presId="urn:microsoft.com/office/officeart/2005/8/layout/chevron1"/>
    <dgm:cxn modelId="{93A964B5-CA87-49ED-A05F-D43FAFDB2E8E}" type="presParOf" srcId="{36276F5A-5856-4425-80FE-F3D8A43080E6}" destId="{37A7383D-24B7-437C-BE04-66F4BED71D70}" srcOrd="5" destOrd="0" presId="urn:microsoft.com/office/officeart/2005/8/layout/chevron1"/>
    <dgm:cxn modelId="{B929E885-8177-4B36-9317-D881B0693756}" type="presParOf" srcId="{36276F5A-5856-4425-80FE-F3D8A43080E6}" destId="{C926689D-3155-4A80-A545-C66E51D04013}" srcOrd="6" destOrd="0" presId="urn:microsoft.com/office/officeart/2005/8/layout/chevron1"/>
    <dgm:cxn modelId="{1303B290-46B8-41A3-AA44-A0518BD12B97}" type="presParOf" srcId="{C926689D-3155-4A80-A545-C66E51D04013}" destId="{A0CE3C10-5009-457C-AF4C-CDD0E165370B}" srcOrd="0" destOrd="0" presId="urn:microsoft.com/office/officeart/2005/8/layout/chevron1"/>
    <dgm:cxn modelId="{ACC3067B-8043-476E-8E67-B8E779440075}" type="presParOf" srcId="{C926689D-3155-4A80-A545-C66E51D04013}" destId="{A514A64C-BBF5-4B38-A236-ECBA0709ABE6}"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419282-D723-4986-9460-E71756AE35F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9063353-3457-43EA-BDD5-8E16652730D0}">
      <dgm:prSet/>
      <dgm:spPr/>
      <dgm:t>
        <a:bodyPr/>
        <a:lstStyle/>
        <a:p>
          <a:r>
            <a:rPr lang="en-US" b="1" dirty="0"/>
            <a:t>Investigate</a:t>
          </a:r>
          <a:endParaRPr lang="en-US" dirty="0"/>
        </a:p>
      </dgm:t>
    </dgm:pt>
    <dgm:pt modelId="{20DD2679-0601-4C9F-BC6E-E69D0D71CA38}" type="parTrans" cxnId="{89449EFB-B0AD-4172-8B71-677354F791B3}">
      <dgm:prSet/>
      <dgm:spPr/>
      <dgm:t>
        <a:bodyPr/>
        <a:lstStyle/>
        <a:p>
          <a:endParaRPr lang="en-US"/>
        </a:p>
      </dgm:t>
    </dgm:pt>
    <dgm:pt modelId="{64A61D95-9F06-496A-8799-B261E252A4AC}" type="sibTrans" cxnId="{89449EFB-B0AD-4172-8B71-677354F791B3}">
      <dgm:prSet/>
      <dgm:spPr/>
      <dgm:t>
        <a:bodyPr/>
        <a:lstStyle/>
        <a:p>
          <a:endParaRPr lang="en-US"/>
        </a:p>
      </dgm:t>
    </dgm:pt>
    <dgm:pt modelId="{9EE43155-F1B7-4CF0-9281-0E478E376536}">
      <dgm:prSet/>
      <dgm:spPr/>
      <dgm:t>
        <a:bodyPr/>
        <a:lstStyle/>
        <a:p>
          <a:r>
            <a:rPr lang="en-US" dirty="0"/>
            <a:t>Continue to Sample</a:t>
          </a:r>
        </a:p>
      </dgm:t>
    </dgm:pt>
    <dgm:pt modelId="{C53BAE6C-8F0F-44C1-82FF-E4F274413A47}" type="parTrans" cxnId="{3D2CE0CC-F462-4320-9AD4-DBDFC8CB3053}">
      <dgm:prSet/>
      <dgm:spPr/>
      <dgm:t>
        <a:bodyPr/>
        <a:lstStyle/>
        <a:p>
          <a:endParaRPr lang="en-US"/>
        </a:p>
      </dgm:t>
    </dgm:pt>
    <dgm:pt modelId="{DF83A82F-E6B3-4853-AD60-816748A4B3CD}" type="sibTrans" cxnId="{3D2CE0CC-F462-4320-9AD4-DBDFC8CB3053}">
      <dgm:prSet/>
      <dgm:spPr/>
      <dgm:t>
        <a:bodyPr/>
        <a:lstStyle/>
        <a:p>
          <a:endParaRPr lang="en-US"/>
        </a:p>
      </dgm:t>
    </dgm:pt>
    <dgm:pt modelId="{67A4D68B-9251-4602-9568-6A1EC6BFCE75}">
      <dgm:prSet/>
      <dgm:spPr/>
      <dgm:t>
        <a:bodyPr/>
        <a:lstStyle/>
        <a:p>
          <a:r>
            <a:rPr lang="en-US" dirty="0">
              <a:solidFill>
                <a:srgbClr val="0070C0"/>
              </a:solidFill>
            </a:rPr>
            <a:t>Develop Risk Assessment Tool – info below</a:t>
          </a:r>
        </a:p>
      </dgm:t>
    </dgm:pt>
    <dgm:pt modelId="{786B31A8-900C-4195-896A-BF36EE71A58E}" type="parTrans" cxnId="{68A69EFA-EAED-4EED-9EE3-F3C816CF088A}">
      <dgm:prSet/>
      <dgm:spPr/>
      <dgm:t>
        <a:bodyPr/>
        <a:lstStyle/>
        <a:p>
          <a:endParaRPr lang="en-US"/>
        </a:p>
      </dgm:t>
    </dgm:pt>
    <dgm:pt modelId="{3BA730D8-F764-4A55-9C99-47F230D731A4}" type="sibTrans" cxnId="{68A69EFA-EAED-4EED-9EE3-F3C816CF088A}">
      <dgm:prSet/>
      <dgm:spPr/>
      <dgm:t>
        <a:bodyPr/>
        <a:lstStyle/>
        <a:p>
          <a:endParaRPr lang="en-US"/>
        </a:p>
      </dgm:t>
    </dgm:pt>
    <dgm:pt modelId="{FC9FBF85-CBBA-47D2-800C-9A27269EC44E}">
      <dgm:prSet/>
      <dgm:spPr/>
      <dgm:t>
        <a:bodyPr/>
        <a:lstStyle/>
        <a:p>
          <a:r>
            <a:rPr lang="en-US" b="1" dirty="0"/>
            <a:t>Respond</a:t>
          </a:r>
          <a:endParaRPr lang="en-US" dirty="0"/>
        </a:p>
      </dgm:t>
    </dgm:pt>
    <dgm:pt modelId="{0030827C-06C1-42B0-88C8-5617468BCBB8}" type="parTrans" cxnId="{323E33BA-8C94-4B1A-B1E6-32E95A9F9964}">
      <dgm:prSet/>
      <dgm:spPr/>
      <dgm:t>
        <a:bodyPr/>
        <a:lstStyle/>
        <a:p>
          <a:endParaRPr lang="en-US"/>
        </a:p>
      </dgm:t>
    </dgm:pt>
    <dgm:pt modelId="{1EE4B78B-4BF9-4946-AC47-00C926EB7C63}" type="sibTrans" cxnId="{323E33BA-8C94-4B1A-B1E6-32E95A9F9964}">
      <dgm:prSet/>
      <dgm:spPr/>
      <dgm:t>
        <a:bodyPr/>
        <a:lstStyle/>
        <a:p>
          <a:endParaRPr lang="en-US"/>
        </a:p>
      </dgm:t>
    </dgm:pt>
    <dgm:pt modelId="{9CEF1967-1857-434E-8F32-9E29D1DC8C8E}">
      <dgm:prSet/>
      <dgm:spPr/>
      <dgm:t>
        <a:bodyPr/>
        <a:lstStyle/>
        <a:p>
          <a:r>
            <a:rPr lang="en-US"/>
            <a:t>Drinking Water Mitigation</a:t>
          </a:r>
        </a:p>
      </dgm:t>
    </dgm:pt>
    <dgm:pt modelId="{004473BA-80E5-43DE-9D6A-17F389168CBE}" type="parTrans" cxnId="{2126CEFE-C0BD-451E-BD38-B5F0E2058B69}">
      <dgm:prSet/>
      <dgm:spPr/>
      <dgm:t>
        <a:bodyPr/>
        <a:lstStyle/>
        <a:p>
          <a:endParaRPr lang="en-US"/>
        </a:p>
      </dgm:t>
    </dgm:pt>
    <dgm:pt modelId="{54C968F1-23F0-4700-8B0D-43EBE651CE60}" type="sibTrans" cxnId="{2126CEFE-C0BD-451E-BD38-B5F0E2058B69}">
      <dgm:prSet/>
      <dgm:spPr/>
      <dgm:t>
        <a:bodyPr/>
        <a:lstStyle/>
        <a:p>
          <a:endParaRPr lang="en-US"/>
        </a:p>
      </dgm:t>
    </dgm:pt>
    <dgm:pt modelId="{E9786410-CC2D-4BAD-821C-C0A11B6A880E}">
      <dgm:prSet/>
      <dgm:spPr/>
      <dgm:t>
        <a:bodyPr/>
        <a:lstStyle/>
        <a:p>
          <a:r>
            <a:rPr lang="en-US"/>
            <a:t>Technical Assistance</a:t>
          </a:r>
        </a:p>
      </dgm:t>
    </dgm:pt>
    <dgm:pt modelId="{1CA2CB7A-B09E-4818-BCD8-333E798C774E}" type="parTrans" cxnId="{3D1102C2-A72C-465E-8446-234F7E810854}">
      <dgm:prSet/>
      <dgm:spPr/>
      <dgm:t>
        <a:bodyPr/>
        <a:lstStyle/>
        <a:p>
          <a:endParaRPr lang="en-US"/>
        </a:p>
      </dgm:t>
    </dgm:pt>
    <dgm:pt modelId="{D5C7A63C-49DA-4578-A961-574D2AC60DE3}" type="sibTrans" cxnId="{3D1102C2-A72C-465E-8446-234F7E810854}">
      <dgm:prSet/>
      <dgm:spPr/>
      <dgm:t>
        <a:bodyPr/>
        <a:lstStyle/>
        <a:p>
          <a:endParaRPr lang="en-US"/>
        </a:p>
      </dgm:t>
    </dgm:pt>
    <dgm:pt modelId="{D63E8869-7544-4942-97C0-051342AF3F95}">
      <dgm:prSet/>
      <dgm:spPr/>
      <dgm:t>
        <a:bodyPr/>
        <a:lstStyle/>
        <a:p>
          <a:r>
            <a:rPr lang="en-US" b="1" dirty="0"/>
            <a:t>Prepare</a:t>
          </a:r>
          <a:endParaRPr lang="en-US" dirty="0"/>
        </a:p>
      </dgm:t>
    </dgm:pt>
    <dgm:pt modelId="{3A78551A-81FB-4929-BC4E-F274F04A83D2}" type="parTrans" cxnId="{BF53E3D5-9575-4093-AC70-4F1AF7E7E44D}">
      <dgm:prSet/>
      <dgm:spPr/>
      <dgm:t>
        <a:bodyPr/>
        <a:lstStyle/>
        <a:p>
          <a:endParaRPr lang="en-US"/>
        </a:p>
      </dgm:t>
    </dgm:pt>
    <dgm:pt modelId="{F940B6FF-953C-4FBA-9B17-623B3E21C844}" type="sibTrans" cxnId="{BF53E3D5-9575-4093-AC70-4F1AF7E7E44D}">
      <dgm:prSet/>
      <dgm:spPr/>
      <dgm:t>
        <a:bodyPr/>
        <a:lstStyle/>
        <a:p>
          <a:endParaRPr lang="en-US"/>
        </a:p>
      </dgm:t>
    </dgm:pt>
    <dgm:pt modelId="{05B16DA0-F5EF-4F13-9559-219A02D8425A}">
      <dgm:prSet/>
      <dgm:spPr/>
      <dgm:t>
        <a:bodyPr/>
        <a:lstStyle/>
        <a:p>
          <a:r>
            <a:rPr lang="en-US"/>
            <a:t>Update PFAS Action Plan Annually</a:t>
          </a:r>
        </a:p>
      </dgm:t>
    </dgm:pt>
    <dgm:pt modelId="{BA6B6D11-3310-4FC2-9FC0-87E7C0553B5A}" type="parTrans" cxnId="{A6C32DE3-A749-4DE3-8747-9496284FAF21}">
      <dgm:prSet/>
      <dgm:spPr/>
      <dgm:t>
        <a:bodyPr/>
        <a:lstStyle/>
        <a:p>
          <a:endParaRPr lang="en-US"/>
        </a:p>
      </dgm:t>
    </dgm:pt>
    <dgm:pt modelId="{A5AA7499-A624-4B47-9B35-43744D21C23D}" type="sibTrans" cxnId="{A6C32DE3-A749-4DE3-8747-9496284FAF21}">
      <dgm:prSet/>
      <dgm:spPr/>
      <dgm:t>
        <a:bodyPr/>
        <a:lstStyle/>
        <a:p>
          <a:endParaRPr lang="en-US"/>
        </a:p>
      </dgm:t>
    </dgm:pt>
    <dgm:pt modelId="{D96EB194-BE26-40EC-85FE-4FE14D5A71DB}">
      <dgm:prSet/>
      <dgm:spPr/>
      <dgm:t>
        <a:bodyPr/>
        <a:lstStyle/>
        <a:p>
          <a:r>
            <a:rPr lang="en-US"/>
            <a:t>Build Lab Capacity</a:t>
          </a:r>
        </a:p>
      </dgm:t>
    </dgm:pt>
    <dgm:pt modelId="{65B92C62-5B4F-4805-B4F0-A91A97A52D9E}" type="parTrans" cxnId="{795F767A-9E1D-4E90-A1C3-D04EAC3024BF}">
      <dgm:prSet/>
      <dgm:spPr/>
      <dgm:t>
        <a:bodyPr/>
        <a:lstStyle/>
        <a:p>
          <a:endParaRPr lang="en-US"/>
        </a:p>
      </dgm:t>
    </dgm:pt>
    <dgm:pt modelId="{1D150E03-C27C-4DE1-B4BB-BF7D09570623}" type="sibTrans" cxnId="{795F767A-9E1D-4E90-A1C3-D04EAC3024BF}">
      <dgm:prSet/>
      <dgm:spPr/>
      <dgm:t>
        <a:bodyPr/>
        <a:lstStyle/>
        <a:p>
          <a:endParaRPr lang="en-US"/>
        </a:p>
      </dgm:t>
    </dgm:pt>
    <dgm:pt modelId="{F3A6EC51-612B-4D92-B02C-483F7196BAEE}">
      <dgm:prSet/>
      <dgm:spPr/>
      <dgm:t>
        <a:bodyPr/>
        <a:lstStyle/>
        <a:p>
          <a:r>
            <a:rPr lang="en-US" b="1"/>
            <a:t>Protect</a:t>
          </a:r>
          <a:endParaRPr lang="en-US"/>
        </a:p>
      </dgm:t>
    </dgm:pt>
    <dgm:pt modelId="{F167E13B-4047-49F6-89FA-7661CE064AA0}" type="parTrans" cxnId="{40F7CC66-1421-48E0-9B0B-DAECA895E887}">
      <dgm:prSet/>
      <dgm:spPr/>
      <dgm:t>
        <a:bodyPr/>
        <a:lstStyle/>
        <a:p>
          <a:endParaRPr lang="en-US"/>
        </a:p>
      </dgm:t>
    </dgm:pt>
    <dgm:pt modelId="{29E004AD-DE61-4E45-9367-C546EDD2519D}" type="sibTrans" cxnId="{40F7CC66-1421-48E0-9B0B-DAECA895E887}">
      <dgm:prSet/>
      <dgm:spPr/>
      <dgm:t>
        <a:bodyPr/>
        <a:lstStyle/>
        <a:p>
          <a:endParaRPr lang="en-US"/>
        </a:p>
      </dgm:t>
    </dgm:pt>
    <dgm:pt modelId="{C0EE49EF-5594-46AD-ACFC-8133614D3320}">
      <dgm:prSet/>
      <dgm:spPr/>
      <dgm:t>
        <a:bodyPr/>
        <a:lstStyle/>
        <a:p>
          <a:r>
            <a:rPr lang="en-US"/>
            <a:t>Source Water Protection</a:t>
          </a:r>
        </a:p>
      </dgm:t>
    </dgm:pt>
    <dgm:pt modelId="{FBB131DF-08F5-4F3A-BE4D-E8C789372909}" type="parTrans" cxnId="{0E70AD0A-5F87-4CED-BF72-363FE0296B67}">
      <dgm:prSet/>
      <dgm:spPr/>
      <dgm:t>
        <a:bodyPr/>
        <a:lstStyle/>
        <a:p>
          <a:endParaRPr lang="en-US"/>
        </a:p>
      </dgm:t>
    </dgm:pt>
    <dgm:pt modelId="{ADA01764-0838-4F52-9092-454AF73A46B9}" type="sibTrans" cxnId="{0E70AD0A-5F87-4CED-BF72-363FE0296B67}">
      <dgm:prSet/>
      <dgm:spPr/>
      <dgm:t>
        <a:bodyPr/>
        <a:lstStyle/>
        <a:p>
          <a:endParaRPr lang="en-US"/>
        </a:p>
      </dgm:t>
    </dgm:pt>
    <dgm:pt modelId="{F48E5469-1A0C-4E7B-8AE7-0B3FB2881FD8}">
      <dgm:prSet/>
      <dgm:spPr>
        <a:solidFill>
          <a:schemeClr val="accent1">
            <a:lumMod val="60000"/>
            <a:lumOff val="40000"/>
          </a:schemeClr>
        </a:solidFill>
      </dgm:spPr>
      <dgm:t>
        <a:bodyPr/>
        <a:lstStyle/>
        <a:p>
          <a:r>
            <a:rPr lang="en-US" b="1" dirty="0"/>
            <a:t>Educate</a:t>
          </a:r>
          <a:endParaRPr lang="en-US" dirty="0"/>
        </a:p>
      </dgm:t>
    </dgm:pt>
    <dgm:pt modelId="{B12CB424-8D60-4442-8E27-D4F23548C422}" type="parTrans" cxnId="{B7EAD84D-7141-47C2-A4FC-FB555C724897}">
      <dgm:prSet/>
      <dgm:spPr/>
      <dgm:t>
        <a:bodyPr/>
        <a:lstStyle/>
        <a:p>
          <a:endParaRPr lang="en-US"/>
        </a:p>
      </dgm:t>
    </dgm:pt>
    <dgm:pt modelId="{4E28B83C-EFAC-4339-AFAC-A6EE434F1137}" type="sibTrans" cxnId="{B7EAD84D-7141-47C2-A4FC-FB555C724897}">
      <dgm:prSet/>
      <dgm:spPr/>
      <dgm:t>
        <a:bodyPr/>
        <a:lstStyle/>
        <a:p>
          <a:endParaRPr lang="en-US"/>
        </a:p>
      </dgm:t>
    </dgm:pt>
    <dgm:pt modelId="{AC039A70-7C64-4A6C-B9D7-34AF05D1F67D}">
      <dgm:prSet/>
      <dgm:spPr>
        <a:solidFill>
          <a:schemeClr val="accent1">
            <a:lumMod val="60000"/>
            <a:lumOff val="40000"/>
          </a:schemeClr>
        </a:solidFill>
      </dgm:spPr>
      <dgm:t>
        <a:bodyPr/>
        <a:lstStyle/>
        <a:p>
          <a:r>
            <a:rPr lang="en-US"/>
            <a:t>Provide information and resources to the public</a:t>
          </a:r>
        </a:p>
      </dgm:t>
    </dgm:pt>
    <dgm:pt modelId="{1ECE7C75-5755-4196-BE26-61A3BACC3E7A}" type="parTrans" cxnId="{0EFD78D8-6D4F-4E7B-A0E5-BD119913F069}">
      <dgm:prSet/>
      <dgm:spPr/>
      <dgm:t>
        <a:bodyPr/>
        <a:lstStyle/>
        <a:p>
          <a:endParaRPr lang="en-US"/>
        </a:p>
      </dgm:t>
    </dgm:pt>
    <dgm:pt modelId="{E05D7591-0257-4B4D-8E2D-1B261550237A}" type="sibTrans" cxnId="{0EFD78D8-6D4F-4E7B-A0E5-BD119913F069}">
      <dgm:prSet/>
      <dgm:spPr/>
      <dgm:t>
        <a:bodyPr/>
        <a:lstStyle/>
        <a:p>
          <a:endParaRPr lang="en-US"/>
        </a:p>
      </dgm:t>
    </dgm:pt>
    <dgm:pt modelId="{B0993499-BADE-4078-BFBB-3A69F7813004}">
      <dgm:prSet/>
      <dgm:spPr>
        <a:solidFill>
          <a:schemeClr val="accent1">
            <a:lumMod val="60000"/>
            <a:lumOff val="40000"/>
          </a:schemeClr>
        </a:solidFill>
      </dgm:spPr>
      <dgm:t>
        <a:bodyPr/>
        <a:lstStyle/>
        <a:p>
          <a:r>
            <a:rPr lang="en-US"/>
            <a:t>Updated PFAS webpage</a:t>
          </a:r>
        </a:p>
      </dgm:t>
    </dgm:pt>
    <dgm:pt modelId="{390320F3-0294-45F9-9ED1-2E1B5E489551}" type="parTrans" cxnId="{C7118584-F8EE-4928-B551-688AEAA87F92}">
      <dgm:prSet/>
      <dgm:spPr/>
      <dgm:t>
        <a:bodyPr/>
        <a:lstStyle/>
        <a:p>
          <a:endParaRPr lang="en-US"/>
        </a:p>
      </dgm:t>
    </dgm:pt>
    <dgm:pt modelId="{DE485203-7CD9-4096-9CCF-C24D23214114}" type="sibTrans" cxnId="{C7118584-F8EE-4928-B551-688AEAA87F92}">
      <dgm:prSet/>
      <dgm:spPr/>
      <dgm:t>
        <a:bodyPr/>
        <a:lstStyle/>
        <a:p>
          <a:endParaRPr lang="en-US"/>
        </a:p>
      </dgm:t>
    </dgm:pt>
    <dgm:pt modelId="{1DE7EE3A-1CBE-459B-8A40-5CDD91A57084}" type="pres">
      <dgm:prSet presAssocID="{05419282-D723-4986-9460-E71756AE35F5}" presName="diagram" presStyleCnt="0">
        <dgm:presLayoutVars>
          <dgm:dir/>
          <dgm:resizeHandles val="exact"/>
        </dgm:presLayoutVars>
      </dgm:prSet>
      <dgm:spPr/>
    </dgm:pt>
    <dgm:pt modelId="{7490B9EF-DF00-4C6D-A645-F6AB97733DC8}" type="pres">
      <dgm:prSet presAssocID="{09063353-3457-43EA-BDD5-8E16652730D0}" presName="node" presStyleLbl="node1" presStyleIdx="0" presStyleCnt="5">
        <dgm:presLayoutVars>
          <dgm:bulletEnabled val="1"/>
        </dgm:presLayoutVars>
      </dgm:prSet>
      <dgm:spPr/>
    </dgm:pt>
    <dgm:pt modelId="{63C9E175-59C2-4104-80A7-A91C347D3E13}" type="pres">
      <dgm:prSet presAssocID="{64A61D95-9F06-496A-8799-B261E252A4AC}" presName="sibTrans" presStyleCnt="0"/>
      <dgm:spPr/>
    </dgm:pt>
    <dgm:pt modelId="{D871DBFF-8BDD-4B98-A2C4-5751751B9E04}" type="pres">
      <dgm:prSet presAssocID="{FC9FBF85-CBBA-47D2-800C-9A27269EC44E}" presName="node" presStyleLbl="node1" presStyleIdx="1" presStyleCnt="5">
        <dgm:presLayoutVars>
          <dgm:bulletEnabled val="1"/>
        </dgm:presLayoutVars>
      </dgm:prSet>
      <dgm:spPr/>
    </dgm:pt>
    <dgm:pt modelId="{055D9067-3405-422F-86CC-BD4B2FABDC98}" type="pres">
      <dgm:prSet presAssocID="{1EE4B78B-4BF9-4946-AC47-00C926EB7C63}" presName="sibTrans" presStyleCnt="0"/>
      <dgm:spPr/>
    </dgm:pt>
    <dgm:pt modelId="{6E455543-6BD4-4732-AC0C-87D1EE860682}" type="pres">
      <dgm:prSet presAssocID="{D63E8869-7544-4942-97C0-051342AF3F95}" presName="node" presStyleLbl="node1" presStyleIdx="2" presStyleCnt="5">
        <dgm:presLayoutVars>
          <dgm:bulletEnabled val="1"/>
        </dgm:presLayoutVars>
      </dgm:prSet>
      <dgm:spPr/>
    </dgm:pt>
    <dgm:pt modelId="{BAA17064-0FCF-4DC8-A435-38C44298421E}" type="pres">
      <dgm:prSet presAssocID="{F940B6FF-953C-4FBA-9B17-623B3E21C844}" presName="sibTrans" presStyleCnt="0"/>
      <dgm:spPr/>
    </dgm:pt>
    <dgm:pt modelId="{99C41018-460B-4B99-93E9-0D311E3FDA25}" type="pres">
      <dgm:prSet presAssocID="{F3A6EC51-612B-4D92-B02C-483F7196BAEE}" presName="node" presStyleLbl="node1" presStyleIdx="3" presStyleCnt="5">
        <dgm:presLayoutVars>
          <dgm:bulletEnabled val="1"/>
        </dgm:presLayoutVars>
      </dgm:prSet>
      <dgm:spPr/>
    </dgm:pt>
    <dgm:pt modelId="{2EB0A69E-4589-434F-A5EE-331E43092156}" type="pres">
      <dgm:prSet presAssocID="{29E004AD-DE61-4E45-9367-C546EDD2519D}" presName="sibTrans" presStyleCnt="0"/>
      <dgm:spPr/>
    </dgm:pt>
    <dgm:pt modelId="{A860EB14-0407-4F1C-BF49-3AD87639F5DB}" type="pres">
      <dgm:prSet presAssocID="{F48E5469-1A0C-4E7B-8AE7-0B3FB2881FD8}" presName="node" presStyleLbl="node1" presStyleIdx="4" presStyleCnt="5">
        <dgm:presLayoutVars>
          <dgm:bulletEnabled val="1"/>
        </dgm:presLayoutVars>
      </dgm:prSet>
      <dgm:spPr/>
    </dgm:pt>
  </dgm:ptLst>
  <dgm:cxnLst>
    <dgm:cxn modelId="{0E70AD0A-5F87-4CED-BF72-363FE0296B67}" srcId="{F3A6EC51-612B-4D92-B02C-483F7196BAEE}" destId="{C0EE49EF-5594-46AD-ACFC-8133614D3320}" srcOrd="0" destOrd="0" parTransId="{FBB131DF-08F5-4F3A-BE4D-E8C789372909}" sibTransId="{ADA01764-0838-4F52-9092-454AF73A46B9}"/>
    <dgm:cxn modelId="{02B39B10-A113-4B10-A54E-585457D7CBD8}" type="presOf" srcId="{E9786410-CC2D-4BAD-821C-C0A11B6A880E}" destId="{D871DBFF-8BDD-4B98-A2C4-5751751B9E04}" srcOrd="0" destOrd="2" presId="urn:microsoft.com/office/officeart/2005/8/layout/default"/>
    <dgm:cxn modelId="{72EE5513-09BE-4C42-AD5E-2F1D12588EF8}" type="presOf" srcId="{9EE43155-F1B7-4CF0-9281-0E478E376536}" destId="{7490B9EF-DF00-4C6D-A645-F6AB97733DC8}" srcOrd="0" destOrd="1" presId="urn:microsoft.com/office/officeart/2005/8/layout/default"/>
    <dgm:cxn modelId="{768A6714-43EA-4529-8FF7-90C5F1FF0B3C}" type="presOf" srcId="{FC9FBF85-CBBA-47D2-800C-9A27269EC44E}" destId="{D871DBFF-8BDD-4B98-A2C4-5751751B9E04}" srcOrd="0" destOrd="0" presId="urn:microsoft.com/office/officeart/2005/8/layout/default"/>
    <dgm:cxn modelId="{87C1D51F-773C-48FF-872A-A61FFDF01838}" type="presOf" srcId="{09063353-3457-43EA-BDD5-8E16652730D0}" destId="{7490B9EF-DF00-4C6D-A645-F6AB97733DC8}" srcOrd="0" destOrd="0" presId="urn:microsoft.com/office/officeart/2005/8/layout/default"/>
    <dgm:cxn modelId="{AF41BB45-459E-42FE-A9C2-4908FF9BB9B0}" type="presOf" srcId="{F48E5469-1A0C-4E7B-8AE7-0B3FB2881FD8}" destId="{A860EB14-0407-4F1C-BF49-3AD87639F5DB}" srcOrd="0" destOrd="0" presId="urn:microsoft.com/office/officeart/2005/8/layout/default"/>
    <dgm:cxn modelId="{F4BCEF45-90A1-42C2-AD18-F2B34901F6A4}" type="presOf" srcId="{D96EB194-BE26-40EC-85FE-4FE14D5A71DB}" destId="{6E455543-6BD4-4732-AC0C-87D1EE860682}" srcOrd="0" destOrd="2" presId="urn:microsoft.com/office/officeart/2005/8/layout/default"/>
    <dgm:cxn modelId="{40F7CC66-1421-48E0-9B0B-DAECA895E887}" srcId="{05419282-D723-4986-9460-E71756AE35F5}" destId="{F3A6EC51-612B-4D92-B02C-483F7196BAEE}" srcOrd="3" destOrd="0" parTransId="{F167E13B-4047-49F6-89FA-7661CE064AA0}" sibTransId="{29E004AD-DE61-4E45-9367-C546EDD2519D}"/>
    <dgm:cxn modelId="{B7EAD84D-7141-47C2-A4FC-FB555C724897}" srcId="{05419282-D723-4986-9460-E71756AE35F5}" destId="{F48E5469-1A0C-4E7B-8AE7-0B3FB2881FD8}" srcOrd="4" destOrd="0" parTransId="{B12CB424-8D60-4442-8E27-D4F23548C422}" sibTransId="{4E28B83C-EFAC-4339-AFAC-A6EE434F1137}"/>
    <dgm:cxn modelId="{03CA2A73-BCFB-40AD-B2DB-226D1A651034}" type="presOf" srcId="{67A4D68B-9251-4602-9568-6A1EC6BFCE75}" destId="{7490B9EF-DF00-4C6D-A645-F6AB97733DC8}" srcOrd="0" destOrd="2" presId="urn:microsoft.com/office/officeart/2005/8/layout/default"/>
    <dgm:cxn modelId="{795F767A-9E1D-4E90-A1C3-D04EAC3024BF}" srcId="{D63E8869-7544-4942-97C0-051342AF3F95}" destId="{D96EB194-BE26-40EC-85FE-4FE14D5A71DB}" srcOrd="1" destOrd="0" parTransId="{65B92C62-5B4F-4805-B4F0-A91A97A52D9E}" sibTransId="{1D150E03-C27C-4DE1-B4BB-BF7D09570623}"/>
    <dgm:cxn modelId="{9EA2377E-9F6E-4D47-9C74-3862FAA634F3}" type="presOf" srcId="{D63E8869-7544-4942-97C0-051342AF3F95}" destId="{6E455543-6BD4-4732-AC0C-87D1EE860682}" srcOrd="0" destOrd="0" presId="urn:microsoft.com/office/officeart/2005/8/layout/default"/>
    <dgm:cxn modelId="{C7118584-F8EE-4928-B551-688AEAA87F92}" srcId="{F48E5469-1A0C-4E7B-8AE7-0B3FB2881FD8}" destId="{B0993499-BADE-4078-BFBB-3A69F7813004}" srcOrd="1" destOrd="0" parTransId="{390320F3-0294-45F9-9ED1-2E1B5E489551}" sibTransId="{DE485203-7CD9-4096-9CCF-C24D23214114}"/>
    <dgm:cxn modelId="{5DED228D-D197-48DE-B2B8-A47788AA21D3}" type="presOf" srcId="{05419282-D723-4986-9460-E71756AE35F5}" destId="{1DE7EE3A-1CBE-459B-8A40-5CDD91A57084}" srcOrd="0" destOrd="0" presId="urn:microsoft.com/office/officeart/2005/8/layout/default"/>
    <dgm:cxn modelId="{E215CF90-E0DD-4315-99C1-C049D2B1D71A}" type="presOf" srcId="{05B16DA0-F5EF-4F13-9559-219A02D8425A}" destId="{6E455543-6BD4-4732-AC0C-87D1EE860682}" srcOrd="0" destOrd="1" presId="urn:microsoft.com/office/officeart/2005/8/layout/default"/>
    <dgm:cxn modelId="{043BAEA1-7ECA-4DC7-98A4-68159806A4D6}" type="presOf" srcId="{F3A6EC51-612B-4D92-B02C-483F7196BAEE}" destId="{99C41018-460B-4B99-93E9-0D311E3FDA25}" srcOrd="0" destOrd="0" presId="urn:microsoft.com/office/officeart/2005/8/layout/default"/>
    <dgm:cxn modelId="{78150FAE-8CED-4674-880C-9EDE32DE2712}" type="presOf" srcId="{9CEF1967-1857-434E-8F32-9E29D1DC8C8E}" destId="{D871DBFF-8BDD-4B98-A2C4-5751751B9E04}" srcOrd="0" destOrd="1" presId="urn:microsoft.com/office/officeart/2005/8/layout/default"/>
    <dgm:cxn modelId="{B3C6EBAF-E578-4A8A-B22B-EF90B5642BE3}" type="presOf" srcId="{AC039A70-7C64-4A6C-B9D7-34AF05D1F67D}" destId="{A860EB14-0407-4F1C-BF49-3AD87639F5DB}" srcOrd="0" destOrd="1" presId="urn:microsoft.com/office/officeart/2005/8/layout/default"/>
    <dgm:cxn modelId="{323E33BA-8C94-4B1A-B1E6-32E95A9F9964}" srcId="{05419282-D723-4986-9460-E71756AE35F5}" destId="{FC9FBF85-CBBA-47D2-800C-9A27269EC44E}" srcOrd="1" destOrd="0" parTransId="{0030827C-06C1-42B0-88C8-5617468BCBB8}" sibTransId="{1EE4B78B-4BF9-4946-AC47-00C926EB7C63}"/>
    <dgm:cxn modelId="{3D1102C2-A72C-465E-8446-234F7E810854}" srcId="{FC9FBF85-CBBA-47D2-800C-9A27269EC44E}" destId="{E9786410-CC2D-4BAD-821C-C0A11B6A880E}" srcOrd="1" destOrd="0" parTransId="{1CA2CB7A-B09E-4818-BCD8-333E798C774E}" sibTransId="{D5C7A63C-49DA-4578-A961-574D2AC60DE3}"/>
    <dgm:cxn modelId="{3D2CE0CC-F462-4320-9AD4-DBDFC8CB3053}" srcId="{09063353-3457-43EA-BDD5-8E16652730D0}" destId="{9EE43155-F1B7-4CF0-9281-0E478E376536}" srcOrd="0" destOrd="0" parTransId="{C53BAE6C-8F0F-44C1-82FF-E4F274413A47}" sibTransId="{DF83A82F-E6B3-4853-AD60-816748A4B3CD}"/>
    <dgm:cxn modelId="{BF53E3D5-9575-4093-AC70-4F1AF7E7E44D}" srcId="{05419282-D723-4986-9460-E71756AE35F5}" destId="{D63E8869-7544-4942-97C0-051342AF3F95}" srcOrd="2" destOrd="0" parTransId="{3A78551A-81FB-4929-BC4E-F274F04A83D2}" sibTransId="{F940B6FF-953C-4FBA-9B17-623B3E21C844}"/>
    <dgm:cxn modelId="{0EFD78D8-6D4F-4E7B-A0E5-BD119913F069}" srcId="{F48E5469-1A0C-4E7B-8AE7-0B3FB2881FD8}" destId="{AC039A70-7C64-4A6C-B9D7-34AF05D1F67D}" srcOrd="0" destOrd="0" parTransId="{1ECE7C75-5755-4196-BE26-61A3BACC3E7A}" sibTransId="{E05D7591-0257-4B4D-8E2D-1B261550237A}"/>
    <dgm:cxn modelId="{7F0139DA-119D-41D9-B8A4-B0961A4691EA}" type="presOf" srcId="{B0993499-BADE-4078-BFBB-3A69F7813004}" destId="{A860EB14-0407-4F1C-BF49-3AD87639F5DB}" srcOrd="0" destOrd="2" presId="urn:microsoft.com/office/officeart/2005/8/layout/default"/>
    <dgm:cxn modelId="{A6C32DE3-A749-4DE3-8747-9496284FAF21}" srcId="{D63E8869-7544-4942-97C0-051342AF3F95}" destId="{05B16DA0-F5EF-4F13-9559-219A02D8425A}" srcOrd="0" destOrd="0" parTransId="{BA6B6D11-3310-4FC2-9FC0-87E7C0553B5A}" sibTransId="{A5AA7499-A624-4B47-9B35-43744D21C23D}"/>
    <dgm:cxn modelId="{E2689DF8-1BB3-479D-AF7C-6E9EAF4D4DBF}" type="presOf" srcId="{C0EE49EF-5594-46AD-ACFC-8133614D3320}" destId="{99C41018-460B-4B99-93E9-0D311E3FDA25}" srcOrd="0" destOrd="1" presId="urn:microsoft.com/office/officeart/2005/8/layout/default"/>
    <dgm:cxn modelId="{68A69EFA-EAED-4EED-9EE3-F3C816CF088A}" srcId="{09063353-3457-43EA-BDD5-8E16652730D0}" destId="{67A4D68B-9251-4602-9568-6A1EC6BFCE75}" srcOrd="1" destOrd="0" parTransId="{786B31A8-900C-4195-896A-BF36EE71A58E}" sibTransId="{3BA730D8-F764-4A55-9C99-47F230D731A4}"/>
    <dgm:cxn modelId="{89449EFB-B0AD-4172-8B71-677354F791B3}" srcId="{05419282-D723-4986-9460-E71756AE35F5}" destId="{09063353-3457-43EA-BDD5-8E16652730D0}" srcOrd="0" destOrd="0" parTransId="{20DD2679-0601-4C9F-BC6E-E69D0D71CA38}" sibTransId="{64A61D95-9F06-496A-8799-B261E252A4AC}"/>
    <dgm:cxn modelId="{2126CEFE-C0BD-451E-BD38-B5F0E2058B69}" srcId="{FC9FBF85-CBBA-47D2-800C-9A27269EC44E}" destId="{9CEF1967-1857-434E-8F32-9E29D1DC8C8E}" srcOrd="0" destOrd="0" parTransId="{004473BA-80E5-43DE-9D6A-17F389168CBE}" sibTransId="{54C968F1-23F0-4700-8B0D-43EBE651CE60}"/>
    <dgm:cxn modelId="{C152B93F-71D1-434F-945D-044EC6B24A23}" type="presParOf" srcId="{1DE7EE3A-1CBE-459B-8A40-5CDD91A57084}" destId="{7490B9EF-DF00-4C6D-A645-F6AB97733DC8}" srcOrd="0" destOrd="0" presId="urn:microsoft.com/office/officeart/2005/8/layout/default"/>
    <dgm:cxn modelId="{CB4ED536-4F6F-4FAE-8E6E-3E682F30B70D}" type="presParOf" srcId="{1DE7EE3A-1CBE-459B-8A40-5CDD91A57084}" destId="{63C9E175-59C2-4104-80A7-A91C347D3E13}" srcOrd="1" destOrd="0" presId="urn:microsoft.com/office/officeart/2005/8/layout/default"/>
    <dgm:cxn modelId="{33B249BF-7E99-428E-B3E5-A162D1DA8A0F}" type="presParOf" srcId="{1DE7EE3A-1CBE-459B-8A40-5CDD91A57084}" destId="{D871DBFF-8BDD-4B98-A2C4-5751751B9E04}" srcOrd="2" destOrd="0" presId="urn:microsoft.com/office/officeart/2005/8/layout/default"/>
    <dgm:cxn modelId="{8A6BEF9A-A185-4801-A58E-49329F366BBB}" type="presParOf" srcId="{1DE7EE3A-1CBE-459B-8A40-5CDD91A57084}" destId="{055D9067-3405-422F-86CC-BD4B2FABDC98}" srcOrd="3" destOrd="0" presId="urn:microsoft.com/office/officeart/2005/8/layout/default"/>
    <dgm:cxn modelId="{D2CB0B53-0E36-44AB-A7F5-0E716B92F42C}" type="presParOf" srcId="{1DE7EE3A-1CBE-459B-8A40-5CDD91A57084}" destId="{6E455543-6BD4-4732-AC0C-87D1EE860682}" srcOrd="4" destOrd="0" presId="urn:microsoft.com/office/officeart/2005/8/layout/default"/>
    <dgm:cxn modelId="{9BDA8ABA-633D-4B90-A565-56373B202C22}" type="presParOf" srcId="{1DE7EE3A-1CBE-459B-8A40-5CDD91A57084}" destId="{BAA17064-0FCF-4DC8-A435-38C44298421E}" srcOrd="5" destOrd="0" presId="urn:microsoft.com/office/officeart/2005/8/layout/default"/>
    <dgm:cxn modelId="{AF725B07-0A3C-49E6-88A0-B9797AD889C4}" type="presParOf" srcId="{1DE7EE3A-1CBE-459B-8A40-5CDD91A57084}" destId="{99C41018-460B-4B99-93E9-0D311E3FDA25}" srcOrd="6" destOrd="0" presId="urn:microsoft.com/office/officeart/2005/8/layout/default"/>
    <dgm:cxn modelId="{5BA0BE64-0289-4FC3-ACE8-40632307AFF1}" type="presParOf" srcId="{1DE7EE3A-1CBE-459B-8A40-5CDD91A57084}" destId="{2EB0A69E-4589-434F-A5EE-331E43092156}" srcOrd="7" destOrd="0" presId="urn:microsoft.com/office/officeart/2005/8/layout/default"/>
    <dgm:cxn modelId="{2A0A6B63-5048-46B6-A9F7-A0F746ECA1D1}" type="presParOf" srcId="{1DE7EE3A-1CBE-459B-8A40-5CDD91A57084}" destId="{A860EB14-0407-4F1C-BF49-3AD87639F5D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E65083-BDF3-42D7-9595-66D53D619C06}"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4345E7-FE1E-4CCF-8DF8-658318A0F3A9}">
      <dgm:prSet custT="1"/>
      <dgm:spPr/>
      <dgm:t>
        <a:bodyPr/>
        <a:lstStyle/>
        <a:p>
          <a:pPr>
            <a:lnSpc>
              <a:spcPct val="100000"/>
            </a:lnSpc>
            <a:defRPr cap="all"/>
          </a:pPr>
          <a:r>
            <a:rPr lang="en-US" sz="2000" b="1" u="none" dirty="0"/>
            <a:t>We have performed and collected PFAS Sample results -  Locations &amp; Sample Distribution</a:t>
          </a:r>
          <a:endParaRPr lang="en-US" sz="2000" b="1" dirty="0"/>
        </a:p>
      </dgm:t>
    </dgm:pt>
    <dgm:pt modelId="{6EF46782-C88E-46A0-95CA-8C6A0BE3CB6F}" type="parTrans" cxnId="{60BCAEE9-3B86-4EA1-A277-43F1A48400AB}">
      <dgm:prSet/>
      <dgm:spPr/>
      <dgm:t>
        <a:bodyPr/>
        <a:lstStyle/>
        <a:p>
          <a:endParaRPr lang="en-US"/>
        </a:p>
      </dgm:t>
    </dgm:pt>
    <dgm:pt modelId="{8B8CBCBE-6A2E-4E9D-B2D9-FB127BFAB53C}" type="sibTrans" cxnId="{60BCAEE9-3B86-4EA1-A277-43F1A48400AB}">
      <dgm:prSet/>
      <dgm:spPr/>
      <dgm:t>
        <a:bodyPr/>
        <a:lstStyle/>
        <a:p>
          <a:endParaRPr lang="en-US"/>
        </a:p>
      </dgm:t>
    </dgm:pt>
    <dgm:pt modelId="{6DF815AC-23C6-43A9-8593-6F37ECADB4BD}">
      <dgm:prSet custT="1"/>
      <dgm:spPr/>
      <dgm:t>
        <a:bodyPr/>
        <a:lstStyle/>
        <a:p>
          <a:pPr>
            <a:lnSpc>
              <a:spcPct val="100000"/>
            </a:lnSpc>
            <a:defRPr cap="all"/>
          </a:pPr>
          <a:r>
            <a:rPr lang="en-US" sz="2000" b="1" u="none" dirty="0"/>
            <a:t>Prioritizes water protection areas that are in the vicinity of potential sources of PFAS</a:t>
          </a:r>
        </a:p>
      </dgm:t>
    </dgm:pt>
    <dgm:pt modelId="{5B7E9310-E7F6-4A70-8EAC-DF020D3ED552}" type="parTrans" cxnId="{5D197167-40DF-45C5-889B-900372DFD4B3}">
      <dgm:prSet/>
      <dgm:spPr/>
      <dgm:t>
        <a:bodyPr/>
        <a:lstStyle/>
        <a:p>
          <a:endParaRPr lang="en-US"/>
        </a:p>
      </dgm:t>
    </dgm:pt>
    <dgm:pt modelId="{BD934E21-FD28-42BA-8DE2-9190D8FC612A}" type="sibTrans" cxnId="{5D197167-40DF-45C5-889B-900372DFD4B3}">
      <dgm:prSet/>
      <dgm:spPr/>
      <dgm:t>
        <a:bodyPr/>
        <a:lstStyle/>
        <a:p>
          <a:endParaRPr lang="en-US"/>
        </a:p>
      </dgm:t>
    </dgm:pt>
    <dgm:pt modelId="{FC6B8104-D4F8-412F-8456-8A300CADF03E}" type="pres">
      <dgm:prSet presAssocID="{DCE65083-BDF3-42D7-9595-66D53D619C06}" presName="root" presStyleCnt="0">
        <dgm:presLayoutVars>
          <dgm:dir/>
          <dgm:resizeHandles val="exact"/>
        </dgm:presLayoutVars>
      </dgm:prSet>
      <dgm:spPr/>
    </dgm:pt>
    <dgm:pt modelId="{FF17C075-8AC7-4DB9-A5B3-978CEC3B8FD6}" type="pres">
      <dgm:prSet presAssocID="{284345E7-FE1E-4CCF-8DF8-658318A0F3A9}" presName="compNode" presStyleCnt="0"/>
      <dgm:spPr/>
    </dgm:pt>
    <dgm:pt modelId="{6AAF123D-C153-4480-BB98-C70551625BBF}" type="pres">
      <dgm:prSet presAssocID="{284345E7-FE1E-4CCF-8DF8-658318A0F3A9}" presName="iconBgRect" presStyleLbl="bgShp" presStyleIdx="0" presStyleCnt="2"/>
      <dgm:spPr>
        <a:prstGeom prst="round2DiagRect">
          <a:avLst>
            <a:gd name="adj1" fmla="val 29727"/>
            <a:gd name="adj2" fmla="val 0"/>
          </a:avLst>
        </a:prstGeom>
      </dgm:spPr>
    </dgm:pt>
    <dgm:pt modelId="{8539954C-D11C-4243-900A-244642D374D5}" type="pres">
      <dgm:prSet presAssocID="{284345E7-FE1E-4CCF-8DF8-658318A0F3A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54359DE6-CE5D-4D20-BF84-332234159ADF}" type="pres">
      <dgm:prSet presAssocID="{284345E7-FE1E-4CCF-8DF8-658318A0F3A9}" presName="spaceRect" presStyleCnt="0"/>
      <dgm:spPr/>
    </dgm:pt>
    <dgm:pt modelId="{6945DC3A-136A-42F6-8CF1-6AAFE2303465}" type="pres">
      <dgm:prSet presAssocID="{284345E7-FE1E-4CCF-8DF8-658318A0F3A9}" presName="textRect" presStyleLbl="revTx" presStyleIdx="0" presStyleCnt="2">
        <dgm:presLayoutVars>
          <dgm:chMax val="1"/>
          <dgm:chPref val="1"/>
        </dgm:presLayoutVars>
      </dgm:prSet>
      <dgm:spPr/>
    </dgm:pt>
    <dgm:pt modelId="{ABA4A912-A2B9-4E7B-89DB-8E9E2028F116}" type="pres">
      <dgm:prSet presAssocID="{8B8CBCBE-6A2E-4E9D-B2D9-FB127BFAB53C}" presName="sibTrans" presStyleCnt="0"/>
      <dgm:spPr/>
    </dgm:pt>
    <dgm:pt modelId="{8B22BD30-D366-4758-BB80-E4DC3C1B7E29}" type="pres">
      <dgm:prSet presAssocID="{6DF815AC-23C6-43A9-8593-6F37ECADB4BD}" presName="compNode" presStyleCnt="0"/>
      <dgm:spPr/>
    </dgm:pt>
    <dgm:pt modelId="{6F315FF3-C816-4C33-9E67-C7AA04C2478A}" type="pres">
      <dgm:prSet presAssocID="{6DF815AC-23C6-43A9-8593-6F37ECADB4BD}" presName="iconBgRect" presStyleLbl="bgShp" presStyleIdx="1" presStyleCnt="2"/>
      <dgm:spPr>
        <a:prstGeom prst="round2DiagRect">
          <a:avLst>
            <a:gd name="adj1" fmla="val 29727"/>
            <a:gd name="adj2" fmla="val 0"/>
          </a:avLst>
        </a:prstGeom>
      </dgm:spPr>
    </dgm:pt>
    <dgm:pt modelId="{0C01FBCC-2A96-469D-AE2F-C4EE788CE73B}" type="pres">
      <dgm:prSet presAssocID="{6DF815AC-23C6-43A9-8593-6F37ECADB4B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CA80A776-F7E1-49D9-A239-A719B5CB27F9}" type="pres">
      <dgm:prSet presAssocID="{6DF815AC-23C6-43A9-8593-6F37ECADB4BD}" presName="spaceRect" presStyleCnt="0"/>
      <dgm:spPr/>
    </dgm:pt>
    <dgm:pt modelId="{9A76D3B0-75B2-454C-A081-09D3806F3B72}" type="pres">
      <dgm:prSet presAssocID="{6DF815AC-23C6-43A9-8593-6F37ECADB4BD}" presName="textRect" presStyleLbl="revTx" presStyleIdx="1" presStyleCnt="2">
        <dgm:presLayoutVars>
          <dgm:chMax val="1"/>
          <dgm:chPref val="1"/>
        </dgm:presLayoutVars>
      </dgm:prSet>
      <dgm:spPr/>
    </dgm:pt>
  </dgm:ptLst>
  <dgm:cxnLst>
    <dgm:cxn modelId="{C342AE61-5A61-44DE-ABE4-00045A8B6421}" type="presOf" srcId="{284345E7-FE1E-4CCF-8DF8-658318A0F3A9}" destId="{6945DC3A-136A-42F6-8CF1-6AAFE2303465}" srcOrd="0" destOrd="0" presId="urn:microsoft.com/office/officeart/2018/5/layout/IconLeafLabelList"/>
    <dgm:cxn modelId="{5D197167-40DF-45C5-889B-900372DFD4B3}" srcId="{DCE65083-BDF3-42D7-9595-66D53D619C06}" destId="{6DF815AC-23C6-43A9-8593-6F37ECADB4BD}" srcOrd="1" destOrd="0" parTransId="{5B7E9310-E7F6-4A70-8EAC-DF020D3ED552}" sibTransId="{BD934E21-FD28-42BA-8DE2-9190D8FC612A}"/>
    <dgm:cxn modelId="{FAD0AC79-78AA-4CB8-9A27-19E0275F94AD}" type="presOf" srcId="{6DF815AC-23C6-43A9-8593-6F37ECADB4BD}" destId="{9A76D3B0-75B2-454C-A081-09D3806F3B72}" srcOrd="0" destOrd="0" presId="urn:microsoft.com/office/officeart/2018/5/layout/IconLeafLabelList"/>
    <dgm:cxn modelId="{EBCE88C2-0424-44CB-B839-50ACA31ABA9C}" type="presOf" srcId="{DCE65083-BDF3-42D7-9595-66D53D619C06}" destId="{FC6B8104-D4F8-412F-8456-8A300CADF03E}" srcOrd="0" destOrd="0" presId="urn:microsoft.com/office/officeart/2018/5/layout/IconLeafLabelList"/>
    <dgm:cxn modelId="{60BCAEE9-3B86-4EA1-A277-43F1A48400AB}" srcId="{DCE65083-BDF3-42D7-9595-66D53D619C06}" destId="{284345E7-FE1E-4CCF-8DF8-658318A0F3A9}" srcOrd="0" destOrd="0" parTransId="{6EF46782-C88E-46A0-95CA-8C6A0BE3CB6F}" sibTransId="{8B8CBCBE-6A2E-4E9D-B2D9-FB127BFAB53C}"/>
    <dgm:cxn modelId="{277D5384-934B-43D9-A586-A34EC8D442B1}" type="presParOf" srcId="{FC6B8104-D4F8-412F-8456-8A300CADF03E}" destId="{FF17C075-8AC7-4DB9-A5B3-978CEC3B8FD6}" srcOrd="0" destOrd="0" presId="urn:microsoft.com/office/officeart/2018/5/layout/IconLeafLabelList"/>
    <dgm:cxn modelId="{00DFA022-67EA-4192-ABE6-58110BFAD539}" type="presParOf" srcId="{FF17C075-8AC7-4DB9-A5B3-978CEC3B8FD6}" destId="{6AAF123D-C153-4480-BB98-C70551625BBF}" srcOrd="0" destOrd="0" presId="urn:microsoft.com/office/officeart/2018/5/layout/IconLeafLabelList"/>
    <dgm:cxn modelId="{0326BBF0-8CD1-4A46-81E4-456EE73C0E25}" type="presParOf" srcId="{FF17C075-8AC7-4DB9-A5B3-978CEC3B8FD6}" destId="{8539954C-D11C-4243-900A-244642D374D5}" srcOrd="1" destOrd="0" presId="urn:microsoft.com/office/officeart/2018/5/layout/IconLeafLabelList"/>
    <dgm:cxn modelId="{1D2D8948-AE27-41A6-9411-0CF98E39113E}" type="presParOf" srcId="{FF17C075-8AC7-4DB9-A5B3-978CEC3B8FD6}" destId="{54359DE6-CE5D-4D20-BF84-332234159ADF}" srcOrd="2" destOrd="0" presId="urn:microsoft.com/office/officeart/2018/5/layout/IconLeafLabelList"/>
    <dgm:cxn modelId="{A697C14F-5A6E-401E-BFC7-CF40E4645DF7}" type="presParOf" srcId="{FF17C075-8AC7-4DB9-A5B3-978CEC3B8FD6}" destId="{6945DC3A-136A-42F6-8CF1-6AAFE2303465}" srcOrd="3" destOrd="0" presId="urn:microsoft.com/office/officeart/2018/5/layout/IconLeafLabelList"/>
    <dgm:cxn modelId="{51DE5664-CDD1-4048-8CFB-65F34461E5D3}" type="presParOf" srcId="{FC6B8104-D4F8-412F-8456-8A300CADF03E}" destId="{ABA4A912-A2B9-4E7B-89DB-8E9E2028F116}" srcOrd="1" destOrd="0" presId="urn:microsoft.com/office/officeart/2018/5/layout/IconLeafLabelList"/>
    <dgm:cxn modelId="{7578D321-B8CC-42F1-9427-912B7F1E8193}" type="presParOf" srcId="{FC6B8104-D4F8-412F-8456-8A300CADF03E}" destId="{8B22BD30-D366-4758-BB80-E4DC3C1B7E29}" srcOrd="2" destOrd="0" presId="urn:microsoft.com/office/officeart/2018/5/layout/IconLeafLabelList"/>
    <dgm:cxn modelId="{2955E845-7E48-47FD-A27D-EF620607513A}" type="presParOf" srcId="{8B22BD30-D366-4758-BB80-E4DC3C1B7E29}" destId="{6F315FF3-C816-4C33-9E67-C7AA04C2478A}" srcOrd="0" destOrd="0" presId="urn:microsoft.com/office/officeart/2018/5/layout/IconLeafLabelList"/>
    <dgm:cxn modelId="{74BC7291-87D1-4028-AB69-CEC9406AA973}" type="presParOf" srcId="{8B22BD30-D366-4758-BB80-E4DC3C1B7E29}" destId="{0C01FBCC-2A96-469D-AE2F-C4EE788CE73B}" srcOrd="1" destOrd="0" presId="urn:microsoft.com/office/officeart/2018/5/layout/IconLeafLabelList"/>
    <dgm:cxn modelId="{17DBCD92-3684-4DAB-8AB7-875A14606EE4}" type="presParOf" srcId="{8B22BD30-D366-4758-BB80-E4DC3C1B7E29}" destId="{CA80A776-F7E1-49D9-A239-A719B5CB27F9}" srcOrd="2" destOrd="0" presId="urn:microsoft.com/office/officeart/2018/5/layout/IconLeafLabelList"/>
    <dgm:cxn modelId="{26EF3869-802A-4E9B-83CE-1624313DC27E}" type="presParOf" srcId="{8B22BD30-D366-4758-BB80-E4DC3C1B7E29}" destId="{9A76D3B0-75B2-454C-A081-09D3806F3B7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129F-333D-4528-85C0-6445AF130664}">
      <dsp:nvSpPr>
        <dsp:cNvPr id="0" name=""/>
        <dsp:cNvSpPr/>
      </dsp:nvSpPr>
      <dsp:spPr>
        <a:xfrm>
          <a:off x="3263" y="166714"/>
          <a:ext cx="2274614" cy="909845"/>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2013-2016</a:t>
          </a:r>
        </a:p>
      </dsp:txBody>
      <dsp:txXfrm>
        <a:off x="458186" y="166714"/>
        <a:ext cx="1364769" cy="909845"/>
      </dsp:txXfrm>
    </dsp:sp>
    <dsp:sp modelId="{B1C16CFC-6A49-4E6F-B742-3C067D3AA20B}">
      <dsp:nvSpPr>
        <dsp:cNvPr id="0" name=""/>
        <dsp:cNvSpPr/>
      </dsp:nvSpPr>
      <dsp:spPr>
        <a:xfrm>
          <a:off x="3263" y="1190290"/>
          <a:ext cx="1819691" cy="377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a:t>USEPA Early Monitoring</a:t>
          </a:r>
        </a:p>
        <a:p>
          <a:pPr marL="171450" lvl="1" indent="-171450" algn="l" defTabSz="755650">
            <a:lnSpc>
              <a:spcPct val="90000"/>
            </a:lnSpc>
            <a:spcBef>
              <a:spcPct val="0"/>
            </a:spcBef>
            <a:spcAft>
              <a:spcPct val="15000"/>
            </a:spcAft>
            <a:buChar char="•"/>
          </a:pPr>
          <a:r>
            <a:rPr lang="en-US" sz="1700" kern="1200" dirty="0">
              <a:solidFill>
                <a:schemeClr val="accent2"/>
              </a:solidFill>
              <a:highlight>
                <a:srgbClr val="C0C0C0"/>
              </a:highlight>
            </a:rPr>
            <a:t>NV Drinking Water Samples all Non-Detect</a:t>
          </a:r>
        </a:p>
        <a:p>
          <a:pPr marL="171450" lvl="1" indent="-171450" algn="l" defTabSz="755650">
            <a:lnSpc>
              <a:spcPct val="90000"/>
            </a:lnSpc>
            <a:spcBef>
              <a:spcPct val="0"/>
            </a:spcBef>
            <a:spcAft>
              <a:spcPct val="15000"/>
            </a:spcAft>
            <a:buChar char="•"/>
          </a:pPr>
          <a:r>
            <a:rPr lang="en-US" sz="1700" kern="1200"/>
            <a:t>USEPA Issues PFOA/PFOS Health Advisories</a:t>
          </a:r>
        </a:p>
      </dsp:txBody>
      <dsp:txXfrm>
        <a:off x="3263" y="1190290"/>
        <a:ext cx="1819691" cy="3775992"/>
      </dsp:txXfrm>
    </dsp:sp>
    <dsp:sp modelId="{361D309D-1C59-4281-BF93-E22A21B30FF8}">
      <dsp:nvSpPr>
        <dsp:cNvPr id="0" name=""/>
        <dsp:cNvSpPr/>
      </dsp:nvSpPr>
      <dsp:spPr>
        <a:xfrm>
          <a:off x="2061877" y="166714"/>
          <a:ext cx="2274614" cy="909845"/>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2021</a:t>
          </a:r>
        </a:p>
      </dsp:txBody>
      <dsp:txXfrm>
        <a:off x="2516800" y="166714"/>
        <a:ext cx="1364769" cy="909845"/>
      </dsp:txXfrm>
    </dsp:sp>
    <dsp:sp modelId="{AD8F4009-6E36-41AA-ADEC-D25CEB42CC8C}">
      <dsp:nvSpPr>
        <dsp:cNvPr id="0" name=""/>
        <dsp:cNvSpPr/>
      </dsp:nvSpPr>
      <dsp:spPr>
        <a:xfrm>
          <a:off x="2061877" y="1190290"/>
          <a:ext cx="1819691" cy="377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AB 97: PFAS Stakeholder Working Group</a:t>
          </a:r>
        </a:p>
        <a:p>
          <a:pPr marL="171450" lvl="1" indent="-171450" algn="l" defTabSz="755650">
            <a:lnSpc>
              <a:spcPct val="90000"/>
            </a:lnSpc>
            <a:spcBef>
              <a:spcPct val="0"/>
            </a:spcBef>
            <a:spcAft>
              <a:spcPct val="15000"/>
            </a:spcAft>
            <a:buChar char="•"/>
          </a:pPr>
          <a:r>
            <a:rPr lang="en-US" sz="1700" kern="1200" dirty="0"/>
            <a:t>Group was established</a:t>
          </a:r>
        </a:p>
      </dsp:txBody>
      <dsp:txXfrm>
        <a:off x="2061877" y="1190290"/>
        <a:ext cx="1819691" cy="3775992"/>
      </dsp:txXfrm>
    </dsp:sp>
    <dsp:sp modelId="{ACCBF727-1927-47D7-912F-91D70D3B3BF1}">
      <dsp:nvSpPr>
        <dsp:cNvPr id="0" name=""/>
        <dsp:cNvSpPr/>
      </dsp:nvSpPr>
      <dsp:spPr>
        <a:xfrm>
          <a:off x="4120492" y="166714"/>
          <a:ext cx="2274614" cy="909845"/>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2022</a:t>
          </a:r>
        </a:p>
      </dsp:txBody>
      <dsp:txXfrm>
        <a:off x="4575415" y="166714"/>
        <a:ext cx="1364769" cy="909845"/>
      </dsp:txXfrm>
    </dsp:sp>
    <dsp:sp modelId="{4369F1AA-53B5-4EB0-868E-13AAC12F6574}">
      <dsp:nvSpPr>
        <dsp:cNvPr id="0" name=""/>
        <dsp:cNvSpPr/>
      </dsp:nvSpPr>
      <dsp:spPr>
        <a:xfrm>
          <a:off x="4120492" y="1190290"/>
          <a:ext cx="1819691" cy="377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accent4"/>
              </a:solidFill>
            </a:rPr>
            <a:t>NDEP Finalizes PFAS Action Plan</a:t>
          </a:r>
        </a:p>
        <a:p>
          <a:pPr marL="171450" lvl="1" indent="-171450" algn="l" defTabSz="755650">
            <a:lnSpc>
              <a:spcPct val="90000"/>
            </a:lnSpc>
            <a:spcBef>
              <a:spcPct val="0"/>
            </a:spcBef>
            <a:spcAft>
              <a:spcPct val="15000"/>
            </a:spcAft>
            <a:buChar char="•"/>
          </a:pPr>
          <a:r>
            <a:rPr lang="en-US" sz="1700" kern="1200" dirty="0"/>
            <a:t>NDEP Develops Sample Prioritization Tool</a:t>
          </a:r>
        </a:p>
        <a:p>
          <a:pPr marL="171450" lvl="1" indent="-171450" algn="l" defTabSz="755650">
            <a:lnSpc>
              <a:spcPct val="90000"/>
            </a:lnSpc>
            <a:spcBef>
              <a:spcPct val="0"/>
            </a:spcBef>
            <a:spcAft>
              <a:spcPct val="15000"/>
            </a:spcAft>
            <a:buChar char="•"/>
          </a:pPr>
          <a:r>
            <a:rPr lang="en-US" sz="1700" kern="1200" dirty="0"/>
            <a:t>USEPA Issues Updated &amp; New Health Advisories</a:t>
          </a:r>
        </a:p>
      </dsp:txBody>
      <dsp:txXfrm>
        <a:off x="4120492" y="1190290"/>
        <a:ext cx="1819691" cy="3775992"/>
      </dsp:txXfrm>
    </dsp:sp>
    <dsp:sp modelId="{AB7F3342-F0D3-4967-9CA7-FE7FB91DD742}">
      <dsp:nvSpPr>
        <dsp:cNvPr id="0" name=""/>
        <dsp:cNvSpPr/>
      </dsp:nvSpPr>
      <dsp:spPr>
        <a:xfrm>
          <a:off x="6179106" y="166714"/>
          <a:ext cx="2274614" cy="909845"/>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a:t>2023</a:t>
          </a:r>
        </a:p>
      </dsp:txBody>
      <dsp:txXfrm>
        <a:off x="6634029" y="166714"/>
        <a:ext cx="1364769" cy="909845"/>
      </dsp:txXfrm>
    </dsp:sp>
    <dsp:sp modelId="{EF09566C-C64C-4DEE-BFF9-3B01D29E219B}">
      <dsp:nvSpPr>
        <dsp:cNvPr id="0" name=""/>
        <dsp:cNvSpPr/>
      </dsp:nvSpPr>
      <dsp:spPr>
        <a:xfrm>
          <a:off x="6179106" y="1190290"/>
          <a:ext cx="1819691" cy="377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USEPA Monitoring Begins</a:t>
          </a:r>
        </a:p>
        <a:p>
          <a:pPr marL="171450" lvl="1" indent="-171450" algn="l" defTabSz="755650">
            <a:lnSpc>
              <a:spcPct val="90000"/>
            </a:lnSpc>
            <a:spcBef>
              <a:spcPct val="0"/>
            </a:spcBef>
            <a:spcAft>
              <a:spcPct val="15000"/>
            </a:spcAft>
            <a:buChar char="•"/>
          </a:pPr>
          <a:r>
            <a:rPr lang="en-US" sz="1700" kern="1200" dirty="0"/>
            <a:t>USEPA Proposed Drinking Water Rule</a:t>
          </a:r>
        </a:p>
        <a:p>
          <a:pPr marL="171450" lvl="1" indent="-171450" algn="l" defTabSz="755650">
            <a:lnSpc>
              <a:spcPct val="90000"/>
            </a:lnSpc>
            <a:spcBef>
              <a:spcPct val="0"/>
            </a:spcBef>
            <a:spcAft>
              <a:spcPct val="15000"/>
            </a:spcAft>
            <a:buChar char="•"/>
          </a:pPr>
          <a:r>
            <a:rPr lang="en-US" sz="1700" kern="1200" dirty="0">
              <a:solidFill>
                <a:schemeClr val="accent5"/>
              </a:solidFill>
            </a:rPr>
            <a:t>NDEP Begins Prioritized Water Monitoring</a:t>
          </a:r>
        </a:p>
      </dsp:txBody>
      <dsp:txXfrm>
        <a:off x="6179106" y="1190290"/>
        <a:ext cx="1819691" cy="3775992"/>
      </dsp:txXfrm>
    </dsp:sp>
    <dsp:sp modelId="{A0CE3C10-5009-457C-AF4C-CDD0E165370B}">
      <dsp:nvSpPr>
        <dsp:cNvPr id="0" name=""/>
        <dsp:cNvSpPr/>
      </dsp:nvSpPr>
      <dsp:spPr>
        <a:xfrm>
          <a:off x="8237721" y="166714"/>
          <a:ext cx="2274614" cy="909845"/>
        </a:xfrm>
        <a:prstGeom prst="chevron">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2024/2025</a:t>
          </a:r>
        </a:p>
      </dsp:txBody>
      <dsp:txXfrm>
        <a:off x="8692644" y="166714"/>
        <a:ext cx="1364769" cy="909845"/>
      </dsp:txXfrm>
    </dsp:sp>
    <dsp:sp modelId="{A514A64C-BBF5-4B38-A236-ECBA0709ABE6}">
      <dsp:nvSpPr>
        <dsp:cNvPr id="0" name=""/>
        <dsp:cNvSpPr/>
      </dsp:nvSpPr>
      <dsp:spPr>
        <a:xfrm>
          <a:off x="8237721" y="1190290"/>
          <a:ext cx="1819691" cy="3775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0" algn="l" defTabSz="800100">
            <a:lnSpc>
              <a:spcPct val="90000"/>
            </a:lnSpc>
            <a:spcBef>
              <a:spcPct val="0"/>
            </a:spcBef>
            <a:spcAft>
              <a:spcPct val="15000"/>
            </a:spcAft>
            <a:buChar char="•"/>
          </a:pPr>
          <a:r>
            <a:rPr lang="en-US" sz="1700" kern="1200" dirty="0"/>
            <a:t>NDEP Continues Water Monitoring</a:t>
          </a:r>
        </a:p>
        <a:p>
          <a:pPr marL="171450" lvl="1" indent="0" algn="l" defTabSz="800100">
            <a:lnSpc>
              <a:spcPct val="90000"/>
            </a:lnSpc>
            <a:spcBef>
              <a:spcPct val="0"/>
            </a:spcBef>
            <a:spcAft>
              <a:spcPct val="15000"/>
            </a:spcAft>
            <a:buChar char="•"/>
          </a:pPr>
          <a:r>
            <a:rPr lang="en-US" sz="1700" kern="1200" dirty="0"/>
            <a:t>NDEP Issuing Contracts &amp; Subgrants</a:t>
          </a:r>
        </a:p>
        <a:p>
          <a:pPr marL="171450" lvl="1" indent="0" algn="l" defTabSz="800100">
            <a:lnSpc>
              <a:spcPct val="90000"/>
            </a:lnSpc>
            <a:spcBef>
              <a:spcPct val="0"/>
            </a:spcBef>
            <a:spcAft>
              <a:spcPct val="15000"/>
            </a:spcAft>
            <a:buChar char="•"/>
          </a:pPr>
          <a:r>
            <a:rPr lang="en-US" sz="1700" kern="1200" dirty="0"/>
            <a:t>USEPA Final Drinking Water Rule Released – Las year.</a:t>
          </a:r>
        </a:p>
        <a:p>
          <a:pPr marL="171450" lvl="1" indent="0" algn="l" defTabSz="800100">
            <a:lnSpc>
              <a:spcPct val="90000"/>
            </a:lnSpc>
            <a:spcBef>
              <a:spcPct val="0"/>
            </a:spcBef>
            <a:spcAft>
              <a:spcPct val="15000"/>
            </a:spcAft>
            <a:buChar char="•"/>
          </a:pPr>
          <a:r>
            <a:rPr lang="en-US" sz="1700" kern="1200" dirty="0">
              <a:solidFill>
                <a:schemeClr val="accent6"/>
              </a:solidFill>
            </a:rPr>
            <a:t>NDEP &amp; PWS Proactively Address PFAS Detections</a:t>
          </a:r>
          <a:endParaRPr lang="en-US" sz="1700" kern="1200" dirty="0"/>
        </a:p>
        <a:p>
          <a:pPr marL="171450" lvl="1" indent="0" algn="l" defTabSz="800100">
            <a:lnSpc>
              <a:spcPct val="90000"/>
            </a:lnSpc>
            <a:spcBef>
              <a:spcPct val="0"/>
            </a:spcBef>
            <a:spcAft>
              <a:spcPct val="15000"/>
            </a:spcAft>
            <a:buChar char="•"/>
          </a:pPr>
          <a:endParaRPr lang="en-US" sz="1700" kern="1200" dirty="0"/>
        </a:p>
      </dsp:txBody>
      <dsp:txXfrm>
        <a:off x="8237721" y="1190290"/>
        <a:ext cx="1819691" cy="3775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B129F-333D-4528-85C0-6445AF130664}">
      <dsp:nvSpPr>
        <dsp:cNvPr id="0" name=""/>
        <dsp:cNvSpPr/>
      </dsp:nvSpPr>
      <dsp:spPr>
        <a:xfrm>
          <a:off x="5656" y="114785"/>
          <a:ext cx="2788071" cy="1080000"/>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2025</a:t>
          </a:r>
        </a:p>
      </dsp:txBody>
      <dsp:txXfrm>
        <a:off x="545656" y="114785"/>
        <a:ext cx="1708071" cy="1080000"/>
      </dsp:txXfrm>
    </dsp:sp>
    <dsp:sp modelId="{B1C16CFC-6A49-4E6F-B742-3C067D3AA20B}">
      <dsp:nvSpPr>
        <dsp:cNvPr id="0" name=""/>
        <dsp:cNvSpPr/>
      </dsp:nvSpPr>
      <dsp:spPr>
        <a:xfrm>
          <a:off x="5656" y="1329785"/>
          <a:ext cx="2230457" cy="368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2023-2025</a:t>
          </a:r>
          <a:endParaRPr lang="en-US" sz="1900" kern="1200" dirty="0">
            <a:solidFill>
              <a:srgbClr val="E97132"/>
            </a:solidFill>
            <a:latin typeface="Aptos" panose="02110004020202020204"/>
            <a:ea typeface="+mn-ea"/>
            <a:cs typeface="+mn-cs"/>
          </a:endParaRPr>
        </a:p>
        <a:p>
          <a:pPr marL="171450" lvl="1" indent="-171450" algn="l" defTabSz="844550">
            <a:lnSpc>
              <a:spcPct val="90000"/>
            </a:lnSpc>
            <a:spcBef>
              <a:spcPct val="0"/>
            </a:spcBef>
            <a:spcAft>
              <a:spcPct val="15000"/>
            </a:spcAft>
            <a:buChar char="•"/>
          </a:pPr>
          <a:r>
            <a:rPr lang="en-US" sz="1900" b="1" kern="1200" dirty="0">
              <a:solidFill>
                <a:srgbClr val="E97132"/>
              </a:solidFill>
              <a:highlight>
                <a:srgbClr val="FFFF00"/>
              </a:highlight>
              <a:latin typeface="Aptos" panose="02110004020202020204"/>
              <a:ea typeface="+mn-ea"/>
              <a:cs typeface="+mn-cs"/>
            </a:rPr>
            <a:t>Fifth Unregulated Contaminant Monitoring Rule (UCMR5) </a:t>
          </a:r>
        </a:p>
      </dsp:txBody>
      <dsp:txXfrm>
        <a:off x="5656" y="1329785"/>
        <a:ext cx="2230457" cy="3688426"/>
      </dsp:txXfrm>
    </dsp:sp>
    <dsp:sp modelId="{ACCBF727-1927-47D7-912F-91D70D3B3BF1}">
      <dsp:nvSpPr>
        <dsp:cNvPr id="0" name=""/>
        <dsp:cNvSpPr/>
      </dsp:nvSpPr>
      <dsp:spPr>
        <a:xfrm>
          <a:off x="2577728" y="114785"/>
          <a:ext cx="2788071" cy="1080000"/>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2025- April 26,2027</a:t>
          </a:r>
        </a:p>
      </dsp:txBody>
      <dsp:txXfrm>
        <a:off x="3117728" y="114785"/>
        <a:ext cx="1708071" cy="1080000"/>
      </dsp:txXfrm>
    </dsp:sp>
    <dsp:sp modelId="{4369F1AA-53B5-4EB0-868E-13AAC12F6574}">
      <dsp:nvSpPr>
        <dsp:cNvPr id="0" name=""/>
        <dsp:cNvSpPr/>
      </dsp:nvSpPr>
      <dsp:spPr>
        <a:xfrm>
          <a:off x="2577728" y="1329785"/>
          <a:ext cx="2230457" cy="368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3"/>
              </a:solidFill>
            </a:rPr>
            <a:t>Initial monitoring</a:t>
          </a:r>
        </a:p>
        <a:p>
          <a:pPr marL="171450" lvl="1" indent="-171450" algn="l" defTabSz="844550">
            <a:lnSpc>
              <a:spcPct val="90000"/>
            </a:lnSpc>
            <a:spcBef>
              <a:spcPct val="0"/>
            </a:spcBef>
            <a:spcAft>
              <a:spcPct val="15000"/>
            </a:spcAft>
            <a:buChar char="•"/>
          </a:pPr>
          <a:r>
            <a:rPr lang="en-US" sz="1900" kern="1200" dirty="0">
              <a:solidFill>
                <a:prstClr val="black">
                  <a:hueOff val="0"/>
                  <a:satOff val="0"/>
                  <a:lumOff val="0"/>
                  <a:alphaOff val="0"/>
                </a:prstClr>
              </a:solidFill>
              <a:latin typeface="Aptos" panose="02110004020202020204"/>
              <a:ea typeface="+mn-ea"/>
              <a:cs typeface="+mn-cs"/>
            </a:rPr>
            <a:t>Sample Public Water Systems (PWS) for PFAS.</a:t>
          </a:r>
        </a:p>
        <a:p>
          <a:pPr marL="171450" lvl="1" indent="-171450" algn="l" defTabSz="844550">
            <a:lnSpc>
              <a:spcPct val="90000"/>
            </a:lnSpc>
            <a:spcBef>
              <a:spcPct val="0"/>
            </a:spcBef>
            <a:spcAft>
              <a:spcPct val="15000"/>
            </a:spcAft>
            <a:buChar char="•"/>
          </a:pPr>
          <a:r>
            <a:rPr lang="en-US" sz="1900" kern="1200" dirty="0">
              <a:solidFill>
                <a:prstClr val="black">
                  <a:hueOff val="0"/>
                  <a:satOff val="0"/>
                  <a:lumOff val="0"/>
                  <a:alphaOff val="0"/>
                </a:prstClr>
              </a:solidFill>
              <a:latin typeface="Aptos" panose="02110004020202020204"/>
              <a:ea typeface="+mn-ea"/>
              <a:cs typeface="+mn-cs"/>
            </a:rPr>
            <a:t> Trigger levels assessed</a:t>
          </a:r>
        </a:p>
        <a:p>
          <a:pPr marL="171450" lvl="1" indent="-171450" algn="l" defTabSz="844550">
            <a:lnSpc>
              <a:spcPct val="90000"/>
            </a:lnSpc>
            <a:spcBef>
              <a:spcPct val="0"/>
            </a:spcBef>
            <a:spcAft>
              <a:spcPct val="15000"/>
            </a:spcAft>
            <a:buChar char="•"/>
          </a:pPr>
          <a:r>
            <a:rPr lang="en-US" sz="1900" kern="1200" dirty="0">
              <a:solidFill>
                <a:prstClr val="black">
                  <a:hueOff val="0"/>
                  <a:satOff val="0"/>
                  <a:lumOff val="0"/>
                  <a:alphaOff val="0"/>
                </a:prstClr>
              </a:solidFill>
              <a:latin typeface="Aptos" panose="02110004020202020204"/>
              <a:ea typeface="+mn-ea"/>
              <a:cs typeface="+mn-cs"/>
            </a:rPr>
            <a:t>Each analyte in each sampling event assessed</a:t>
          </a:r>
        </a:p>
        <a:p>
          <a:pPr marL="171450" lvl="1" indent="-171450" algn="l" defTabSz="844550">
            <a:lnSpc>
              <a:spcPct val="90000"/>
            </a:lnSpc>
            <a:spcBef>
              <a:spcPct val="0"/>
            </a:spcBef>
            <a:spcAft>
              <a:spcPct val="15000"/>
            </a:spcAft>
            <a:buChar char="•"/>
          </a:pPr>
          <a:r>
            <a:rPr lang="en-US" sz="1900" kern="1200" dirty="0">
              <a:solidFill>
                <a:prstClr val="black">
                  <a:hueOff val="0"/>
                  <a:satOff val="0"/>
                  <a:lumOff val="0"/>
                  <a:alphaOff val="0"/>
                </a:prstClr>
              </a:solidFill>
              <a:latin typeface="Aptos" panose="02110004020202020204"/>
              <a:ea typeface="+mn-ea"/>
              <a:cs typeface="+mn-cs"/>
            </a:rPr>
            <a:t>Complete by April 26, 2027</a:t>
          </a:r>
        </a:p>
      </dsp:txBody>
      <dsp:txXfrm>
        <a:off x="2577728" y="1329785"/>
        <a:ext cx="2230457" cy="3688426"/>
      </dsp:txXfrm>
    </dsp:sp>
    <dsp:sp modelId="{AB7F3342-F0D3-4967-9CA7-FE7FB91DD742}">
      <dsp:nvSpPr>
        <dsp:cNvPr id="0" name=""/>
        <dsp:cNvSpPr/>
      </dsp:nvSpPr>
      <dsp:spPr>
        <a:xfrm>
          <a:off x="5149799" y="114785"/>
          <a:ext cx="2788071" cy="1080000"/>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April 26,2027-April 26, 2029</a:t>
          </a:r>
        </a:p>
      </dsp:txBody>
      <dsp:txXfrm>
        <a:off x="5689799" y="114785"/>
        <a:ext cx="1708071" cy="1080000"/>
      </dsp:txXfrm>
    </dsp:sp>
    <dsp:sp modelId="{EF09566C-C64C-4DEE-BFF9-3B01D29E219B}">
      <dsp:nvSpPr>
        <dsp:cNvPr id="0" name=""/>
        <dsp:cNvSpPr/>
      </dsp:nvSpPr>
      <dsp:spPr>
        <a:xfrm>
          <a:off x="5149799" y="1329785"/>
          <a:ext cx="2230457" cy="368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rgbClr val="0F9ED5"/>
              </a:solidFill>
              <a:latin typeface="Aptos" panose="02110004020202020204"/>
              <a:ea typeface="+mn-ea"/>
              <a:cs typeface="+mn-cs"/>
            </a:rPr>
            <a:t>Begin April 26, 2027</a:t>
          </a:r>
          <a:endParaRPr lang="en-US" sz="2100" kern="1200" dirty="0"/>
        </a:p>
        <a:p>
          <a:pPr marL="228600" lvl="1" indent="-228600" algn="l" defTabSz="933450">
            <a:lnSpc>
              <a:spcPct val="90000"/>
            </a:lnSpc>
            <a:spcBef>
              <a:spcPct val="0"/>
            </a:spcBef>
            <a:spcAft>
              <a:spcPct val="15000"/>
            </a:spcAft>
            <a:buChar char="•"/>
          </a:pPr>
          <a:r>
            <a:rPr lang="en-US" sz="2100" kern="1200" dirty="0"/>
            <a:t>MCL and trigger levels assessed</a:t>
          </a: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Monitoring and Reporting Violations: Begin April 26, 2027</a:t>
          </a:r>
          <a:endParaRPr lang="en-US" sz="2100" kern="1200" dirty="0">
            <a:solidFill>
              <a:schemeClr val="accent5"/>
            </a:solidFill>
          </a:endParaRP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Ongoing monitoring continues</a:t>
          </a:r>
        </a:p>
      </dsp:txBody>
      <dsp:txXfrm>
        <a:off x="5149799" y="1329785"/>
        <a:ext cx="2230457" cy="3688426"/>
      </dsp:txXfrm>
    </dsp:sp>
    <dsp:sp modelId="{A0CE3C10-5009-457C-AF4C-CDD0E165370B}">
      <dsp:nvSpPr>
        <dsp:cNvPr id="0" name=""/>
        <dsp:cNvSpPr/>
      </dsp:nvSpPr>
      <dsp:spPr>
        <a:xfrm>
          <a:off x="7721870" y="114785"/>
          <a:ext cx="2788071" cy="1080000"/>
        </a:xfrm>
        <a:prstGeom prst="chevr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April 26, 2029 – Ongoing Monitoring</a:t>
          </a:r>
        </a:p>
      </dsp:txBody>
      <dsp:txXfrm>
        <a:off x="8261870" y="114785"/>
        <a:ext cx="1708071" cy="1080000"/>
      </dsp:txXfrm>
    </dsp:sp>
    <dsp:sp modelId="{A514A64C-BBF5-4B38-A236-ECBA0709ABE6}">
      <dsp:nvSpPr>
        <dsp:cNvPr id="0" name=""/>
        <dsp:cNvSpPr/>
      </dsp:nvSpPr>
      <dsp:spPr>
        <a:xfrm>
          <a:off x="7721870" y="1329785"/>
          <a:ext cx="2230457" cy="3688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0" algn="l" defTabSz="933450">
            <a:lnSpc>
              <a:spcPct val="90000"/>
            </a:lnSpc>
            <a:spcBef>
              <a:spcPct val="0"/>
            </a:spcBef>
            <a:spcAft>
              <a:spcPct val="15000"/>
            </a:spcAft>
            <a:buChar char="•"/>
          </a:pPr>
          <a:r>
            <a:rPr lang="en-US" sz="2100" kern="1200" dirty="0">
              <a:solidFill>
                <a:srgbClr val="A02B93"/>
              </a:solidFill>
              <a:latin typeface="Aptos" panose="02110004020202020204"/>
              <a:ea typeface="+mn-ea"/>
              <a:cs typeface="+mn-cs"/>
            </a:rPr>
            <a:t>Begin April 26, 2029</a:t>
          </a:r>
          <a:endParaRPr lang="en-US" sz="2100" kern="1200" dirty="0"/>
        </a:p>
        <a:p>
          <a:pPr marL="228600" lvl="1" indent="0" algn="l" defTabSz="933450">
            <a:lnSpc>
              <a:spcPct val="90000"/>
            </a:lnSpc>
            <a:spcBef>
              <a:spcPct val="0"/>
            </a:spcBef>
            <a:spcAft>
              <a:spcPct val="15000"/>
            </a:spcAft>
            <a:buChar char="•"/>
          </a:pPr>
          <a:r>
            <a:rPr lang="en-US" sz="2100" kern="1200" dirty="0">
              <a:solidFill>
                <a:srgbClr val="A02B93"/>
              </a:solidFill>
              <a:latin typeface="Aptos" panose="02110004020202020204"/>
              <a:ea typeface="+mn-ea"/>
              <a:cs typeface="+mn-cs"/>
            </a:rPr>
            <a:t> Running Annual Average (RAA) based on previous 4 quarters of data</a:t>
          </a: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MCL exceedances using RAA</a:t>
          </a: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ptos" panose="02110004020202020204"/>
              <a:ea typeface="+mn-ea"/>
              <a:cs typeface="+mn-cs"/>
            </a:rPr>
            <a:t>MCL Violations Begin</a:t>
          </a:r>
        </a:p>
      </dsp:txBody>
      <dsp:txXfrm>
        <a:off x="7721870" y="1329785"/>
        <a:ext cx="2230457" cy="3688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0B9EF-DF00-4C6D-A645-F6AB97733DC8}">
      <dsp:nvSpPr>
        <dsp:cNvPr id="0" name=""/>
        <dsp:cNvSpPr/>
      </dsp:nvSpPr>
      <dsp:spPr>
        <a:xfrm>
          <a:off x="930572" y="3032"/>
          <a:ext cx="2833338" cy="170000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Investigate</a:t>
          </a:r>
          <a:endParaRPr lang="en-US" sz="2300" kern="1200" dirty="0"/>
        </a:p>
        <a:p>
          <a:pPr marL="171450" lvl="1" indent="-171450" algn="l" defTabSz="800100">
            <a:lnSpc>
              <a:spcPct val="90000"/>
            </a:lnSpc>
            <a:spcBef>
              <a:spcPct val="0"/>
            </a:spcBef>
            <a:spcAft>
              <a:spcPct val="15000"/>
            </a:spcAft>
            <a:buChar char="•"/>
          </a:pPr>
          <a:r>
            <a:rPr lang="en-US" sz="1800" kern="1200" dirty="0"/>
            <a:t>Continue to Sample</a:t>
          </a:r>
        </a:p>
        <a:p>
          <a:pPr marL="171450" lvl="1" indent="-171450" algn="l" defTabSz="800100">
            <a:lnSpc>
              <a:spcPct val="90000"/>
            </a:lnSpc>
            <a:spcBef>
              <a:spcPct val="0"/>
            </a:spcBef>
            <a:spcAft>
              <a:spcPct val="15000"/>
            </a:spcAft>
            <a:buChar char="•"/>
          </a:pPr>
          <a:r>
            <a:rPr lang="en-US" sz="1800" kern="1200" dirty="0">
              <a:solidFill>
                <a:srgbClr val="0070C0"/>
              </a:solidFill>
            </a:rPr>
            <a:t>Develop Risk Assessment Tool – info below</a:t>
          </a:r>
        </a:p>
      </dsp:txBody>
      <dsp:txXfrm>
        <a:off x="930572" y="3032"/>
        <a:ext cx="2833338" cy="1700003"/>
      </dsp:txXfrm>
    </dsp:sp>
    <dsp:sp modelId="{D871DBFF-8BDD-4B98-A2C4-5751751B9E04}">
      <dsp:nvSpPr>
        <dsp:cNvPr id="0" name=""/>
        <dsp:cNvSpPr/>
      </dsp:nvSpPr>
      <dsp:spPr>
        <a:xfrm>
          <a:off x="4047245" y="3032"/>
          <a:ext cx="2833338" cy="1700003"/>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Respond</a:t>
          </a:r>
          <a:endParaRPr lang="en-US" sz="2300" kern="1200" dirty="0"/>
        </a:p>
        <a:p>
          <a:pPr marL="171450" lvl="1" indent="-171450" algn="l" defTabSz="800100">
            <a:lnSpc>
              <a:spcPct val="90000"/>
            </a:lnSpc>
            <a:spcBef>
              <a:spcPct val="0"/>
            </a:spcBef>
            <a:spcAft>
              <a:spcPct val="15000"/>
            </a:spcAft>
            <a:buChar char="•"/>
          </a:pPr>
          <a:r>
            <a:rPr lang="en-US" sz="1800" kern="1200"/>
            <a:t>Drinking Water Mitigation</a:t>
          </a:r>
        </a:p>
        <a:p>
          <a:pPr marL="171450" lvl="1" indent="-171450" algn="l" defTabSz="800100">
            <a:lnSpc>
              <a:spcPct val="90000"/>
            </a:lnSpc>
            <a:spcBef>
              <a:spcPct val="0"/>
            </a:spcBef>
            <a:spcAft>
              <a:spcPct val="15000"/>
            </a:spcAft>
            <a:buChar char="•"/>
          </a:pPr>
          <a:r>
            <a:rPr lang="en-US" sz="1800" kern="1200"/>
            <a:t>Technical Assistance</a:t>
          </a:r>
        </a:p>
      </dsp:txBody>
      <dsp:txXfrm>
        <a:off x="4047245" y="3032"/>
        <a:ext cx="2833338" cy="1700003"/>
      </dsp:txXfrm>
    </dsp:sp>
    <dsp:sp modelId="{6E455543-6BD4-4732-AC0C-87D1EE860682}">
      <dsp:nvSpPr>
        <dsp:cNvPr id="0" name=""/>
        <dsp:cNvSpPr/>
      </dsp:nvSpPr>
      <dsp:spPr>
        <a:xfrm>
          <a:off x="7163917" y="3032"/>
          <a:ext cx="2833338" cy="1700003"/>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Prepare</a:t>
          </a:r>
          <a:endParaRPr lang="en-US" sz="2300" kern="1200" dirty="0"/>
        </a:p>
        <a:p>
          <a:pPr marL="171450" lvl="1" indent="-171450" algn="l" defTabSz="800100">
            <a:lnSpc>
              <a:spcPct val="90000"/>
            </a:lnSpc>
            <a:spcBef>
              <a:spcPct val="0"/>
            </a:spcBef>
            <a:spcAft>
              <a:spcPct val="15000"/>
            </a:spcAft>
            <a:buChar char="•"/>
          </a:pPr>
          <a:r>
            <a:rPr lang="en-US" sz="1800" kern="1200"/>
            <a:t>Update PFAS Action Plan Annually</a:t>
          </a:r>
        </a:p>
        <a:p>
          <a:pPr marL="171450" lvl="1" indent="-171450" algn="l" defTabSz="800100">
            <a:lnSpc>
              <a:spcPct val="90000"/>
            </a:lnSpc>
            <a:spcBef>
              <a:spcPct val="0"/>
            </a:spcBef>
            <a:spcAft>
              <a:spcPct val="15000"/>
            </a:spcAft>
            <a:buChar char="•"/>
          </a:pPr>
          <a:r>
            <a:rPr lang="en-US" sz="1800" kern="1200"/>
            <a:t>Build Lab Capacity</a:t>
          </a:r>
        </a:p>
      </dsp:txBody>
      <dsp:txXfrm>
        <a:off x="7163917" y="3032"/>
        <a:ext cx="2833338" cy="1700003"/>
      </dsp:txXfrm>
    </dsp:sp>
    <dsp:sp modelId="{99C41018-460B-4B99-93E9-0D311E3FDA25}">
      <dsp:nvSpPr>
        <dsp:cNvPr id="0" name=""/>
        <dsp:cNvSpPr/>
      </dsp:nvSpPr>
      <dsp:spPr>
        <a:xfrm>
          <a:off x="2488909" y="1986369"/>
          <a:ext cx="2833338" cy="1700003"/>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Protect</a:t>
          </a:r>
          <a:endParaRPr lang="en-US" sz="2300" kern="1200"/>
        </a:p>
        <a:p>
          <a:pPr marL="171450" lvl="1" indent="-171450" algn="l" defTabSz="800100">
            <a:lnSpc>
              <a:spcPct val="90000"/>
            </a:lnSpc>
            <a:spcBef>
              <a:spcPct val="0"/>
            </a:spcBef>
            <a:spcAft>
              <a:spcPct val="15000"/>
            </a:spcAft>
            <a:buChar char="•"/>
          </a:pPr>
          <a:r>
            <a:rPr lang="en-US" sz="1800" kern="1200"/>
            <a:t>Source Water Protection</a:t>
          </a:r>
        </a:p>
      </dsp:txBody>
      <dsp:txXfrm>
        <a:off x="2488909" y="1986369"/>
        <a:ext cx="2833338" cy="1700003"/>
      </dsp:txXfrm>
    </dsp:sp>
    <dsp:sp modelId="{A860EB14-0407-4F1C-BF49-3AD87639F5DB}">
      <dsp:nvSpPr>
        <dsp:cNvPr id="0" name=""/>
        <dsp:cNvSpPr/>
      </dsp:nvSpPr>
      <dsp:spPr>
        <a:xfrm>
          <a:off x="5605581" y="1986369"/>
          <a:ext cx="2833338" cy="1700003"/>
        </a:xfrm>
        <a:prstGeom prst="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Educate</a:t>
          </a:r>
          <a:endParaRPr lang="en-US" sz="2300" kern="1200" dirty="0"/>
        </a:p>
        <a:p>
          <a:pPr marL="171450" lvl="1" indent="-171450" algn="l" defTabSz="800100">
            <a:lnSpc>
              <a:spcPct val="90000"/>
            </a:lnSpc>
            <a:spcBef>
              <a:spcPct val="0"/>
            </a:spcBef>
            <a:spcAft>
              <a:spcPct val="15000"/>
            </a:spcAft>
            <a:buChar char="•"/>
          </a:pPr>
          <a:r>
            <a:rPr lang="en-US" sz="1800" kern="1200"/>
            <a:t>Provide information and resources to the public</a:t>
          </a:r>
        </a:p>
        <a:p>
          <a:pPr marL="171450" lvl="1" indent="-171450" algn="l" defTabSz="800100">
            <a:lnSpc>
              <a:spcPct val="90000"/>
            </a:lnSpc>
            <a:spcBef>
              <a:spcPct val="0"/>
            </a:spcBef>
            <a:spcAft>
              <a:spcPct val="15000"/>
            </a:spcAft>
            <a:buChar char="•"/>
          </a:pPr>
          <a:r>
            <a:rPr lang="en-US" sz="1800" kern="1200"/>
            <a:t>Updated PFAS webpage</a:t>
          </a:r>
        </a:p>
      </dsp:txBody>
      <dsp:txXfrm>
        <a:off x="5605581" y="1986369"/>
        <a:ext cx="2833338" cy="1700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F123D-C153-4480-BB98-C70551625BBF}">
      <dsp:nvSpPr>
        <dsp:cNvPr id="0" name=""/>
        <dsp:cNvSpPr/>
      </dsp:nvSpPr>
      <dsp:spPr>
        <a:xfrm>
          <a:off x="2250914" y="26402"/>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9954C-D11C-4243-900A-244642D374D5}">
      <dsp:nvSpPr>
        <dsp:cNvPr id="0" name=""/>
        <dsp:cNvSpPr/>
      </dsp:nvSpPr>
      <dsp:spPr>
        <a:xfrm>
          <a:off x="2718914" y="49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45DC3A-136A-42F6-8CF1-6AAFE2303465}">
      <dsp:nvSpPr>
        <dsp:cNvPr id="0" name=""/>
        <dsp:cNvSpPr/>
      </dsp:nvSpPr>
      <dsp:spPr>
        <a:xfrm>
          <a:off x="1548914" y="2906402"/>
          <a:ext cx="36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u="none" kern="1200" dirty="0"/>
            <a:t>We have performed and collected PFAS Sample results -  Locations &amp; Sample Distribution</a:t>
          </a:r>
          <a:endParaRPr lang="en-US" sz="2000" b="1" kern="1200" dirty="0"/>
        </a:p>
      </dsp:txBody>
      <dsp:txXfrm>
        <a:off x="1548914" y="2906402"/>
        <a:ext cx="3600000" cy="1260000"/>
      </dsp:txXfrm>
    </dsp:sp>
    <dsp:sp modelId="{6F315FF3-C816-4C33-9E67-C7AA04C2478A}">
      <dsp:nvSpPr>
        <dsp:cNvPr id="0" name=""/>
        <dsp:cNvSpPr/>
      </dsp:nvSpPr>
      <dsp:spPr>
        <a:xfrm>
          <a:off x="6480914" y="26402"/>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1FBCC-2A96-469D-AE2F-C4EE788CE73B}">
      <dsp:nvSpPr>
        <dsp:cNvPr id="0" name=""/>
        <dsp:cNvSpPr/>
      </dsp:nvSpPr>
      <dsp:spPr>
        <a:xfrm>
          <a:off x="6948914" y="4944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6D3B0-75B2-454C-A081-09D3806F3B72}">
      <dsp:nvSpPr>
        <dsp:cNvPr id="0" name=""/>
        <dsp:cNvSpPr/>
      </dsp:nvSpPr>
      <dsp:spPr>
        <a:xfrm>
          <a:off x="5778914" y="2906402"/>
          <a:ext cx="36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u="none" kern="1200" dirty="0"/>
            <a:t>Prioritizes water protection areas that are in the vicinity of potential sources of PFAS</a:t>
          </a:r>
        </a:p>
      </dsp:txBody>
      <dsp:txXfrm>
        <a:off x="5778914" y="2906402"/>
        <a:ext cx="3600000" cy="126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338C3C-94DB-49F5-A2B6-7E31292665B8}" type="datetimeFigureOut">
              <a:rPr lang="en-US" smtClean="0"/>
              <a:t>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5D6EEA-B07B-4AB1-8FA0-6491584FCA7B}" type="slidenum">
              <a:rPr lang="en-US" smtClean="0"/>
              <a:t>‹#›</a:t>
            </a:fld>
            <a:endParaRPr lang="en-US"/>
          </a:p>
        </p:txBody>
      </p:sp>
    </p:spTree>
    <p:extLst>
      <p:ext uri="{BB962C8B-B14F-4D97-AF65-F5344CB8AC3E}">
        <p14:creationId xmlns:p14="http://schemas.microsoft.com/office/powerpoint/2010/main" val="31529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63934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Web"/>
              </a:rPr>
              <a:t>As the Bureau of SDW, our goal is to help mitigate regulated contaminants in public water systems as oral consumption of PFAS chemicals is one of the ways in which they can accumulate within the human body and can impact one’s health. </a:t>
            </a:r>
          </a:p>
          <a:p>
            <a:pPr algn="l"/>
            <a:r>
              <a:rPr lang="en-US" b="0" i="0" dirty="0">
                <a:solidFill>
                  <a:srgbClr val="1B1B1B"/>
                </a:solidFill>
                <a:effectLst/>
                <a:latin typeface="Source Sans Pro Web"/>
              </a:rPr>
              <a:t>These are some of the processes or parts of the body that they can affect. </a:t>
            </a:r>
          </a:p>
          <a:p>
            <a:pPr algn="l"/>
            <a:r>
              <a:rPr lang="en-US" b="0" i="0" dirty="0">
                <a:solidFill>
                  <a:srgbClr val="1B1B1B"/>
                </a:solidFill>
                <a:effectLst/>
                <a:latin typeface="Source Sans Pro Web"/>
              </a:rPr>
              <a:t>EPA’s proposed rule goes into more specifics of the proposed contaminants if you are interested in learning more. </a:t>
            </a:r>
          </a:p>
          <a:p>
            <a:pPr algn="l"/>
            <a:endParaRPr lang="en-US" b="0" i="0" dirty="0">
              <a:solidFill>
                <a:srgbClr val="1B1B1B"/>
              </a:solidFill>
              <a:effectLst/>
              <a:latin typeface="Source Sans Pro Web"/>
            </a:endParaRPr>
          </a:p>
          <a:p>
            <a:pPr algn="l"/>
            <a:r>
              <a:rPr lang="en-US" b="0" i="0" dirty="0">
                <a:solidFill>
                  <a:srgbClr val="1B1B1B"/>
                </a:solidFill>
                <a:effectLst/>
                <a:latin typeface="Source Sans Pro Web"/>
              </a:rPr>
              <a:t>Current peer-reviewed scientific studies have shown that exposure to certain levels of PFAS may lead to:</a:t>
            </a:r>
          </a:p>
          <a:p>
            <a:pPr algn="l">
              <a:buFont typeface="Arial" panose="020B0604020202020204" pitchFamily="34" charset="0"/>
              <a:buChar char="•"/>
            </a:pPr>
            <a:r>
              <a:rPr lang="en-US" b="0" i="0" dirty="0">
                <a:solidFill>
                  <a:srgbClr val="1B1B1B"/>
                </a:solidFill>
                <a:effectLst/>
                <a:latin typeface="Source Sans Pro Web"/>
              </a:rPr>
              <a:t>Reproductive effects such as decreased fertility or increased high blood pressure in pregnant women.</a:t>
            </a:r>
          </a:p>
          <a:p>
            <a:pPr algn="l">
              <a:buFont typeface="Arial" panose="020B0604020202020204" pitchFamily="34" charset="0"/>
              <a:buChar char="•"/>
            </a:pPr>
            <a:r>
              <a:rPr lang="en-US" b="0" i="0" dirty="0">
                <a:solidFill>
                  <a:srgbClr val="1B1B1B"/>
                </a:solidFill>
                <a:effectLst/>
                <a:latin typeface="Source Sans Pro Web"/>
              </a:rPr>
              <a:t>Developmental effects or delays in children, including low birth weight, accelerated puberty, bone variations, or behavioral changes.</a:t>
            </a:r>
          </a:p>
          <a:p>
            <a:pPr algn="l">
              <a:buFont typeface="Arial" panose="020B0604020202020204" pitchFamily="34" charset="0"/>
              <a:buChar char="•"/>
            </a:pPr>
            <a:r>
              <a:rPr lang="en-US" b="0" i="0" dirty="0">
                <a:solidFill>
                  <a:srgbClr val="1B1B1B"/>
                </a:solidFill>
                <a:effectLst/>
                <a:latin typeface="Source Sans Pro Web"/>
              </a:rPr>
              <a:t>Increased risk of some cancers, including prostate, kidney, and testicular cancers.</a:t>
            </a:r>
          </a:p>
          <a:p>
            <a:pPr algn="l">
              <a:buFont typeface="Arial" panose="020B0604020202020204" pitchFamily="34" charset="0"/>
              <a:buChar char="•"/>
            </a:pPr>
            <a:r>
              <a:rPr lang="en-US" b="0" i="0" dirty="0">
                <a:solidFill>
                  <a:srgbClr val="1B1B1B"/>
                </a:solidFill>
                <a:effectLst/>
                <a:latin typeface="Source Sans Pro Web"/>
              </a:rPr>
              <a:t>Reduced ability of the body’s immune system to fight infections, including reduced vaccine response.</a:t>
            </a:r>
          </a:p>
          <a:p>
            <a:pPr algn="l">
              <a:buFont typeface="Arial" panose="020B0604020202020204" pitchFamily="34" charset="0"/>
              <a:buChar char="•"/>
            </a:pPr>
            <a:r>
              <a:rPr lang="en-US" b="0" i="0" dirty="0">
                <a:solidFill>
                  <a:srgbClr val="1B1B1B"/>
                </a:solidFill>
                <a:effectLst/>
                <a:latin typeface="Source Sans Pro Web"/>
              </a:rPr>
              <a:t>Interference with the body’s natural hormones.</a:t>
            </a:r>
          </a:p>
          <a:p>
            <a:pPr algn="l">
              <a:buFont typeface="Arial" panose="020B0604020202020204" pitchFamily="34" charset="0"/>
              <a:buChar char="•"/>
            </a:pPr>
            <a:r>
              <a:rPr lang="en-US" b="0" i="0" dirty="0">
                <a:solidFill>
                  <a:srgbClr val="1B1B1B"/>
                </a:solidFill>
                <a:effectLst/>
                <a:latin typeface="Source Sans Pro Web"/>
              </a:rPr>
              <a:t>Increased cholesterol levels and/or risk of obesity.</a:t>
            </a:r>
          </a:p>
          <a:p>
            <a:pPr algn="l">
              <a:buFont typeface="Arial" panose="020B0604020202020204" pitchFamily="34" charset="0"/>
              <a:buChar char="•"/>
            </a:pPr>
            <a:endParaRPr lang="en-US" b="0" i="0" dirty="0">
              <a:solidFill>
                <a:srgbClr val="1B1B1B"/>
              </a:solidFill>
              <a:effectLst/>
              <a:latin typeface="Source Sans Pro Web"/>
            </a:endParaRPr>
          </a:p>
          <a:p>
            <a:r>
              <a:rPr lang="en-US" dirty="0"/>
              <a:t>PFAS (oral) exposure is observed to have health effects on the following:</a:t>
            </a:r>
          </a:p>
          <a:p>
            <a:pPr lvl="1"/>
            <a:r>
              <a:rPr lang="en-US" dirty="0"/>
              <a:t>Cancer</a:t>
            </a:r>
          </a:p>
          <a:p>
            <a:pPr lvl="1"/>
            <a:r>
              <a:rPr lang="en-US" dirty="0"/>
              <a:t>Liver</a:t>
            </a:r>
          </a:p>
          <a:p>
            <a:pPr lvl="1"/>
            <a:r>
              <a:rPr lang="en-US" dirty="0"/>
              <a:t>Growth, development, and/or reproduction  </a:t>
            </a:r>
          </a:p>
          <a:p>
            <a:pPr lvl="1"/>
            <a:r>
              <a:rPr lang="en-US" dirty="0"/>
              <a:t>Hormone levels</a:t>
            </a:r>
          </a:p>
          <a:p>
            <a:pPr lvl="1"/>
            <a:r>
              <a:rPr lang="en-US" dirty="0"/>
              <a:t>Kidney(s) </a:t>
            </a:r>
          </a:p>
          <a:p>
            <a:pPr lvl="1"/>
            <a:r>
              <a:rPr lang="en-US" dirty="0"/>
              <a:t>Immune System</a:t>
            </a:r>
          </a:p>
          <a:p>
            <a:pPr lvl="1"/>
            <a:r>
              <a:rPr lang="en-US" dirty="0"/>
              <a:t>Lipid Levels </a:t>
            </a:r>
          </a:p>
          <a:p>
            <a:pPr lvl="1"/>
            <a:r>
              <a:rPr lang="en-US" dirty="0"/>
              <a:t>Nervous System</a:t>
            </a:r>
          </a:p>
          <a:p>
            <a:pPr lvl="1"/>
            <a:endParaRPr lang="en-US" dirty="0"/>
          </a:p>
          <a:p>
            <a:pPr algn="l"/>
            <a:r>
              <a:rPr lang="en-US" b="0" i="0" dirty="0">
                <a:solidFill>
                  <a:srgbClr val="000000"/>
                </a:solidFill>
                <a:effectLst/>
                <a:latin typeface="Open Sans" panose="020B0606030504020204" pitchFamily="34" charset="0"/>
              </a:rPr>
              <a:t>The risk of health effects associated with PFAS depends on</a:t>
            </a:r>
          </a:p>
          <a:p>
            <a:pPr algn="l">
              <a:buFont typeface="Arial" panose="020B0604020202020204" pitchFamily="34" charset="0"/>
              <a:buChar char="•"/>
            </a:pPr>
            <a:r>
              <a:rPr lang="en-US" b="0" i="0" dirty="0">
                <a:solidFill>
                  <a:srgbClr val="000000"/>
                </a:solidFill>
                <a:effectLst/>
                <a:latin typeface="Open Sans" panose="020B0606030504020204" pitchFamily="34" charset="0"/>
              </a:rPr>
              <a:t>Exposure factors (e.g., dose, frequency, route, and duration)</a:t>
            </a:r>
          </a:p>
          <a:p>
            <a:pPr algn="l">
              <a:buFont typeface="Arial" panose="020B0604020202020204" pitchFamily="34" charset="0"/>
              <a:buChar char="•"/>
            </a:pPr>
            <a:r>
              <a:rPr lang="en-US" b="0" i="0" dirty="0">
                <a:solidFill>
                  <a:srgbClr val="000000"/>
                </a:solidFill>
                <a:effectLst/>
                <a:latin typeface="Open Sans" panose="020B0606030504020204" pitchFamily="34" charset="0"/>
              </a:rPr>
              <a:t>Individual factors (e.g., sensitivity and disease burden)</a:t>
            </a:r>
          </a:p>
          <a:p>
            <a:pPr algn="l">
              <a:buFont typeface="Arial" panose="020B0604020202020204" pitchFamily="34" charset="0"/>
              <a:buChar char="•"/>
            </a:pPr>
            <a:r>
              <a:rPr lang="en-US" b="0" i="0" dirty="0">
                <a:solidFill>
                  <a:srgbClr val="000000"/>
                </a:solidFill>
                <a:effectLst/>
                <a:latin typeface="Open Sans" panose="020B0606030504020204" pitchFamily="34" charset="0"/>
              </a:rPr>
              <a:t>Other determinants of health (e.g., access to safe water and quality healthcare)</a:t>
            </a:r>
          </a:p>
          <a:p>
            <a:pPr lvl="1"/>
            <a:endParaRPr lang="en-US" dirty="0"/>
          </a:p>
          <a:p>
            <a:pPr algn="l">
              <a:buFont typeface="Arial" panose="020B0604020202020204" pitchFamily="34" charset="0"/>
              <a:buChar char="•"/>
            </a:pPr>
            <a:endParaRPr lang="en-US" b="0" i="0" dirty="0">
              <a:solidFill>
                <a:srgbClr val="1B1B1B"/>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10</a:t>
            </a:fld>
            <a:endParaRPr lang="en-US"/>
          </a:p>
        </p:txBody>
      </p:sp>
    </p:spTree>
    <p:extLst>
      <p:ext uri="{BB962C8B-B14F-4D97-AF65-F5344CB8AC3E}">
        <p14:creationId xmlns:p14="http://schemas.microsoft.com/office/powerpoint/2010/main" val="297819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11</a:t>
            </a:fld>
            <a:endParaRPr lang="en-US"/>
          </a:p>
        </p:txBody>
      </p:sp>
    </p:spTree>
    <p:extLst>
      <p:ext uri="{BB962C8B-B14F-4D97-AF65-F5344CB8AC3E}">
        <p14:creationId xmlns:p14="http://schemas.microsoft.com/office/powerpoint/2010/main" val="1332977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Calibri" panose="020F0502020204030204" pitchFamily="34" charset="0"/>
              </a:rPr>
              <a:t>UCMR 3 data summary</a:t>
            </a:r>
          </a:p>
          <a:p>
            <a:r>
              <a:rPr lang="en-US" sz="1800" dirty="0">
                <a:solidFill>
                  <a:srgbClr val="000000"/>
                </a:solidFill>
                <a:latin typeface="Calibri" panose="020F0502020204030204" pitchFamily="34" charset="0"/>
              </a:rPr>
              <a:t>Nevada’s PFAS Action Plan was developed by a working group dedicated to addressing these emerging contaminants. Developing the PFAS Action Plan allowed NDEP to bring stakeholders from multiple agencies, academia, and national organizations to the table to review research and discuss potential sources of PFAS Contamination. The final Action Plan was released to the public in June of 2022 and will be updated as regulations are implemented. Through sharing of knowledge, it was determined that Nevada has no known manufacturing of PFAS com</a:t>
            </a:r>
          </a:p>
          <a:p>
            <a:pPr algn="l"/>
            <a:r>
              <a:rPr lang="en-US" sz="1800" dirty="0"/>
              <a:t>Action Plan Objectives:</a:t>
            </a:r>
          </a:p>
          <a:p>
            <a:pPr algn="l"/>
            <a:r>
              <a:rPr lang="en-US" sz="1800" dirty="0"/>
              <a:t>1. Evaluate the potential for environmental contamination in the State resulting from PFAS </a:t>
            </a:r>
          </a:p>
          <a:p>
            <a:pPr algn="l"/>
            <a:r>
              <a:rPr lang="en-US" sz="1800" dirty="0"/>
              <a:t>2. Determine the location and extent of potentially significant discharges or releases of PFAS in the State </a:t>
            </a:r>
          </a:p>
          <a:p>
            <a:pPr algn="l"/>
            <a:r>
              <a:rPr lang="en-US" sz="1800" dirty="0"/>
              <a:t>3. Compile information relating to existing federal, State and local actions and identify data gaps to monitor, contain and clean up environmental contamination resulting from PFAS </a:t>
            </a:r>
          </a:p>
          <a:p>
            <a:pPr algn="l"/>
            <a:r>
              <a:rPr lang="en-US" sz="1800" dirty="0"/>
              <a:t>4. Determine the potential points of exposure to PFAS for residents of the State </a:t>
            </a:r>
          </a:p>
          <a:p>
            <a:pPr algn="l"/>
            <a:r>
              <a:rPr lang="en-US" sz="1800" dirty="0"/>
              <a:t>5. Develop recommendations for state and local action to prevent releases, monitor drinking water sources, and contain and clean up environmental contamination resulting from PFAS </a:t>
            </a:r>
            <a:endParaRPr lang="en-US" sz="2900" dirty="0"/>
          </a:p>
          <a:p>
            <a:r>
              <a:rPr lang="en-US" sz="1800" dirty="0">
                <a:solidFill>
                  <a:srgbClr val="000000"/>
                </a:solidFill>
                <a:latin typeface="Calibri" panose="020F0502020204030204" pitchFamily="34" charset="0"/>
              </a:rPr>
              <a:t>pounds, so PFAS environmental impacts are most likely due to their </a:t>
            </a:r>
            <a:r>
              <a:rPr lang="en-US" sz="1800" dirty="0" err="1">
                <a:solidFill>
                  <a:srgbClr val="000000"/>
                </a:solidFill>
                <a:latin typeface="Calibri" panose="020F0502020204030204" pitchFamily="34" charset="0"/>
              </a:rPr>
              <a:t>ubiquitouss</a:t>
            </a:r>
            <a:r>
              <a:rPr lang="en-US" sz="1800" dirty="0">
                <a:solidFill>
                  <a:srgbClr val="000000"/>
                </a:solidFill>
                <a:latin typeface="Calibri" panose="020F0502020204030204" pitchFamily="34" charset="0"/>
              </a:rPr>
              <a:t> use. </a:t>
            </a:r>
          </a:p>
          <a:p>
            <a:endParaRPr lang="en-US" sz="1800" dirty="0">
              <a:solidFill>
                <a:srgbClr val="000000"/>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In 2022 and 2023 and using the PFAS Action Plan, NDEP has focused resources in 4 key areas: </a:t>
            </a:r>
            <a:endParaRPr lang="en-US" b="0" i="0" dirty="0">
              <a:solidFill>
                <a:srgbClr val="000000"/>
              </a:solidFill>
              <a:effectLst/>
              <a:latin typeface="Segoe UI" panose="020B0502040204020203" pitchFamily="34" charset="0"/>
            </a:endParaRPr>
          </a:p>
          <a:p>
            <a:pPr algn="l" rtl="0" fontAlgn="base">
              <a:buFont typeface="+mj-lt"/>
              <a:buAutoNum type="arabicPeriod"/>
            </a:pPr>
            <a:r>
              <a:rPr lang="en-US" sz="1800" dirty="0">
                <a:solidFill>
                  <a:srgbClr val="000000"/>
                </a:solidFill>
                <a:latin typeface="Calibri" panose="020F0502020204030204" pitchFamily="34" charset="0"/>
              </a:rPr>
              <a:t>Research and pursuit of federal grant funding options for NDEP’s work, as well as funding to benefit regulated drinking water systems who will have to address PFAS </a:t>
            </a:r>
          </a:p>
          <a:p>
            <a:pPr algn="l" rtl="0" fontAlgn="base">
              <a:buFont typeface="+mj-lt"/>
              <a:buAutoNum type="arabicPeriod" startAt="2"/>
            </a:pPr>
            <a:r>
              <a:rPr lang="en-US" sz="1800" dirty="0">
                <a:solidFill>
                  <a:srgbClr val="000000"/>
                </a:solidFill>
                <a:latin typeface="Calibri" panose="020F0502020204030204" pitchFamily="34" charset="0"/>
              </a:rPr>
              <a:t>Sampling for PFAS in Nevada waters and wastewater,  </a:t>
            </a:r>
          </a:p>
          <a:p>
            <a:pPr algn="l" rtl="0" fontAlgn="base">
              <a:buFont typeface="+mj-lt"/>
              <a:buAutoNum type="arabicPeriod" startAt="3"/>
            </a:pPr>
            <a:r>
              <a:rPr lang="en-US" sz="1800" dirty="0">
                <a:solidFill>
                  <a:srgbClr val="000000"/>
                </a:solidFill>
                <a:latin typeface="Calibri" panose="020F0502020204030204" pitchFamily="34" charset="0"/>
              </a:rPr>
              <a:t>Staying abreast of analytical methods and certified laboratories for PFAS Analysis, and </a:t>
            </a:r>
          </a:p>
          <a:p>
            <a:pPr algn="l" rtl="0" fontAlgn="base">
              <a:buFont typeface="+mj-lt"/>
              <a:buAutoNum type="arabicPeriod" startAt="4"/>
            </a:pPr>
            <a:r>
              <a:rPr lang="en-US" sz="1800" dirty="0">
                <a:solidFill>
                  <a:srgbClr val="000000"/>
                </a:solidFill>
                <a:latin typeface="Calibri" panose="020F0502020204030204" pitchFamily="34" charset="0"/>
              </a:rPr>
              <a:t>Working with utilities in response to PFAS sample results. </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12</a:t>
            </a:fld>
            <a:endParaRPr lang="en-US"/>
          </a:p>
        </p:txBody>
      </p:sp>
    </p:spTree>
    <p:extLst>
      <p:ext uri="{BB962C8B-B14F-4D97-AF65-F5344CB8AC3E}">
        <p14:creationId xmlns:p14="http://schemas.microsoft.com/office/powerpoint/2010/main" val="273101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D3BE8-B877-58D7-3A70-1A248A142D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1322C-CFD3-01E7-7978-AFCD5F971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62A15-2B79-E384-0421-E8FE6C21CCE1}"/>
              </a:ext>
            </a:extLst>
          </p:cNvPr>
          <p:cNvSpPr>
            <a:spLocks noGrp="1"/>
          </p:cNvSpPr>
          <p:nvPr>
            <p:ph type="body" idx="1"/>
          </p:nvPr>
        </p:nvSpPr>
        <p:spPr/>
        <p:txBody>
          <a:bodyPr/>
          <a:lstStyle/>
          <a:p>
            <a:r>
              <a:rPr lang="en-US" dirty="0"/>
              <a:t>Working towards procurement of direct contractors to provide technical assistance to </a:t>
            </a:r>
            <a:r>
              <a:rPr lang="en-US" dirty="0" err="1"/>
              <a:t>pws’s</a:t>
            </a:r>
            <a:r>
              <a:rPr lang="en-US" dirty="0"/>
              <a:t> w/ pfas. </a:t>
            </a:r>
          </a:p>
          <a:p>
            <a:endParaRPr lang="en-US" dirty="0"/>
          </a:p>
          <a:p>
            <a:r>
              <a:rPr lang="en-US" dirty="0"/>
              <a:t>*Lab: bring pfas capacity to NV labs</a:t>
            </a:r>
          </a:p>
          <a:p>
            <a:endParaRPr lang="en-US" dirty="0"/>
          </a:p>
          <a:p>
            <a:r>
              <a:rPr lang="en-US" dirty="0"/>
              <a:t>PFAS Priority Sampling &amp; Analysis in Nevada</a:t>
            </a:r>
          </a:p>
          <a:p>
            <a:pPr lvl="1"/>
            <a:r>
              <a:rPr lang="en-US" dirty="0"/>
              <a:t> (start &amp; stop dates of contract)</a:t>
            </a:r>
          </a:p>
          <a:p>
            <a:pPr lvl="1"/>
            <a:r>
              <a:rPr lang="en-US" dirty="0"/>
              <a:t>(amendment)</a:t>
            </a:r>
          </a:p>
          <a:p>
            <a:pPr lvl="1"/>
            <a:r>
              <a:rPr lang="en-US" dirty="0"/>
              <a:t>(when next contract is anticipated)</a:t>
            </a:r>
          </a:p>
          <a:p>
            <a:r>
              <a:rPr lang="en-US" dirty="0"/>
              <a:t>Technical Assistance </a:t>
            </a:r>
          </a:p>
          <a:p>
            <a:pPr lvl="1"/>
            <a:r>
              <a:rPr lang="en-US" dirty="0"/>
              <a:t>(Explain without naming funding/proposal/per process) </a:t>
            </a:r>
          </a:p>
          <a:p>
            <a:r>
              <a:rPr lang="en-US" dirty="0"/>
              <a:t>Risk Assessment Tool </a:t>
            </a:r>
          </a:p>
          <a:p>
            <a:pPr lvl="1"/>
            <a:r>
              <a:rPr lang="en-US" dirty="0"/>
              <a:t>(short summary here)</a:t>
            </a:r>
          </a:p>
        </p:txBody>
      </p:sp>
      <p:sp>
        <p:nvSpPr>
          <p:cNvPr id="4" name="Slide Number Placeholder 3">
            <a:extLst>
              <a:ext uri="{FF2B5EF4-FFF2-40B4-BE49-F238E27FC236}">
                <a16:creationId xmlns:a16="http://schemas.microsoft.com/office/drawing/2014/main" id="{3102A1A8-A432-1CF7-DC1D-3ADE28CCD679}"/>
              </a:ext>
            </a:extLst>
          </p:cNvPr>
          <p:cNvSpPr>
            <a:spLocks noGrp="1"/>
          </p:cNvSpPr>
          <p:nvPr>
            <p:ph type="sldNum" sz="quarter" idx="5"/>
          </p:nvPr>
        </p:nvSpPr>
        <p:spPr/>
        <p:txBody>
          <a:bodyPr/>
          <a:lstStyle/>
          <a:p>
            <a:fld id="{FE5D6EEA-B07B-4AB1-8FA0-6491584FCA7B}" type="slidenum">
              <a:rPr lang="en-US" smtClean="0"/>
              <a:t>13</a:t>
            </a:fld>
            <a:endParaRPr lang="en-US"/>
          </a:p>
        </p:txBody>
      </p:sp>
    </p:spTree>
    <p:extLst>
      <p:ext uri="{BB962C8B-B14F-4D97-AF65-F5344CB8AC3E}">
        <p14:creationId xmlns:p14="http://schemas.microsoft.com/office/powerpoint/2010/main" val="409804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8D8A-371A-25CD-1858-D47D45FC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4166A-BF82-C821-9A90-D9A384675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008BEE-ADB6-1B5C-78E4-63A9E859241D}"/>
              </a:ext>
            </a:extLst>
          </p:cNvPr>
          <p:cNvSpPr>
            <a:spLocks noGrp="1"/>
          </p:cNvSpPr>
          <p:nvPr>
            <p:ph type="body" idx="1"/>
          </p:nvPr>
        </p:nvSpPr>
        <p:spPr/>
        <p:txBody>
          <a:bodyPr/>
          <a:lstStyle/>
          <a:p>
            <a:pPr defTabSz="931774">
              <a:defRPr/>
            </a:pPr>
            <a:endParaRPr lang="en-US" b="0" i="0" u="none" strike="noStrike" dirty="0">
              <a:effectLst/>
              <a:latin typeface="Calibri" panose="020F0502020204030204" pitchFamily="34" charset="0"/>
            </a:endParaRPr>
          </a:p>
          <a:p>
            <a:pPr defTabSz="931774">
              <a:defRPr/>
            </a:pPr>
            <a:endParaRPr lang="en-US" b="0" i="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86D6ED1-B50F-A454-6493-EDD431E1E9FB}"/>
              </a:ext>
            </a:extLst>
          </p:cNvPr>
          <p:cNvSpPr>
            <a:spLocks noGrp="1"/>
          </p:cNvSpPr>
          <p:nvPr>
            <p:ph type="sldNum" sz="quarter" idx="5"/>
          </p:nvPr>
        </p:nvSpPr>
        <p:spPr/>
        <p:txBody>
          <a:bodyPr/>
          <a:lstStyle/>
          <a:p>
            <a:fld id="{FE5D6EEA-B07B-4AB1-8FA0-6491584FCA7B}" type="slidenum">
              <a:rPr lang="en-US" smtClean="0"/>
              <a:t>14</a:t>
            </a:fld>
            <a:endParaRPr lang="en-US"/>
          </a:p>
        </p:txBody>
      </p:sp>
    </p:spTree>
    <p:extLst>
      <p:ext uri="{BB962C8B-B14F-4D97-AF65-F5344CB8AC3E}">
        <p14:creationId xmlns:p14="http://schemas.microsoft.com/office/powerpoint/2010/main" val="1003982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solidFill>
                  <a:srgbClr val="000000"/>
                </a:solidFill>
                <a:latin typeface="Calibri" panose="020F0502020204030204" pitchFamily="34" charset="0"/>
              </a:rPr>
              <a:t>In Nevada, PFAS monitoring began in 2013 by US EPA as a part of their Unregulated Contaminant Monitoring Rule. From the 2013-2015 monitoring activity, there were no detections of PFAS in drinking water at the sites tested and at the analytical accuracy that laboratories could achieve at that time.  </a:t>
            </a:r>
            <a:endParaRPr lang="en-US" b="0" i="0" dirty="0">
              <a:solidFill>
                <a:srgbClr val="000000"/>
              </a:solidFill>
              <a:effectLst/>
              <a:latin typeface="Segoe UI" panose="020B0502040204020203" pitchFamily="34" charset="0"/>
            </a:endParaRPr>
          </a:p>
          <a:p>
            <a:pPr algn="l" rtl="0" fontAlgn="base"/>
            <a:r>
              <a:rPr lang="en-US" sz="1800" dirty="0">
                <a:solidFill>
                  <a:srgbClr val="000000"/>
                </a:solidFill>
                <a:latin typeface="Calibri" panose="020F0502020204030204" pitchFamily="34" charset="0"/>
              </a:rPr>
              <a:t>Between 2016 and 2021, there was a significant amount of effort made nationally to address PFAS. Some national efforts included: enhancing laboratory methods to analyze more types of PFAS and detect their presence at lower levels; finding options for treating PFAS; researching public health risks; and work toward developing federal regulations.  </a:t>
            </a:r>
            <a:endParaRPr lang="en-US" b="0" i="0" dirty="0">
              <a:solidFill>
                <a:srgbClr val="000000"/>
              </a:solidFill>
              <a:effectLst/>
              <a:latin typeface="Segoe UI" panose="020B0502040204020203" pitchFamily="34" charset="0"/>
            </a:endParaRPr>
          </a:p>
          <a:p>
            <a:pPr algn="l" rtl="0" fontAlgn="base"/>
            <a:r>
              <a:rPr lang="en-US" sz="1800" dirty="0">
                <a:solidFill>
                  <a:srgbClr val="000000"/>
                </a:solidFill>
                <a:latin typeface="Calibri" panose="020F0502020204030204" pitchFamily="34" charset="0"/>
              </a:rPr>
              <a:t>Following passage of Nevada Assembly Bill 97 (in 2021) and using US EPA PFAS grant funding, NDEP created and managed the PFAS Stakeholder Working Group to engage a wide variety of individuals and produce the PFAS Action Plan in June 2022. The action plan aided NDEP in focusing future efforts.  </a:t>
            </a:r>
            <a:endParaRPr lang="en-US" b="0" i="0" dirty="0">
              <a:solidFill>
                <a:srgbClr val="000000"/>
              </a:solidFill>
              <a:effectLst/>
              <a:latin typeface="Segoe UI" panose="020B0502040204020203" pitchFamily="34" charset="0"/>
            </a:endParaRPr>
          </a:p>
          <a:p>
            <a:pPr algn="l" rtl="0" fontAlgn="base"/>
            <a:r>
              <a:rPr lang="en-US" sz="1800" dirty="0">
                <a:solidFill>
                  <a:srgbClr val="000000"/>
                </a:solidFill>
                <a:latin typeface="Calibri" panose="020F0502020204030204" pitchFamily="34" charset="0"/>
              </a:rPr>
              <a:t>In 2022 and 2023 and using the PFAS Action Plan, NDEP has focused resources in 4 key areas: </a:t>
            </a:r>
            <a:endParaRPr lang="en-US" b="0" i="0" dirty="0">
              <a:solidFill>
                <a:srgbClr val="000000"/>
              </a:solidFill>
              <a:effectLst/>
              <a:latin typeface="Segoe UI" panose="020B0502040204020203" pitchFamily="34" charset="0"/>
            </a:endParaRPr>
          </a:p>
          <a:p>
            <a:pPr algn="l" rtl="0" fontAlgn="base">
              <a:buFont typeface="+mj-lt"/>
              <a:buAutoNum type="arabicPeriod"/>
            </a:pPr>
            <a:r>
              <a:rPr lang="en-US" sz="1800" dirty="0">
                <a:solidFill>
                  <a:srgbClr val="000000"/>
                </a:solidFill>
                <a:latin typeface="Calibri" panose="020F0502020204030204" pitchFamily="34" charset="0"/>
              </a:rPr>
              <a:t>Research and pursuit of federal grant funding options for NDEP’s work, as well as funding to benefit regulated drinking water systems who will have to address PFAS </a:t>
            </a:r>
          </a:p>
          <a:p>
            <a:pPr algn="l" rtl="0" fontAlgn="base">
              <a:buFont typeface="+mj-lt"/>
              <a:buAutoNum type="arabicPeriod" startAt="2"/>
            </a:pPr>
            <a:r>
              <a:rPr lang="en-US" sz="1800" dirty="0">
                <a:solidFill>
                  <a:srgbClr val="000000"/>
                </a:solidFill>
                <a:latin typeface="Calibri" panose="020F0502020204030204" pitchFamily="34" charset="0"/>
              </a:rPr>
              <a:t>Sampling for PFAS in Nevada waters and wastewater,  </a:t>
            </a:r>
          </a:p>
          <a:p>
            <a:pPr algn="l" rtl="0" fontAlgn="base">
              <a:buFont typeface="+mj-lt"/>
              <a:buAutoNum type="arabicPeriod" startAt="3"/>
            </a:pPr>
            <a:r>
              <a:rPr lang="en-US" sz="1800" dirty="0">
                <a:solidFill>
                  <a:srgbClr val="000000"/>
                </a:solidFill>
                <a:latin typeface="Calibri" panose="020F0502020204030204" pitchFamily="34" charset="0"/>
              </a:rPr>
              <a:t>Staying abreast of analytical methods and certified laboratories for PFAS Analysis, and </a:t>
            </a:r>
          </a:p>
          <a:p>
            <a:pPr algn="l" rtl="0" fontAlgn="base">
              <a:buFont typeface="+mj-lt"/>
              <a:buAutoNum type="arabicPeriod" startAt="4"/>
            </a:pPr>
            <a:r>
              <a:rPr lang="en-US" sz="1800" dirty="0">
                <a:solidFill>
                  <a:srgbClr val="000000"/>
                </a:solidFill>
                <a:latin typeface="Calibri" panose="020F0502020204030204" pitchFamily="34" charset="0"/>
              </a:rPr>
              <a:t>Working with utilities in response to PFAS sample results. </a:t>
            </a:r>
          </a:p>
          <a:p>
            <a:pPr algn="l" rtl="0" fontAlgn="base"/>
            <a:r>
              <a:rPr lang="en-US" sz="1800" dirty="0">
                <a:solidFill>
                  <a:srgbClr val="000000"/>
                </a:solidFill>
                <a:latin typeface="Calibri" panose="020F0502020204030204" pitchFamily="34" charset="0"/>
              </a:rPr>
              <a:t>In response to the Federal Bipartisan Infrastructure Law, NDEP has applied for various grants and will continue to do so. Awarded BIL grants will be administered by different Bureaus within NDEP.  It is notable that current grant awards to NDEP for addressing emerging contaminants, including PFAS, total over $61M.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15</a:t>
            </a:fld>
            <a:endParaRPr lang="en-US"/>
          </a:p>
        </p:txBody>
      </p:sp>
    </p:spTree>
    <p:extLst>
      <p:ext uri="{BB962C8B-B14F-4D97-AF65-F5344CB8AC3E}">
        <p14:creationId xmlns:p14="http://schemas.microsoft.com/office/powerpoint/2010/main" val="9602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2A4C-38AD-AA22-29ED-30358C497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29100-FBB3-ED49-CFC2-1FC4694E6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38290-A679-8BCD-762C-844D114941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639F43-21F8-FF6F-082D-FDB153C3AC63}"/>
              </a:ext>
            </a:extLst>
          </p:cNvPr>
          <p:cNvSpPr>
            <a:spLocks noGrp="1"/>
          </p:cNvSpPr>
          <p:nvPr>
            <p:ph type="sldNum" sz="quarter" idx="5"/>
          </p:nvPr>
        </p:nvSpPr>
        <p:spPr/>
        <p:txBody>
          <a:bodyPr/>
          <a:lstStyle/>
          <a:p>
            <a:pPr defTabSz="931774">
              <a:defRPr/>
            </a:pPr>
            <a:fld id="{FE5D6EEA-B07B-4AB1-8FA0-6491584FCA7B}" type="slidenum">
              <a:rPr lang="en-US">
                <a:solidFill>
                  <a:prstClr val="black"/>
                </a:solidFill>
                <a:latin typeface="Aptos" panose="02110004020202020204"/>
              </a:rPr>
              <a:pPr defTabSz="931774">
                <a:defRPr/>
              </a:pPr>
              <a:t>16</a:t>
            </a:fld>
            <a:endParaRPr lang="en-US">
              <a:solidFill>
                <a:prstClr val="black"/>
              </a:solidFill>
              <a:latin typeface="Aptos" panose="02110004020202020204"/>
            </a:endParaRPr>
          </a:p>
        </p:txBody>
      </p:sp>
    </p:spTree>
    <p:extLst>
      <p:ext uri="{BB962C8B-B14F-4D97-AF65-F5344CB8AC3E}">
        <p14:creationId xmlns:p14="http://schemas.microsoft.com/office/powerpoint/2010/main" val="213669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17</a:t>
            </a:fld>
            <a:endParaRPr lang="en-US"/>
          </a:p>
        </p:txBody>
      </p:sp>
    </p:spTree>
    <p:extLst>
      <p:ext uri="{BB962C8B-B14F-4D97-AF65-F5344CB8AC3E}">
        <p14:creationId xmlns:p14="http://schemas.microsoft.com/office/powerpoint/2010/main" val="126945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05122-BCF0-E72E-B6BC-855FABE9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AEC2EB-801F-E7EA-71AC-2213E957D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13F9A-1899-C646-DC24-ACC6AE06CD10}"/>
              </a:ext>
            </a:extLst>
          </p:cNvPr>
          <p:cNvSpPr>
            <a:spLocks noGrp="1"/>
          </p:cNvSpPr>
          <p:nvPr>
            <p:ph type="body" idx="1"/>
          </p:nvPr>
        </p:nvSpPr>
        <p:spPr/>
        <p:txBody>
          <a:bodyPr/>
          <a:lstStyle/>
          <a:p>
            <a:r>
              <a:rPr lang="en-US" dirty="0"/>
              <a:t>Identified the places likely to be contaminated – BCA has a lot of information.</a:t>
            </a:r>
          </a:p>
        </p:txBody>
      </p:sp>
      <p:sp>
        <p:nvSpPr>
          <p:cNvPr id="4" name="Slide Number Placeholder 3">
            <a:extLst>
              <a:ext uri="{FF2B5EF4-FFF2-40B4-BE49-F238E27FC236}">
                <a16:creationId xmlns:a16="http://schemas.microsoft.com/office/drawing/2014/main" id="{E1BA3456-C93E-C46E-6B57-59DFB59E31A4}"/>
              </a:ext>
            </a:extLst>
          </p:cNvPr>
          <p:cNvSpPr>
            <a:spLocks noGrp="1"/>
          </p:cNvSpPr>
          <p:nvPr>
            <p:ph type="sldNum" sz="quarter" idx="5"/>
          </p:nvPr>
        </p:nvSpPr>
        <p:spPr/>
        <p:txBody>
          <a:bodyPr/>
          <a:lstStyle/>
          <a:p>
            <a:fld id="{F208D533-314B-4A13-94C2-C7109083B69C}" type="slidenum">
              <a:rPr lang="en-US" smtClean="0"/>
              <a:t>18</a:t>
            </a:fld>
            <a:endParaRPr lang="en-US"/>
          </a:p>
        </p:txBody>
      </p:sp>
    </p:spTree>
    <p:extLst>
      <p:ext uri="{BB962C8B-B14F-4D97-AF65-F5344CB8AC3E}">
        <p14:creationId xmlns:p14="http://schemas.microsoft.com/office/powerpoint/2010/main" val="298029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5D4B-4FCA-C8D2-6F63-CA99CE753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4DDF2-0792-BF8F-EF29-94FBF5CB59DF}"/>
              </a:ext>
            </a:extLst>
          </p:cNvPr>
          <p:cNvSpPr>
            <a:spLocks noGrp="1" noRot="1" noChangeAspect="1"/>
          </p:cNvSpPr>
          <p:nvPr>
            <p:ph type="sldImg"/>
          </p:nvPr>
        </p:nvSpPr>
        <p:spPr>
          <a:xfrm>
            <a:off x="2378075" y="536575"/>
            <a:ext cx="4749800" cy="2671763"/>
          </a:xfrm>
        </p:spPr>
      </p:sp>
      <p:sp>
        <p:nvSpPr>
          <p:cNvPr id="3" name="Notes Placeholder 2">
            <a:extLst>
              <a:ext uri="{FF2B5EF4-FFF2-40B4-BE49-F238E27FC236}">
                <a16:creationId xmlns:a16="http://schemas.microsoft.com/office/drawing/2014/main" id="{178B533B-EBD1-06F5-D218-4205894F7CF5}"/>
              </a:ext>
            </a:extLst>
          </p:cNvPr>
          <p:cNvSpPr>
            <a:spLocks noGrp="1"/>
          </p:cNvSpPr>
          <p:nvPr>
            <p:ph type="body" idx="1"/>
          </p:nvPr>
        </p:nvSpPr>
        <p:spPr/>
        <p:txBody>
          <a:bodyPr>
            <a:normAutofit/>
          </a:bodyPr>
          <a:lstStyle/>
          <a:p>
            <a:pPr defTabSz="931774" fontAlgn="base">
              <a:defRPr/>
            </a:pPr>
            <a:r>
              <a:rPr lang="en-US" dirty="0">
                <a:solidFill>
                  <a:srgbClr val="000000"/>
                </a:solidFill>
                <a:latin typeface="Calibri" panose="020F0502020204030204" pitchFamily="34" charset="0"/>
              </a:rPr>
              <a:t>In 2022, Nevada had limited resources to begin reconnaissance sampling across the State to determine the extent of PFAS contamination. To maximize the money available, a sample prioritization tools was developed to determine if potential contaminant sources were present in drinking water protection areas. Potential contaminant sources included POTW Outfall, WWTP Outfall, Landfills, Air Permits, Hazardous Waste </a:t>
            </a:r>
            <a:r>
              <a:rPr lang="en-US" sz="1100" dirty="0">
                <a:solidFill>
                  <a:srgbClr val="1B1B1B"/>
                </a:solidFill>
                <a:latin typeface="Merriweather Web"/>
              </a:rPr>
              <a:t>Treatment, Storage, and Disposal Facilities (TSDFs)</a:t>
            </a:r>
            <a:r>
              <a:rPr lang="en-US" sz="800" dirty="0">
                <a:solidFill>
                  <a:srgbClr val="000000"/>
                </a:solidFill>
                <a:latin typeface="Calibri" panose="020F0502020204030204" pitchFamily="34" charset="0"/>
              </a:rPr>
              <a:t>, LQG NAICS Present, SQG NAICS Present, Ski Resort, Firefighting, Airport, Department of Defense, Biosolids, LQG Mine, SQG Mine, PFAS Detection from Research Project, whether or not sampling was performed at the site historically. A score was given to each public water system drinking source in Nevada and ranked from highest to lowest. The contract included sites with a score of 5 or greater. The water bodies, for examples lakes and rivers, and waste water facilities in the drinking water protection areas were added to sampling list. There were 67 surface water body sites, 52 wastewater sites, and 167 drinking water sites identified for voluntary sampling.</a:t>
            </a:r>
          </a:p>
        </p:txBody>
      </p:sp>
      <p:sp>
        <p:nvSpPr>
          <p:cNvPr id="4" name="Slide Number Placeholder 3">
            <a:extLst>
              <a:ext uri="{FF2B5EF4-FFF2-40B4-BE49-F238E27FC236}">
                <a16:creationId xmlns:a16="http://schemas.microsoft.com/office/drawing/2014/main" id="{F808DD83-71F9-D3F4-B737-F1E5C76CFF41}"/>
              </a:ext>
            </a:extLst>
          </p:cNvPr>
          <p:cNvSpPr>
            <a:spLocks noGrp="1"/>
          </p:cNvSpPr>
          <p:nvPr>
            <p:ph type="sldNum" sz="quarter" idx="10"/>
          </p:nvPr>
        </p:nvSpPr>
        <p:spPr/>
        <p:txBody>
          <a:bodyPr/>
          <a:lstStyle/>
          <a:p>
            <a:pPr defTabSz="931774" fontAlgn="base">
              <a:spcBef>
                <a:spcPct val="0"/>
              </a:spcBef>
              <a:spcAft>
                <a:spcPct val="0"/>
              </a:spcAft>
              <a:defRPr/>
            </a:pPr>
            <a:fld id="{B522BFD1-B64D-4EAE-A0E6-2F7E7F4A7A4A}" type="slidenum">
              <a:rPr lang="en-US">
                <a:solidFill>
                  <a:prstClr val="black"/>
                </a:solidFill>
                <a:latin typeface="Arial" charset="0"/>
                <a:cs typeface="Arial" charset="0"/>
              </a:rPr>
              <a:pPr defTabSz="931774" fontAlgn="base">
                <a:spcBef>
                  <a:spcPct val="0"/>
                </a:spcBef>
                <a:spcAft>
                  <a:spcPct val="0"/>
                </a:spcAft>
                <a:defRPr/>
              </a:pPr>
              <a:t>19</a:t>
            </a:fld>
            <a:endParaRPr lang="en-US">
              <a:solidFill>
                <a:prstClr val="black"/>
              </a:solidFill>
              <a:latin typeface="Arial" charset="0"/>
              <a:cs typeface="Arial" charset="0"/>
            </a:endParaRPr>
          </a:p>
        </p:txBody>
      </p:sp>
    </p:spTree>
    <p:extLst>
      <p:ext uri="{BB962C8B-B14F-4D97-AF65-F5344CB8AC3E}">
        <p14:creationId xmlns:p14="http://schemas.microsoft.com/office/powerpoint/2010/main" val="280159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Green is “repeat” general information – Blue is updated information specific to Nevada.</a:t>
            </a:r>
          </a:p>
        </p:txBody>
      </p:sp>
      <p:sp>
        <p:nvSpPr>
          <p:cNvPr id="4" name="Slide Number Placeholder 3"/>
          <p:cNvSpPr>
            <a:spLocks noGrp="1"/>
          </p:cNvSpPr>
          <p:nvPr>
            <p:ph type="sldNum" sz="quarter" idx="5"/>
          </p:nvPr>
        </p:nvSpPr>
        <p:spPr/>
        <p:txBody>
          <a:bodyPr/>
          <a:lstStyle/>
          <a:p>
            <a:fld id="{FE5D6EEA-B07B-4AB1-8FA0-6491584FCA7B}" type="slidenum">
              <a:rPr lang="en-US" smtClean="0"/>
              <a:t>2</a:t>
            </a:fld>
            <a:endParaRPr lang="en-US"/>
          </a:p>
        </p:txBody>
      </p:sp>
    </p:spTree>
    <p:extLst>
      <p:ext uri="{BB962C8B-B14F-4D97-AF65-F5344CB8AC3E}">
        <p14:creationId xmlns:p14="http://schemas.microsoft.com/office/powerpoint/2010/main" val="3740056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03FB-1018-8BBF-4A3A-F716BC011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4EF69-9081-C94B-BFB0-B472F267B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39923-0EED-813D-9F2D-F702EB47BBD4}"/>
              </a:ext>
            </a:extLst>
          </p:cNvPr>
          <p:cNvSpPr>
            <a:spLocks noGrp="1"/>
          </p:cNvSpPr>
          <p:nvPr>
            <p:ph type="body" idx="1"/>
          </p:nvPr>
        </p:nvSpPr>
        <p:spPr/>
        <p:txBody>
          <a:bodyPr/>
          <a:lstStyle/>
          <a:p>
            <a:pPr defTabSz="931774">
              <a:defRPr/>
            </a:pPr>
            <a:r>
              <a:rPr lang="en-US" b="1" i="0" u="none" strike="noStrike" dirty="0">
                <a:effectLst/>
                <a:latin typeface="Calibri" panose="020F0502020204030204" pitchFamily="34" charset="0"/>
              </a:rPr>
              <a:t>Situation is fluid – part of the rules are being deleted.</a:t>
            </a:r>
            <a:endParaRPr lang="en-US" b="0" i="0" u="none" strike="noStrike" dirty="0">
              <a:effectLst/>
              <a:latin typeface="Calibri" panose="020F0502020204030204" pitchFamily="34" charset="0"/>
            </a:endParaRPr>
          </a:p>
          <a:p>
            <a:pPr defTabSz="931774">
              <a:defRPr/>
            </a:pPr>
            <a:endParaRPr lang="en-US" b="0" i="0" u="none" strike="noStrike" dirty="0">
              <a:effectLst/>
              <a:latin typeface="Calibri" panose="020F0502020204030204" pitchFamily="34" charset="0"/>
            </a:endParaRPr>
          </a:p>
          <a:p>
            <a:pPr defTabSz="931774">
              <a:defRPr/>
            </a:pPr>
            <a:endParaRPr lang="en-US" b="0" i="0" dirty="0">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62136F87-E9C8-67F2-7BF3-710E212D5318}"/>
              </a:ext>
            </a:extLst>
          </p:cNvPr>
          <p:cNvSpPr>
            <a:spLocks noGrp="1"/>
          </p:cNvSpPr>
          <p:nvPr>
            <p:ph type="sldNum" sz="quarter" idx="5"/>
          </p:nvPr>
        </p:nvSpPr>
        <p:spPr/>
        <p:txBody>
          <a:bodyPr/>
          <a:lstStyle/>
          <a:p>
            <a:fld id="{FE5D6EEA-B07B-4AB1-8FA0-6491584FCA7B}" type="slidenum">
              <a:rPr lang="en-US" smtClean="0"/>
              <a:t>20</a:t>
            </a:fld>
            <a:endParaRPr lang="en-US"/>
          </a:p>
        </p:txBody>
      </p:sp>
    </p:spTree>
    <p:extLst>
      <p:ext uri="{BB962C8B-B14F-4D97-AF65-F5344CB8AC3E}">
        <p14:creationId xmlns:p14="http://schemas.microsoft.com/office/powerpoint/2010/main" val="789307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towards procurement of direct contractors to provide technical assistance to </a:t>
            </a:r>
            <a:r>
              <a:rPr lang="en-US" dirty="0" err="1"/>
              <a:t>pws’s</a:t>
            </a:r>
            <a:r>
              <a:rPr lang="en-US" dirty="0"/>
              <a:t> w/ pfas. </a:t>
            </a:r>
          </a:p>
          <a:p>
            <a:endParaRPr lang="en-US" dirty="0"/>
          </a:p>
          <a:p>
            <a:r>
              <a:rPr lang="en-US" dirty="0"/>
              <a:t>*Lab: bring pfas capacity to NV labs</a:t>
            </a:r>
          </a:p>
          <a:p>
            <a:endParaRPr lang="en-US" dirty="0"/>
          </a:p>
          <a:p>
            <a:r>
              <a:rPr lang="en-US" dirty="0"/>
              <a:t>PFAS Priority Sampling &amp; Analysis in Nevada</a:t>
            </a:r>
          </a:p>
          <a:p>
            <a:pPr lvl="1"/>
            <a:r>
              <a:rPr lang="en-US" dirty="0"/>
              <a:t> (start &amp; stop dates of contract)</a:t>
            </a:r>
          </a:p>
          <a:p>
            <a:pPr lvl="1"/>
            <a:r>
              <a:rPr lang="en-US" dirty="0"/>
              <a:t>(amendment)</a:t>
            </a:r>
          </a:p>
          <a:p>
            <a:pPr lvl="1"/>
            <a:r>
              <a:rPr lang="en-US" dirty="0"/>
              <a:t>(when next contract is anticipated)</a:t>
            </a:r>
          </a:p>
          <a:p>
            <a:r>
              <a:rPr lang="en-US" dirty="0"/>
              <a:t>Technical Assistance </a:t>
            </a:r>
          </a:p>
          <a:p>
            <a:pPr lvl="1"/>
            <a:r>
              <a:rPr lang="en-US" dirty="0"/>
              <a:t>(Explain without naming funding/proposal/per process) </a:t>
            </a:r>
          </a:p>
          <a:p>
            <a:r>
              <a:rPr lang="en-US" dirty="0"/>
              <a:t>Risk Assessment Tool </a:t>
            </a:r>
          </a:p>
          <a:p>
            <a:pPr lvl="1"/>
            <a:r>
              <a:rPr lang="en-US" dirty="0"/>
              <a:t>(short summary here)</a:t>
            </a:r>
          </a:p>
        </p:txBody>
      </p:sp>
      <p:sp>
        <p:nvSpPr>
          <p:cNvPr id="4" name="Slide Number Placeholder 3"/>
          <p:cNvSpPr>
            <a:spLocks noGrp="1"/>
          </p:cNvSpPr>
          <p:nvPr>
            <p:ph type="sldNum" sz="quarter" idx="5"/>
          </p:nvPr>
        </p:nvSpPr>
        <p:spPr/>
        <p:txBody>
          <a:bodyPr/>
          <a:lstStyle/>
          <a:p>
            <a:fld id="{FE5D6EEA-B07B-4AB1-8FA0-6491584FCA7B}" type="slidenum">
              <a:rPr lang="en-US" smtClean="0"/>
              <a:t>21</a:t>
            </a:fld>
            <a:endParaRPr lang="en-US"/>
          </a:p>
        </p:txBody>
      </p:sp>
    </p:spTree>
    <p:extLst>
      <p:ext uri="{BB962C8B-B14F-4D97-AF65-F5344CB8AC3E}">
        <p14:creationId xmlns:p14="http://schemas.microsoft.com/office/powerpoint/2010/main" val="128145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F303-31AD-3F6A-CE5F-536EA8BA8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10BE2-6822-DF03-B5B4-E7DABA2EA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AAB78-C373-515B-1F78-611843FB2915}"/>
              </a:ext>
            </a:extLst>
          </p:cNvPr>
          <p:cNvSpPr>
            <a:spLocks noGrp="1"/>
          </p:cNvSpPr>
          <p:nvPr>
            <p:ph type="body" idx="1"/>
          </p:nvPr>
        </p:nvSpPr>
        <p:spPr/>
        <p:txBody>
          <a:bodyPr/>
          <a:lstStyle/>
          <a:p>
            <a:r>
              <a:rPr lang="en-US" dirty="0"/>
              <a:t>Working towards procurement of direct contractors to provide technical assistance to </a:t>
            </a:r>
            <a:r>
              <a:rPr lang="en-US" dirty="0" err="1"/>
              <a:t>pws’s</a:t>
            </a:r>
            <a:r>
              <a:rPr lang="en-US" dirty="0"/>
              <a:t> w/ pfas. </a:t>
            </a:r>
          </a:p>
          <a:p>
            <a:endParaRPr lang="en-US" dirty="0"/>
          </a:p>
          <a:p>
            <a:r>
              <a:rPr lang="en-US" dirty="0"/>
              <a:t>*Lab: bring pfas capacity to NV labs</a:t>
            </a:r>
          </a:p>
          <a:p>
            <a:endParaRPr lang="en-US" dirty="0"/>
          </a:p>
          <a:p>
            <a:r>
              <a:rPr lang="en-US" dirty="0"/>
              <a:t>PFAS Priority Sampling &amp; Analysis in Nevada</a:t>
            </a:r>
          </a:p>
          <a:p>
            <a:pPr lvl="1"/>
            <a:r>
              <a:rPr lang="en-US" dirty="0"/>
              <a:t> (start &amp; stop dates of contract)</a:t>
            </a:r>
          </a:p>
          <a:p>
            <a:pPr lvl="1"/>
            <a:r>
              <a:rPr lang="en-US" dirty="0"/>
              <a:t>(amendment)</a:t>
            </a:r>
          </a:p>
          <a:p>
            <a:pPr lvl="1"/>
            <a:r>
              <a:rPr lang="en-US" dirty="0"/>
              <a:t>(when next contract is anticipated)</a:t>
            </a:r>
          </a:p>
          <a:p>
            <a:r>
              <a:rPr lang="en-US" dirty="0"/>
              <a:t>Technical Assistance </a:t>
            </a:r>
          </a:p>
          <a:p>
            <a:pPr lvl="1"/>
            <a:r>
              <a:rPr lang="en-US" dirty="0"/>
              <a:t>(Explain without naming funding/proposal/per process) </a:t>
            </a:r>
          </a:p>
          <a:p>
            <a:r>
              <a:rPr lang="en-US" dirty="0"/>
              <a:t>Risk Assessment Tool </a:t>
            </a:r>
          </a:p>
          <a:p>
            <a:pPr lvl="1"/>
            <a:r>
              <a:rPr lang="en-US" dirty="0"/>
              <a:t>(short summary here)</a:t>
            </a:r>
          </a:p>
        </p:txBody>
      </p:sp>
      <p:sp>
        <p:nvSpPr>
          <p:cNvPr id="4" name="Slide Number Placeholder 3">
            <a:extLst>
              <a:ext uri="{FF2B5EF4-FFF2-40B4-BE49-F238E27FC236}">
                <a16:creationId xmlns:a16="http://schemas.microsoft.com/office/drawing/2014/main" id="{66DEF544-4A57-185D-608F-883B2C72680C}"/>
              </a:ext>
            </a:extLst>
          </p:cNvPr>
          <p:cNvSpPr>
            <a:spLocks noGrp="1"/>
          </p:cNvSpPr>
          <p:nvPr>
            <p:ph type="sldNum" sz="quarter" idx="5"/>
          </p:nvPr>
        </p:nvSpPr>
        <p:spPr/>
        <p:txBody>
          <a:bodyPr/>
          <a:lstStyle/>
          <a:p>
            <a:fld id="{FE5D6EEA-B07B-4AB1-8FA0-6491584FCA7B}" type="slidenum">
              <a:rPr lang="en-US" smtClean="0"/>
              <a:t>22</a:t>
            </a:fld>
            <a:endParaRPr lang="en-US"/>
          </a:p>
        </p:txBody>
      </p:sp>
    </p:spTree>
    <p:extLst>
      <p:ext uri="{BB962C8B-B14F-4D97-AF65-F5344CB8AC3E}">
        <p14:creationId xmlns:p14="http://schemas.microsoft.com/office/powerpoint/2010/main" val="501011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C9891-FD22-4C01-065D-8D3A94D49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160C2-656E-B08C-D975-AD5226BDB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B520C-CBC8-FF88-F731-C5CB959E0E39}"/>
              </a:ext>
            </a:extLst>
          </p:cNvPr>
          <p:cNvSpPr>
            <a:spLocks noGrp="1"/>
          </p:cNvSpPr>
          <p:nvPr>
            <p:ph type="body" idx="1"/>
          </p:nvPr>
        </p:nvSpPr>
        <p:spPr/>
        <p:txBody>
          <a:bodyPr/>
          <a:lstStyle/>
          <a:p>
            <a:r>
              <a:rPr lang="en-US" dirty="0"/>
              <a:t>Working towards procurement of direct contractors to provide technical assistance to </a:t>
            </a:r>
            <a:r>
              <a:rPr lang="en-US" dirty="0" err="1"/>
              <a:t>pws’s</a:t>
            </a:r>
            <a:r>
              <a:rPr lang="en-US" dirty="0"/>
              <a:t> w/ pfas. </a:t>
            </a:r>
          </a:p>
          <a:p>
            <a:endParaRPr lang="en-US" dirty="0"/>
          </a:p>
          <a:p>
            <a:r>
              <a:rPr lang="en-US" dirty="0"/>
              <a:t>*Lab: bring pfas capacity to NV labs</a:t>
            </a:r>
          </a:p>
          <a:p>
            <a:endParaRPr lang="en-US" dirty="0"/>
          </a:p>
          <a:p>
            <a:r>
              <a:rPr lang="en-US" dirty="0"/>
              <a:t>PFAS Priority Sampling &amp; Analysis in Nevada</a:t>
            </a:r>
          </a:p>
          <a:p>
            <a:pPr lvl="1"/>
            <a:r>
              <a:rPr lang="en-US" dirty="0"/>
              <a:t> (start &amp; stop dates of contract)</a:t>
            </a:r>
          </a:p>
          <a:p>
            <a:pPr lvl="1"/>
            <a:r>
              <a:rPr lang="en-US" dirty="0"/>
              <a:t>(amendment)</a:t>
            </a:r>
          </a:p>
          <a:p>
            <a:pPr lvl="1"/>
            <a:r>
              <a:rPr lang="en-US" dirty="0"/>
              <a:t>(when next contract is anticipated)</a:t>
            </a:r>
          </a:p>
          <a:p>
            <a:r>
              <a:rPr lang="en-US" dirty="0"/>
              <a:t>Technical Assistance </a:t>
            </a:r>
          </a:p>
          <a:p>
            <a:pPr lvl="1"/>
            <a:r>
              <a:rPr lang="en-US" dirty="0"/>
              <a:t>(Explain without naming funding/proposal/per process) </a:t>
            </a:r>
          </a:p>
          <a:p>
            <a:r>
              <a:rPr lang="en-US" dirty="0"/>
              <a:t>Risk Assessment Tool </a:t>
            </a:r>
          </a:p>
          <a:p>
            <a:pPr lvl="1"/>
            <a:r>
              <a:rPr lang="en-US" dirty="0"/>
              <a:t>(short summary here)</a:t>
            </a:r>
          </a:p>
        </p:txBody>
      </p:sp>
      <p:sp>
        <p:nvSpPr>
          <p:cNvPr id="4" name="Slide Number Placeholder 3">
            <a:extLst>
              <a:ext uri="{FF2B5EF4-FFF2-40B4-BE49-F238E27FC236}">
                <a16:creationId xmlns:a16="http://schemas.microsoft.com/office/drawing/2014/main" id="{146615DA-3B10-778A-EF35-8A60809AC581}"/>
              </a:ext>
            </a:extLst>
          </p:cNvPr>
          <p:cNvSpPr>
            <a:spLocks noGrp="1"/>
          </p:cNvSpPr>
          <p:nvPr>
            <p:ph type="sldNum" sz="quarter" idx="5"/>
          </p:nvPr>
        </p:nvSpPr>
        <p:spPr/>
        <p:txBody>
          <a:bodyPr/>
          <a:lstStyle/>
          <a:p>
            <a:fld id="{FE5D6EEA-B07B-4AB1-8FA0-6491584FCA7B}" type="slidenum">
              <a:rPr lang="en-US" smtClean="0"/>
              <a:t>23</a:t>
            </a:fld>
            <a:endParaRPr lang="en-US"/>
          </a:p>
        </p:txBody>
      </p:sp>
    </p:spTree>
    <p:extLst>
      <p:ext uri="{BB962C8B-B14F-4D97-AF65-F5344CB8AC3E}">
        <p14:creationId xmlns:p14="http://schemas.microsoft.com/office/powerpoint/2010/main" val="138544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bottled water companies are testing for PFAS. </a:t>
            </a:r>
          </a:p>
          <a:p>
            <a:r>
              <a:rPr lang="en-US" dirty="0"/>
              <a:t>There are options for residences to help mitigate pfas through filters/</a:t>
            </a:r>
            <a:r>
              <a:rPr lang="en-US" dirty="0" err="1"/>
              <a:t>pou</a:t>
            </a:r>
            <a:r>
              <a:rPr lang="en-US" dirty="0"/>
              <a:t> devices etc. </a:t>
            </a:r>
          </a:p>
          <a:p>
            <a:r>
              <a:rPr lang="en-US" dirty="0"/>
              <a:t>Mention NSF certification specs. </a:t>
            </a:r>
          </a:p>
          <a:p>
            <a:endParaRPr lang="en-US" dirty="0"/>
          </a:p>
          <a:p>
            <a:r>
              <a:rPr lang="en-US" dirty="0"/>
              <a:t>Photo: https://www.google.com/url?sa=i&amp;url=https%3A%2F%2Fwww.zdrillerteam.com%2Fresidential-water-well-system-components%2F&amp;psig=AOvVaw3sLFWSVyMJ92-oZ-HnJLUA&amp;ust=1709752632996000&amp;source=images&amp;cd=vfe&amp;opi=89978449&amp;ved=0CBEQjRxqFwoTCNDyi5Lr3YQDFQAAAAAdAAAAABAD</a:t>
            </a:r>
          </a:p>
        </p:txBody>
      </p:sp>
      <p:sp>
        <p:nvSpPr>
          <p:cNvPr id="4" name="Slide Number Placeholder 3"/>
          <p:cNvSpPr>
            <a:spLocks noGrp="1"/>
          </p:cNvSpPr>
          <p:nvPr>
            <p:ph type="sldNum" sz="quarter" idx="5"/>
          </p:nvPr>
        </p:nvSpPr>
        <p:spPr/>
        <p:txBody>
          <a:bodyPr/>
          <a:lstStyle/>
          <a:p>
            <a:fld id="{FE5D6EEA-B07B-4AB1-8FA0-6491584FCA7B}" type="slidenum">
              <a:rPr lang="en-US" smtClean="0"/>
              <a:t>24</a:t>
            </a:fld>
            <a:endParaRPr lang="en-US"/>
          </a:p>
        </p:txBody>
      </p:sp>
    </p:spTree>
    <p:extLst>
      <p:ext uri="{BB962C8B-B14F-4D97-AF65-F5344CB8AC3E}">
        <p14:creationId xmlns:p14="http://schemas.microsoft.com/office/powerpoint/2010/main" val="1337133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Things to consider are: </a:t>
            </a:r>
          </a:p>
          <a:p>
            <a:pPr defTabSz="931774">
              <a:defRPr/>
            </a:pPr>
            <a:r>
              <a:rPr lang="en-US" dirty="0"/>
              <a:t>1. Contaminants being mitigated and co-contaminants to address concurrently.</a:t>
            </a:r>
          </a:p>
          <a:p>
            <a:pPr defTabSz="931774">
              <a:defRPr/>
            </a:pPr>
            <a:r>
              <a:rPr lang="en-US" dirty="0"/>
              <a:t>2. Installation, operation, &amp; maintenance costs to public water system and its customers.</a:t>
            </a:r>
          </a:p>
          <a:p>
            <a:pPr defTabSz="931774">
              <a:defRPr/>
            </a:pPr>
            <a:r>
              <a:rPr lang="en-US" dirty="0"/>
              <a:t>	- Will this change the type of system it is currently and require increased monitoring and/or an operator with a higher-grade certification?</a:t>
            </a:r>
          </a:p>
          <a:p>
            <a:pPr defTabSz="931774">
              <a:defRPr/>
            </a:pPr>
            <a:r>
              <a:rPr lang="en-US" dirty="0"/>
              <a:t>	- Can the customers manage any increased cost to the improvements?</a:t>
            </a:r>
          </a:p>
          <a:p>
            <a:pPr defTabSz="931774">
              <a:defRPr/>
            </a:pPr>
            <a:r>
              <a:rPr lang="en-US" dirty="0"/>
              <a:t>3. Waste disposal issues, EPA has limited guidance on this currently.</a:t>
            </a:r>
          </a:p>
          <a:p>
            <a:pPr defTabSz="931774">
              <a:defRPr/>
            </a:pPr>
            <a:r>
              <a:rPr lang="en-US" dirty="0"/>
              <a:t>	- Life cycle of system and/or media. </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25</a:t>
            </a:fld>
            <a:endParaRPr lang="en-US"/>
          </a:p>
        </p:txBody>
      </p:sp>
    </p:spTree>
    <p:extLst>
      <p:ext uri="{BB962C8B-B14F-4D97-AF65-F5344CB8AC3E}">
        <p14:creationId xmlns:p14="http://schemas.microsoft.com/office/powerpoint/2010/main" val="214361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limited laboratories that are certified for laboratory testing of PFAS using EPA-approved methods.</a:t>
            </a:r>
          </a:p>
          <a:p>
            <a:r>
              <a:rPr lang="en-US" dirty="0"/>
              <a:t>There are currently no labs within the state of Nevada that can perform these methods with the potential to use those results for compliance. </a:t>
            </a:r>
          </a:p>
          <a:p>
            <a:r>
              <a:rPr lang="en-US" dirty="0"/>
              <a:t>Nevada does have several labs certified to conduct PFAS testing in neighboring states. </a:t>
            </a:r>
          </a:p>
          <a:p>
            <a:r>
              <a:rPr lang="en-US" dirty="0"/>
              <a:t>This list is on our PFAS webpage. </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26</a:t>
            </a:fld>
            <a:endParaRPr lang="en-US"/>
          </a:p>
        </p:txBody>
      </p:sp>
    </p:spTree>
    <p:extLst>
      <p:ext uri="{BB962C8B-B14F-4D97-AF65-F5344CB8AC3E}">
        <p14:creationId xmlns:p14="http://schemas.microsoft.com/office/powerpoint/2010/main" val="1765689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88285-5764-D421-4EB1-B6ABC55C92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61705-879C-777F-03C0-1502CD653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2B2CF8-BE8D-37AF-1122-B7A1E4A269CE}"/>
              </a:ext>
            </a:extLst>
          </p:cNvPr>
          <p:cNvSpPr>
            <a:spLocks noGrp="1"/>
          </p:cNvSpPr>
          <p:nvPr>
            <p:ph type="body" idx="1"/>
          </p:nvPr>
        </p:nvSpPr>
        <p:spPr/>
        <p:txBody>
          <a:bodyPr/>
          <a:lstStyle/>
          <a:p>
            <a:r>
              <a:rPr lang="en-US" dirty="0"/>
              <a:t>Not all bottled water companies are testing for PFAS. </a:t>
            </a:r>
          </a:p>
          <a:p>
            <a:r>
              <a:rPr lang="en-US" dirty="0"/>
              <a:t>There are options for residences to help mitigate pfas through filters/</a:t>
            </a:r>
            <a:r>
              <a:rPr lang="en-US" dirty="0" err="1"/>
              <a:t>pou</a:t>
            </a:r>
            <a:r>
              <a:rPr lang="en-US" dirty="0"/>
              <a:t> devices etc. </a:t>
            </a:r>
          </a:p>
          <a:p>
            <a:r>
              <a:rPr lang="en-US" dirty="0"/>
              <a:t>Mention NSF certification specs. </a:t>
            </a:r>
          </a:p>
        </p:txBody>
      </p:sp>
      <p:sp>
        <p:nvSpPr>
          <p:cNvPr id="4" name="Slide Number Placeholder 3">
            <a:extLst>
              <a:ext uri="{FF2B5EF4-FFF2-40B4-BE49-F238E27FC236}">
                <a16:creationId xmlns:a16="http://schemas.microsoft.com/office/drawing/2014/main" id="{87FBA65C-E6B4-3950-FB0C-0DD6726C569A}"/>
              </a:ext>
            </a:extLst>
          </p:cNvPr>
          <p:cNvSpPr>
            <a:spLocks noGrp="1"/>
          </p:cNvSpPr>
          <p:nvPr>
            <p:ph type="sldNum" sz="quarter" idx="5"/>
          </p:nvPr>
        </p:nvSpPr>
        <p:spPr/>
        <p:txBody>
          <a:bodyPr/>
          <a:lstStyle/>
          <a:p>
            <a:fld id="{FE5D6EEA-B07B-4AB1-8FA0-6491584FCA7B}" type="slidenum">
              <a:rPr lang="en-US" smtClean="0"/>
              <a:t>27</a:t>
            </a:fld>
            <a:endParaRPr lang="en-US"/>
          </a:p>
        </p:txBody>
      </p:sp>
    </p:spTree>
    <p:extLst>
      <p:ext uri="{BB962C8B-B14F-4D97-AF65-F5344CB8AC3E}">
        <p14:creationId xmlns:p14="http://schemas.microsoft.com/office/powerpoint/2010/main" val="426153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NDEP is currently working on formal process for application/inquiries. </a:t>
            </a:r>
          </a:p>
          <a:p>
            <a:endParaRPr lang="en-US" dirty="0"/>
          </a:p>
          <a:p>
            <a:r>
              <a:rPr lang="en-US" dirty="0"/>
              <a:t>Funding application components</a:t>
            </a:r>
          </a:p>
          <a:p>
            <a:r>
              <a:rPr lang="en-US" dirty="0"/>
              <a:t>Procurement requirements </a:t>
            </a:r>
          </a:p>
          <a:p>
            <a:r>
              <a:rPr lang="en-US" dirty="0"/>
              <a:t>PER requirements </a:t>
            </a:r>
          </a:p>
          <a:p>
            <a:r>
              <a:rPr lang="en-US" dirty="0"/>
              <a:t>Rate requirements (base rate) </a:t>
            </a:r>
          </a:p>
          <a:p>
            <a:r>
              <a:rPr lang="en-US" dirty="0"/>
              <a:t>Scope of Work</a:t>
            </a:r>
          </a:p>
          <a:p>
            <a:r>
              <a:rPr lang="en-US" dirty="0"/>
              <a:t>Cost Schedule </a:t>
            </a:r>
          </a:p>
          <a:p>
            <a:r>
              <a:rPr lang="en-US" dirty="0"/>
              <a:t>Grant vs Subgrant</a:t>
            </a:r>
          </a:p>
          <a:p>
            <a:pPr lvl="1"/>
            <a:r>
              <a:rPr lang="en-US" dirty="0"/>
              <a:t>Pros and cons</a:t>
            </a:r>
          </a:p>
          <a:p>
            <a:endParaRPr lang="en-US" dirty="0"/>
          </a:p>
          <a:p>
            <a:r>
              <a:rPr lang="en-US" dirty="0"/>
              <a:t>*we are considering an application process similar SRF </a:t>
            </a:r>
          </a:p>
        </p:txBody>
      </p:sp>
      <p:sp>
        <p:nvSpPr>
          <p:cNvPr id="4" name="Slide Number Placeholder 3"/>
          <p:cNvSpPr>
            <a:spLocks noGrp="1"/>
          </p:cNvSpPr>
          <p:nvPr>
            <p:ph type="sldNum" sz="quarter" idx="5"/>
          </p:nvPr>
        </p:nvSpPr>
        <p:spPr/>
        <p:txBody>
          <a:bodyPr/>
          <a:lstStyle/>
          <a:p>
            <a:fld id="{FE5D6EEA-B07B-4AB1-8FA0-6491584FCA7B}" type="slidenum">
              <a:rPr lang="en-US" smtClean="0"/>
              <a:t>28</a:t>
            </a:fld>
            <a:endParaRPr lang="en-US"/>
          </a:p>
        </p:txBody>
      </p:sp>
    </p:spTree>
    <p:extLst>
      <p:ext uri="{BB962C8B-B14F-4D97-AF65-F5344CB8AC3E}">
        <p14:creationId xmlns:p14="http://schemas.microsoft.com/office/powerpoint/2010/main" val="930551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is to provide the resources </a:t>
            </a:r>
            <a:r>
              <a:rPr lang="en-US" dirty="0" err="1"/>
              <a:t>pws’s</a:t>
            </a:r>
            <a:r>
              <a:rPr lang="en-US" dirty="0"/>
              <a:t> need. </a:t>
            </a:r>
          </a:p>
          <a:p>
            <a:r>
              <a:rPr lang="en-US" dirty="0"/>
              <a:t>Ask audience what they are concerned about or what their customers are concerned about so we can better provide and protect. </a:t>
            </a:r>
          </a:p>
        </p:txBody>
      </p:sp>
      <p:sp>
        <p:nvSpPr>
          <p:cNvPr id="4" name="Slide Number Placeholder 3"/>
          <p:cNvSpPr>
            <a:spLocks noGrp="1"/>
          </p:cNvSpPr>
          <p:nvPr>
            <p:ph type="sldNum" sz="quarter" idx="5"/>
          </p:nvPr>
        </p:nvSpPr>
        <p:spPr/>
        <p:txBody>
          <a:bodyPr/>
          <a:lstStyle/>
          <a:p>
            <a:fld id="{FE5D6EEA-B07B-4AB1-8FA0-6491584FCA7B}" type="slidenum">
              <a:rPr lang="en-US" smtClean="0"/>
              <a:t>29</a:t>
            </a:fld>
            <a:endParaRPr lang="en-US"/>
          </a:p>
        </p:txBody>
      </p:sp>
    </p:spTree>
    <p:extLst>
      <p:ext uri="{BB962C8B-B14F-4D97-AF65-F5344CB8AC3E}">
        <p14:creationId xmlns:p14="http://schemas.microsoft.com/office/powerpoint/2010/main" val="979999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PFAS is an umbrella term for a large family of per- and polyfluoroalkyl substances that have been widely used in different consumer products since the 1940’s. </a:t>
            </a:r>
          </a:p>
          <a:p>
            <a:pPr defTabSz="931774">
              <a:defRPr/>
            </a:pPr>
            <a:r>
              <a:rPr lang="en-US" dirty="0"/>
              <a:t>Their presence in the environment has become widely spread since then and these chemicals are now known to have an affect on human health and the environment.  </a:t>
            </a:r>
          </a:p>
          <a:p>
            <a:r>
              <a:rPr lang="en-US" dirty="0"/>
              <a:t>The products manufactured that contain PFAS are commonly and widely used to make products resistant to water, heat, and stains. </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3</a:t>
            </a:fld>
            <a:endParaRPr lang="en-US"/>
          </a:p>
        </p:txBody>
      </p:sp>
    </p:spTree>
    <p:extLst>
      <p:ext uri="{BB962C8B-B14F-4D97-AF65-F5344CB8AC3E}">
        <p14:creationId xmlns:p14="http://schemas.microsoft.com/office/powerpoint/2010/main" val="3964945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31</a:t>
            </a:fld>
            <a:endParaRPr lang="en-US"/>
          </a:p>
        </p:txBody>
      </p:sp>
    </p:spTree>
    <p:extLst>
      <p:ext uri="{BB962C8B-B14F-4D97-AF65-F5344CB8AC3E}">
        <p14:creationId xmlns:p14="http://schemas.microsoft.com/office/powerpoint/2010/main" val="315377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Drinking Water: roughly 20% of our PFAS intake is estimated through consuming </a:t>
            </a:r>
            <a:r>
              <a:rPr lang="en-US" b="1" u="sng" dirty="0"/>
              <a:t>contaminated</a:t>
            </a:r>
            <a:r>
              <a:rPr lang="en-US" b="1" dirty="0"/>
              <a:t> water - NATIONWIDE.</a:t>
            </a:r>
          </a:p>
          <a:p>
            <a:r>
              <a:rPr lang="en-US" b="1" dirty="0"/>
              <a:t>Most U.S. production of long-chain PFAS (e.g. PFOS, PFOA, &amp; PFNA) was phased out and generally replaced with alternative PFAS compounds such as </a:t>
            </a:r>
            <a:r>
              <a:rPr lang="en-US" b="1" dirty="0" err="1"/>
              <a:t>GenX</a:t>
            </a:r>
            <a:r>
              <a:rPr lang="en-US" b="1" dirty="0"/>
              <a:t>, PFBS, and </a:t>
            </a:r>
            <a:r>
              <a:rPr lang="en-US" b="1" dirty="0" err="1"/>
              <a:t>PFHxS</a:t>
            </a:r>
            <a:r>
              <a:rPr lang="en-US" b="1" dirty="0"/>
              <a:t>. </a:t>
            </a:r>
          </a:p>
          <a:p>
            <a:r>
              <a:rPr lang="en-US" dirty="0"/>
              <a:t>Currently PFOA and PFAS are the most widely studied of these compounds as they have been manufactured longer than the rest. </a:t>
            </a:r>
          </a:p>
          <a:p>
            <a:r>
              <a:rPr lang="en-US" b="1" dirty="0"/>
              <a:t>They were detected in up to 98% of humans that participated in representative U.S. general population studies according to the EPA. </a:t>
            </a:r>
          </a:p>
          <a:p>
            <a:r>
              <a:rPr lang="en-US" dirty="0"/>
              <a:t>This percentage is on the slow decline due to steps taken by EPA to mitigate the use of these contaminants in the U.S. </a:t>
            </a:r>
          </a:p>
          <a:p>
            <a:r>
              <a:rPr lang="en-US" dirty="0"/>
              <a:t>Regulatory agencies are starting to take direct actions to help mitigate PFAS within public drinking water facilities through technical assistance and funding. </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4</a:t>
            </a:fld>
            <a:endParaRPr lang="en-US"/>
          </a:p>
        </p:txBody>
      </p:sp>
    </p:spTree>
    <p:extLst>
      <p:ext uri="{BB962C8B-B14F-4D97-AF65-F5344CB8AC3E}">
        <p14:creationId xmlns:p14="http://schemas.microsoft.com/office/powerpoint/2010/main" val="30418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Web"/>
              </a:rPr>
              <a:t>Current research has shown that people can be exposed to PFAS by:</a:t>
            </a:r>
          </a:p>
          <a:p>
            <a:pPr algn="l">
              <a:buFont typeface="Arial" panose="020B0604020202020204" pitchFamily="34" charset="0"/>
              <a:buChar char="•"/>
            </a:pPr>
            <a:r>
              <a:rPr lang="en-US" b="0" i="0" dirty="0">
                <a:solidFill>
                  <a:srgbClr val="1B1B1B"/>
                </a:solidFill>
                <a:effectLst/>
                <a:latin typeface="Source Sans Pro Web"/>
              </a:rPr>
              <a:t>Working in occupations such as firefighting or chemicals manufacturing and processing.</a:t>
            </a:r>
          </a:p>
          <a:p>
            <a:pPr algn="l">
              <a:buFont typeface="Arial" panose="020B0604020202020204" pitchFamily="34" charset="0"/>
              <a:buChar char="•"/>
            </a:pPr>
            <a:r>
              <a:rPr lang="en-US" b="0" i="0" dirty="0">
                <a:solidFill>
                  <a:srgbClr val="1B1B1B"/>
                </a:solidFill>
                <a:effectLst/>
                <a:latin typeface="Source Sans Pro Web"/>
              </a:rPr>
              <a:t>Drinking water contaminated with PFAS.</a:t>
            </a:r>
          </a:p>
          <a:p>
            <a:pPr algn="l">
              <a:buFont typeface="Arial" panose="020B0604020202020204" pitchFamily="34" charset="0"/>
              <a:buChar char="•"/>
            </a:pPr>
            <a:r>
              <a:rPr lang="en-US" b="0" i="0" dirty="0">
                <a:solidFill>
                  <a:srgbClr val="1B1B1B"/>
                </a:solidFill>
                <a:effectLst/>
                <a:latin typeface="Source Sans Pro Web"/>
              </a:rPr>
              <a:t>Eating certain foods that may contain PFAS, including fish.</a:t>
            </a:r>
          </a:p>
          <a:p>
            <a:pPr algn="l">
              <a:buFont typeface="Arial" panose="020B0604020202020204" pitchFamily="34" charset="0"/>
              <a:buChar char="•"/>
            </a:pPr>
            <a:r>
              <a:rPr lang="en-US" b="0" i="0" dirty="0">
                <a:solidFill>
                  <a:srgbClr val="1B1B1B"/>
                </a:solidFill>
                <a:effectLst/>
                <a:latin typeface="Source Sans Pro Web"/>
              </a:rPr>
              <a:t>Swallowing contaminated soil or dust.</a:t>
            </a:r>
          </a:p>
          <a:p>
            <a:pPr algn="l">
              <a:buFont typeface="Arial" panose="020B0604020202020204" pitchFamily="34" charset="0"/>
              <a:buChar char="•"/>
            </a:pPr>
            <a:r>
              <a:rPr lang="en-US" b="0" i="0" dirty="0">
                <a:solidFill>
                  <a:srgbClr val="1B1B1B"/>
                </a:solidFill>
                <a:effectLst/>
                <a:latin typeface="Source Sans Pro Web"/>
              </a:rPr>
              <a:t>Breathing air containing PFAS.</a:t>
            </a:r>
          </a:p>
          <a:p>
            <a:pPr algn="l">
              <a:buFont typeface="Arial" panose="020B0604020202020204" pitchFamily="34" charset="0"/>
              <a:buChar char="•"/>
            </a:pPr>
            <a:r>
              <a:rPr lang="en-US" b="0" i="0" dirty="0">
                <a:solidFill>
                  <a:srgbClr val="1B1B1B"/>
                </a:solidFill>
                <a:effectLst/>
                <a:latin typeface="Source Sans Pro Web"/>
              </a:rPr>
              <a:t>Using products made with PFAS or that are packaged in materials containing PFAS.</a:t>
            </a: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5</a:t>
            </a:fld>
            <a:endParaRPr lang="en-US"/>
          </a:p>
        </p:txBody>
      </p:sp>
    </p:spTree>
    <p:extLst>
      <p:ext uri="{BB962C8B-B14F-4D97-AF65-F5344CB8AC3E}">
        <p14:creationId xmlns:p14="http://schemas.microsoft.com/office/powerpoint/2010/main" val="413582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is cyclic due to its persistence in the environment and in industries as a stable compound as we discussed. </a:t>
            </a:r>
          </a:p>
          <a:p>
            <a:r>
              <a:rPr lang="en-US" dirty="0"/>
              <a:t>Concentrations within reservoirs will continue to increase unless PFAS mitigation of effluent increases. </a:t>
            </a:r>
          </a:p>
          <a:p>
            <a:r>
              <a:rPr lang="en-US" dirty="0"/>
              <a:t>Continued federal restrictions on PFAS manufacturing and use will help decrease its concentration in the environment. The less we use these chemicals over time, the less contribution to it’s presence in the environment. </a:t>
            </a:r>
          </a:p>
          <a:p>
            <a:pPr defTabSz="931774">
              <a:defRPr/>
            </a:pPr>
            <a:r>
              <a:rPr lang="en-US" dirty="0"/>
              <a:t>Today’s focus will remain on PFAS and its effects on drinking water sources at public water systems in Nevada.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6</a:t>
            </a:fld>
            <a:endParaRPr lang="en-US"/>
          </a:p>
        </p:txBody>
      </p:sp>
    </p:spTree>
    <p:extLst>
      <p:ext uri="{BB962C8B-B14F-4D97-AF65-F5344CB8AC3E}">
        <p14:creationId xmlns:p14="http://schemas.microsoft.com/office/powerpoint/2010/main" val="192773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Web"/>
              </a:rPr>
              <a:t>As the Bureau of SDW, our goal is to help mitigate regulated contaminants in public water systems as oral consumption of PFAS chemicals is one of the ways in which they can accumulate within the human body and can impact one’s health. </a:t>
            </a:r>
          </a:p>
          <a:p>
            <a:pPr algn="l"/>
            <a:r>
              <a:rPr lang="en-US" b="0" i="0" dirty="0">
                <a:solidFill>
                  <a:srgbClr val="1B1B1B"/>
                </a:solidFill>
                <a:effectLst/>
                <a:latin typeface="Source Sans Pro Web"/>
              </a:rPr>
              <a:t>These are some of the processes or parts of the body that they can affect. </a:t>
            </a:r>
          </a:p>
          <a:p>
            <a:pPr algn="l"/>
            <a:r>
              <a:rPr lang="en-US" b="0" i="0" dirty="0">
                <a:solidFill>
                  <a:srgbClr val="1B1B1B"/>
                </a:solidFill>
                <a:effectLst/>
                <a:latin typeface="Source Sans Pro Web"/>
              </a:rPr>
              <a:t>EPA’s proposed rule goes into more specifics of the proposed contaminants if you are interested in learning more. </a:t>
            </a:r>
          </a:p>
          <a:p>
            <a:pPr algn="l"/>
            <a:endParaRPr lang="en-US" b="0" i="0" dirty="0">
              <a:solidFill>
                <a:srgbClr val="1B1B1B"/>
              </a:solidFill>
              <a:effectLst/>
              <a:latin typeface="Source Sans Pro Web"/>
            </a:endParaRPr>
          </a:p>
          <a:p>
            <a:pPr algn="l"/>
            <a:r>
              <a:rPr lang="en-US" b="0" i="0" dirty="0">
                <a:solidFill>
                  <a:srgbClr val="1B1B1B"/>
                </a:solidFill>
                <a:effectLst/>
                <a:latin typeface="Source Sans Pro Web"/>
              </a:rPr>
              <a:t>Current peer-reviewed scientific studies have shown that exposure to certain levels of PFAS may lead to:</a:t>
            </a:r>
          </a:p>
          <a:p>
            <a:pPr algn="l">
              <a:buFont typeface="Arial" panose="020B0604020202020204" pitchFamily="34" charset="0"/>
              <a:buChar char="•"/>
            </a:pPr>
            <a:r>
              <a:rPr lang="en-US" b="0" i="0" dirty="0">
                <a:solidFill>
                  <a:srgbClr val="1B1B1B"/>
                </a:solidFill>
                <a:effectLst/>
                <a:latin typeface="Source Sans Pro Web"/>
              </a:rPr>
              <a:t>Reproductive effects such as decreased fertility or increased high blood pressure in pregnant women.</a:t>
            </a:r>
          </a:p>
          <a:p>
            <a:pPr algn="l">
              <a:buFont typeface="Arial" panose="020B0604020202020204" pitchFamily="34" charset="0"/>
              <a:buChar char="•"/>
            </a:pPr>
            <a:r>
              <a:rPr lang="en-US" b="0" i="0" dirty="0">
                <a:solidFill>
                  <a:srgbClr val="1B1B1B"/>
                </a:solidFill>
                <a:effectLst/>
                <a:latin typeface="Source Sans Pro Web"/>
              </a:rPr>
              <a:t>Developmental effects or delays in children, including low birth weight, accelerated puberty, bone variations, or behavioral changes.</a:t>
            </a:r>
          </a:p>
          <a:p>
            <a:pPr algn="l">
              <a:buFont typeface="Arial" panose="020B0604020202020204" pitchFamily="34" charset="0"/>
              <a:buChar char="•"/>
            </a:pPr>
            <a:r>
              <a:rPr lang="en-US" b="0" i="0" dirty="0">
                <a:solidFill>
                  <a:srgbClr val="1B1B1B"/>
                </a:solidFill>
                <a:effectLst/>
                <a:latin typeface="Source Sans Pro Web"/>
              </a:rPr>
              <a:t>Increased risk of some cancers, including prostate, kidney, and testicular cancers.</a:t>
            </a:r>
          </a:p>
          <a:p>
            <a:pPr algn="l">
              <a:buFont typeface="Arial" panose="020B0604020202020204" pitchFamily="34" charset="0"/>
              <a:buChar char="•"/>
            </a:pPr>
            <a:r>
              <a:rPr lang="en-US" b="0" i="0" dirty="0">
                <a:solidFill>
                  <a:srgbClr val="1B1B1B"/>
                </a:solidFill>
                <a:effectLst/>
                <a:latin typeface="Source Sans Pro Web"/>
              </a:rPr>
              <a:t>Reduced ability of the body’s immune system to fight infections, including reduced vaccine response.</a:t>
            </a:r>
          </a:p>
          <a:p>
            <a:pPr algn="l">
              <a:buFont typeface="Arial" panose="020B0604020202020204" pitchFamily="34" charset="0"/>
              <a:buChar char="•"/>
            </a:pPr>
            <a:r>
              <a:rPr lang="en-US" b="0" i="0" dirty="0">
                <a:solidFill>
                  <a:srgbClr val="1B1B1B"/>
                </a:solidFill>
                <a:effectLst/>
                <a:latin typeface="Source Sans Pro Web"/>
              </a:rPr>
              <a:t>Interference with the body’s natural hormones.</a:t>
            </a:r>
          </a:p>
          <a:p>
            <a:pPr algn="l">
              <a:buFont typeface="Arial" panose="020B0604020202020204" pitchFamily="34" charset="0"/>
              <a:buChar char="•"/>
            </a:pPr>
            <a:r>
              <a:rPr lang="en-US" b="0" i="0" dirty="0">
                <a:solidFill>
                  <a:srgbClr val="1B1B1B"/>
                </a:solidFill>
                <a:effectLst/>
                <a:latin typeface="Source Sans Pro Web"/>
              </a:rPr>
              <a:t>Increased cholesterol levels and/or risk of obesity.</a:t>
            </a:r>
          </a:p>
          <a:p>
            <a:pPr algn="l">
              <a:buFont typeface="Arial" panose="020B0604020202020204" pitchFamily="34" charset="0"/>
              <a:buChar char="•"/>
            </a:pPr>
            <a:endParaRPr lang="en-US" b="0" i="0" dirty="0">
              <a:solidFill>
                <a:srgbClr val="1B1B1B"/>
              </a:solidFill>
              <a:effectLst/>
              <a:latin typeface="Source Sans Pro Web"/>
            </a:endParaRPr>
          </a:p>
          <a:p>
            <a:r>
              <a:rPr lang="en-US" dirty="0"/>
              <a:t>PFAS (oral) exposure is observed to have health effects on the following:</a:t>
            </a:r>
          </a:p>
          <a:p>
            <a:pPr lvl="1"/>
            <a:r>
              <a:rPr lang="en-US" dirty="0"/>
              <a:t>Cancer</a:t>
            </a:r>
          </a:p>
          <a:p>
            <a:pPr lvl="1"/>
            <a:r>
              <a:rPr lang="en-US" dirty="0"/>
              <a:t>Liver</a:t>
            </a:r>
          </a:p>
          <a:p>
            <a:pPr lvl="1"/>
            <a:r>
              <a:rPr lang="en-US" dirty="0"/>
              <a:t>Growth, development, and/or reproduction  </a:t>
            </a:r>
          </a:p>
          <a:p>
            <a:pPr lvl="1"/>
            <a:r>
              <a:rPr lang="en-US" dirty="0"/>
              <a:t>Hormone levels</a:t>
            </a:r>
          </a:p>
          <a:p>
            <a:pPr lvl="1"/>
            <a:r>
              <a:rPr lang="en-US" dirty="0"/>
              <a:t>Kidney(s) </a:t>
            </a:r>
          </a:p>
          <a:p>
            <a:pPr lvl="1"/>
            <a:r>
              <a:rPr lang="en-US" dirty="0"/>
              <a:t>Immune System</a:t>
            </a:r>
          </a:p>
          <a:p>
            <a:pPr lvl="1"/>
            <a:r>
              <a:rPr lang="en-US" dirty="0"/>
              <a:t>Lipid Levels </a:t>
            </a:r>
          </a:p>
          <a:p>
            <a:pPr lvl="1"/>
            <a:r>
              <a:rPr lang="en-US" dirty="0"/>
              <a:t>Nervous System</a:t>
            </a:r>
          </a:p>
          <a:p>
            <a:pPr lvl="1"/>
            <a:endParaRPr lang="en-US" dirty="0"/>
          </a:p>
          <a:p>
            <a:pPr algn="l"/>
            <a:r>
              <a:rPr lang="en-US" b="0" i="0" dirty="0">
                <a:solidFill>
                  <a:srgbClr val="000000"/>
                </a:solidFill>
                <a:effectLst/>
                <a:latin typeface="Open Sans" panose="020B0606030504020204" pitchFamily="34" charset="0"/>
              </a:rPr>
              <a:t>The risk of health effects associated with PFAS depends on</a:t>
            </a:r>
          </a:p>
          <a:p>
            <a:pPr algn="l">
              <a:buFont typeface="Arial" panose="020B0604020202020204" pitchFamily="34" charset="0"/>
              <a:buChar char="•"/>
            </a:pPr>
            <a:r>
              <a:rPr lang="en-US" b="0" i="0" dirty="0">
                <a:solidFill>
                  <a:srgbClr val="000000"/>
                </a:solidFill>
                <a:effectLst/>
                <a:latin typeface="Open Sans" panose="020B0606030504020204" pitchFamily="34" charset="0"/>
              </a:rPr>
              <a:t>Exposure factors (e.g., dose, frequency, route, and duration)</a:t>
            </a:r>
          </a:p>
          <a:p>
            <a:pPr algn="l">
              <a:buFont typeface="Arial" panose="020B0604020202020204" pitchFamily="34" charset="0"/>
              <a:buChar char="•"/>
            </a:pPr>
            <a:r>
              <a:rPr lang="en-US" b="0" i="0" dirty="0">
                <a:solidFill>
                  <a:srgbClr val="000000"/>
                </a:solidFill>
                <a:effectLst/>
                <a:latin typeface="Open Sans" panose="020B0606030504020204" pitchFamily="34" charset="0"/>
              </a:rPr>
              <a:t>Individual factors (e.g., sensitivity and disease burden)</a:t>
            </a:r>
          </a:p>
          <a:p>
            <a:pPr algn="l">
              <a:buFont typeface="Arial" panose="020B0604020202020204" pitchFamily="34" charset="0"/>
              <a:buChar char="•"/>
            </a:pPr>
            <a:r>
              <a:rPr lang="en-US" b="0" i="0" dirty="0">
                <a:solidFill>
                  <a:srgbClr val="000000"/>
                </a:solidFill>
                <a:effectLst/>
                <a:latin typeface="Open Sans" panose="020B0606030504020204" pitchFamily="34" charset="0"/>
              </a:rPr>
              <a:t>Other determinants of health (e.g., access to safe water and quality healthcare)</a:t>
            </a:r>
          </a:p>
          <a:p>
            <a:pPr lvl="1"/>
            <a:endParaRPr lang="en-US" dirty="0"/>
          </a:p>
          <a:p>
            <a:pPr algn="l">
              <a:buFont typeface="Arial" panose="020B0604020202020204" pitchFamily="34" charset="0"/>
              <a:buChar char="•"/>
            </a:pPr>
            <a:endParaRPr lang="en-US" b="0" i="0" dirty="0">
              <a:solidFill>
                <a:srgbClr val="1B1B1B"/>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7</a:t>
            </a:fld>
            <a:endParaRPr lang="en-US"/>
          </a:p>
        </p:txBody>
      </p:sp>
    </p:spTree>
    <p:extLst>
      <p:ext uri="{BB962C8B-B14F-4D97-AF65-F5344CB8AC3E}">
        <p14:creationId xmlns:p14="http://schemas.microsoft.com/office/powerpoint/2010/main" val="21121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are categorized as chronic contaminants and therefor will be regulated as a running annual average (RAA). </a:t>
            </a:r>
          </a:p>
          <a:p>
            <a:r>
              <a:rPr lang="en-US" dirty="0"/>
              <a:t>In developing this proposed rule, EPA used the same standardized monitoring framework (SMF) as they currently use for regulated Synthetic Organic Contaminants (SOC’s).</a:t>
            </a:r>
          </a:p>
          <a:p>
            <a:r>
              <a:rPr lang="en-US" dirty="0"/>
              <a:t>The Hazard Index method of regulation is new to Safe Drinking Water and I’ll explain how it is calculated on the next slide but is determined by a calculation of four PFAS contaminants and their health advisory levels. </a:t>
            </a:r>
          </a:p>
          <a:p>
            <a:endParaRPr lang="en-US" dirty="0"/>
          </a:p>
          <a:p>
            <a:endParaRPr lang="en-US" dirty="0"/>
          </a:p>
        </p:txBody>
      </p:sp>
      <p:sp>
        <p:nvSpPr>
          <p:cNvPr id="4" name="Slide Number Placeholder 3"/>
          <p:cNvSpPr>
            <a:spLocks noGrp="1"/>
          </p:cNvSpPr>
          <p:nvPr>
            <p:ph type="sldNum" sz="quarter" idx="5"/>
          </p:nvPr>
        </p:nvSpPr>
        <p:spPr/>
        <p:txBody>
          <a:bodyPr/>
          <a:lstStyle/>
          <a:p>
            <a:fld id="{FE5D6EEA-B07B-4AB1-8FA0-6491584FCA7B}" type="slidenum">
              <a:rPr lang="en-US" smtClean="0"/>
              <a:t>8</a:t>
            </a:fld>
            <a:endParaRPr lang="en-US"/>
          </a:p>
        </p:txBody>
      </p:sp>
    </p:spTree>
    <p:extLst>
      <p:ext uri="{BB962C8B-B14F-4D97-AF65-F5344CB8AC3E}">
        <p14:creationId xmlns:p14="http://schemas.microsoft.com/office/powerpoint/2010/main" val="39863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47041-5010-BA0A-58E4-1409D8A73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B49FD9-A991-341C-67C2-D15F6CAFD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9D9BD-2F9B-BE5E-6F85-7F965A8D9028}"/>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00A3F52F-AEC8-4656-1BD4-5CDB6157AAE5}"/>
              </a:ext>
            </a:extLst>
          </p:cNvPr>
          <p:cNvSpPr>
            <a:spLocks noGrp="1"/>
          </p:cNvSpPr>
          <p:nvPr>
            <p:ph type="sldNum" sz="quarter" idx="5"/>
          </p:nvPr>
        </p:nvSpPr>
        <p:spPr/>
        <p:txBody>
          <a:bodyPr/>
          <a:lstStyle/>
          <a:p>
            <a:pPr defTabSz="931774">
              <a:defRPr/>
            </a:pPr>
            <a:fld id="{FE5D6EEA-B07B-4AB1-8FA0-6491584FCA7B}" type="slidenum">
              <a:rPr lang="en-US">
                <a:solidFill>
                  <a:prstClr val="black"/>
                </a:solidFill>
                <a:latin typeface="Aptos" panose="02110004020202020204"/>
              </a:rPr>
              <a:pPr defTabSz="931774">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352034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F7A1-E890-4ABB-1A32-74C3ED8C8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D73D5-EE78-97E5-4F30-9070CC4E6C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DF2AE-0EAF-A1DD-EFCC-5544DE2E4943}"/>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D630DC14-1E87-6CA6-A568-3AC3B51C3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031BB-9237-918D-B73C-F5B0139C38C5}"/>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105514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7BC1-5CB3-32E7-48C8-925D1F114F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0E5F6-D407-FFB9-AF76-BE5E1197B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D18B9-2FE6-B03D-6864-441826A7AF8F}"/>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A6E2CD37-5A68-93E1-6D08-AD39AE075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28EA5-E676-124F-657F-2BD3289520D3}"/>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17454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E9B9D3-303E-2EDE-4588-24452D3DA1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705C1B-A4EC-4370-7131-94A26A3E5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07650-91AF-E5E6-4DD2-26AAA8090277}"/>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124AEDDE-5039-C77E-3BAE-8F0320D26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6C056-6AAF-D878-1337-B0D2A668F712}"/>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428262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2/9/2026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extLst>
      <p:ext uri="{BB962C8B-B14F-4D97-AF65-F5344CB8AC3E}">
        <p14:creationId xmlns:p14="http://schemas.microsoft.com/office/powerpoint/2010/main" val="4089826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2/9/2026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extLst>
      <p:ext uri="{BB962C8B-B14F-4D97-AF65-F5344CB8AC3E}">
        <p14:creationId xmlns:p14="http://schemas.microsoft.com/office/powerpoint/2010/main" val="121627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2/9/2026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extLst>
      <p:ext uri="{BB962C8B-B14F-4D97-AF65-F5344CB8AC3E}">
        <p14:creationId xmlns:p14="http://schemas.microsoft.com/office/powerpoint/2010/main" val="3859109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2/9/2026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extLst>
      <p:ext uri="{BB962C8B-B14F-4D97-AF65-F5344CB8AC3E}">
        <p14:creationId xmlns:p14="http://schemas.microsoft.com/office/powerpoint/2010/main" val="372534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2/9/2026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extLst>
      <p:ext uri="{BB962C8B-B14F-4D97-AF65-F5344CB8AC3E}">
        <p14:creationId xmlns:p14="http://schemas.microsoft.com/office/powerpoint/2010/main" val="326511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2/9/2026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extLst>
      <p:ext uri="{BB962C8B-B14F-4D97-AF65-F5344CB8AC3E}">
        <p14:creationId xmlns:p14="http://schemas.microsoft.com/office/powerpoint/2010/main" val="155620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2/9/2026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extLst>
      <p:ext uri="{BB962C8B-B14F-4D97-AF65-F5344CB8AC3E}">
        <p14:creationId xmlns:p14="http://schemas.microsoft.com/office/powerpoint/2010/main" val="33108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2/9/2026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extLst>
      <p:ext uri="{BB962C8B-B14F-4D97-AF65-F5344CB8AC3E}">
        <p14:creationId xmlns:p14="http://schemas.microsoft.com/office/powerpoint/2010/main" val="305635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862A-B6B8-319F-57DF-B52A71A28E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ACEFA2-C00A-CEA0-081F-FE7844DA1C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E00E6-8FF2-F1D7-6928-6577B8152638}"/>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1EA24FFF-43E5-F5F3-21A4-2A6412101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6F99A-F2BA-7D9C-EF54-07748F6C425D}"/>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1374404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2/9/2026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extLst>
      <p:ext uri="{BB962C8B-B14F-4D97-AF65-F5344CB8AC3E}">
        <p14:creationId xmlns:p14="http://schemas.microsoft.com/office/powerpoint/2010/main" val="28053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2/9/2026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extLst>
      <p:ext uri="{BB962C8B-B14F-4D97-AF65-F5344CB8AC3E}">
        <p14:creationId xmlns:p14="http://schemas.microsoft.com/office/powerpoint/2010/main" val="74148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2/9/2026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extLst>
      <p:ext uri="{BB962C8B-B14F-4D97-AF65-F5344CB8AC3E}">
        <p14:creationId xmlns:p14="http://schemas.microsoft.com/office/powerpoint/2010/main" val="356591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2A9F-FC7E-8DF9-322B-5CAC9CACCE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6A59C6-23BE-3F4F-CE8E-4CDE174763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6EDE9-B3DF-2483-9C52-77080CA4F8D9}"/>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6E498935-6923-1EB0-4FE0-A5B8636BF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51CA6-0F58-389B-D901-68DA3DDE5427}"/>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132148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BB66-A97E-36C0-AB52-8B542FF62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913B44-0BB3-5F8F-3149-914A0D3A2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89637-CA25-18A3-20C9-8AA6349AC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F9AA15-6DB9-EB9E-8FFD-6592FBC9A6C9}"/>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6" name="Footer Placeholder 5">
            <a:extLst>
              <a:ext uri="{FF2B5EF4-FFF2-40B4-BE49-F238E27FC236}">
                <a16:creationId xmlns:a16="http://schemas.microsoft.com/office/drawing/2014/main" id="{92AB1539-31D5-5289-A49B-7C3680645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D86BD-E3CC-2896-1DEF-8543414AE392}"/>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272362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1C83-3CDE-43DB-EC81-B1F5563D2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9DEC9-8D93-CED1-CB51-4833800D21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14054-EFA7-E78A-4AC5-A353498B1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7D9A97-5E49-7158-7E91-C93EC32F3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79CEE3-23E9-07DE-C524-FE36213562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E2EE7-6A15-1D6B-E16B-3906044B1777}"/>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8" name="Footer Placeholder 7">
            <a:extLst>
              <a:ext uri="{FF2B5EF4-FFF2-40B4-BE49-F238E27FC236}">
                <a16:creationId xmlns:a16="http://schemas.microsoft.com/office/drawing/2014/main" id="{1B553B8E-96D0-8D9D-FE5B-A3512BFB58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8A3404-DD3B-61C1-4104-610F5C0C3AA2}"/>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8468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8D48-D2B9-832A-10BB-D5183F194E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427CCD-FC18-D1CB-426C-E9C074418543}"/>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4" name="Footer Placeholder 3">
            <a:extLst>
              <a:ext uri="{FF2B5EF4-FFF2-40B4-BE49-F238E27FC236}">
                <a16:creationId xmlns:a16="http://schemas.microsoft.com/office/drawing/2014/main" id="{3FA2543E-4F96-4778-3FC9-5FFA42F5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4254BB-985C-233C-B41E-9F6AA95CAA48}"/>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291758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39A04-78A6-A545-F407-09B8574C9A28}"/>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3" name="Footer Placeholder 2">
            <a:extLst>
              <a:ext uri="{FF2B5EF4-FFF2-40B4-BE49-F238E27FC236}">
                <a16:creationId xmlns:a16="http://schemas.microsoft.com/office/drawing/2014/main" id="{E0735F7A-73C6-09D9-F645-0C3794A7FC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9DAF78-EE56-8C7C-2E84-D809BAFE8797}"/>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3174587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4FC0-576E-BE35-3193-3299663CA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A920E9-7A9B-CAE7-51D1-2995B5EF9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BAE9D5-37FE-89D8-71C8-E820C70FB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9D175-4044-3A12-771E-303E45405CF3}"/>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6" name="Footer Placeholder 5">
            <a:extLst>
              <a:ext uri="{FF2B5EF4-FFF2-40B4-BE49-F238E27FC236}">
                <a16:creationId xmlns:a16="http://schemas.microsoft.com/office/drawing/2014/main" id="{739F9EC9-DD18-8434-AC21-E4FAFF838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3C0F0-BBC5-0402-8F30-D8E5D7B1B725}"/>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3535244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4BA6-BF4D-4B82-AEF7-2195DB7C6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D9C9D3-8173-46E0-7531-516E87CED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5C3DA3-A7BC-F5D1-A721-8FC514B69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B019-EC7E-68E9-F1E4-DF0A1942CBCA}"/>
              </a:ext>
            </a:extLst>
          </p:cNvPr>
          <p:cNvSpPr>
            <a:spLocks noGrp="1"/>
          </p:cNvSpPr>
          <p:nvPr>
            <p:ph type="dt" sz="half" idx="10"/>
          </p:nvPr>
        </p:nvSpPr>
        <p:spPr/>
        <p:txBody>
          <a:bodyPr/>
          <a:lstStyle/>
          <a:p>
            <a:fld id="{41E7DAA6-4E12-43ED-8869-6ABDC4970691}" type="datetimeFigureOut">
              <a:rPr lang="en-US" smtClean="0"/>
              <a:t>2/9/2026</a:t>
            </a:fld>
            <a:endParaRPr lang="en-US"/>
          </a:p>
        </p:txBody>
      </p:sp>
      <p:sp>
        <p:nvSpPr>
          <p:cNvPr id="6" name="Footer Placeholder 5">
            <a:extLst>
              <a:ext uri="{FF2B5EF4-FFF2-40B4-BE49-F238E27FC236}">
                <a16:creationId xmlns:a16="http://schemas.microsoft.com/office/drawing/2014/main" id="{FF96B252-C262-F2E0-A2C5-356239FE7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9E433-13B0-8400-947B-6C3A072754F5}"/>
              </a:ext>
            </a:extLst>
          </p:cNvPr>
          <p:cNvSpPr>
            <a:spLocks noGrp="1"/>
          </p:cNvSpPr>
          <p:nvPr>
            <p:ph type="sldNum" sz="quarter" idx="12"/>
          </p:nvPr>
        </p:nvSpPr>
        <p:spPr/>
        <p:txBody>
          <a:bodyPr/>
          <a:lstStyle/>
          <a:p>
            <a:fld id="{ED0AA344-AEEF-4F9B-ADF4-7D3A03B9A829}" type="slidenum">
              <a:rPr lang="en-US" smtClean="0"/>
              <a:t>‹#›</a:t>
            </a:fld>
            <a:endParaRPr lang="en-US"/>
          </a:p>
        </p:txBody>
      </p:sp>
    </p:spTree>
    <p:extLst>
      <p:ext uri="{BB962C8B-B14F-4D97-AF65-F5344CB8AC3E}">
        <p14:creationId xmlns:p14="http://schemas.microsoft.com/office/powerpoint/2010/main" val="209865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D24726-B191-BB8E-F6DC-0B026E27AF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399B11-BAA1-1258-1B78-6D16D1646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70803-8B6D-F223-A91B-516DF373F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E7DAA6-4E12-43ED-8869-6ABDC4970691}" type="datetimeFigureOut">
              <a:rPr lang="en-US" smtClean="0"/>
              <a:t>2/9/2026</a:t>
            </a:fld>
            <a:endParaRPr lang="en-US"/>
          </a:p>
        </p:txBody>
      </p:sp>
      <p:sp>
        <p:nvSpPr>
          <p:cNvPr id="5" name="Footer Placeholder 4">
            <a:extLst>
              <a:ext uri="{FF2B5EF4-FFF2-40B4-BE49-F238E27FC236}">
                <a16:creationId xmlns:a16="http://schemas.microsoft.com/office/drawing/2014/main" id="{FE8B5F74-FF31-82BA-1FB8-2889C63E7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91CEBA3-D3F3-7B7A-4240-223C43E9A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0AA344-AEEF-4F9B-ADF4-7D3A03B9A829}" type="slidenum">
              <a:rPr lang="en-US" smtClean="0"/>
              <a:t>‹#›</a:t>
            </a:fld>
            <a:endParaRPr lang="en-US"/>
          </a:p>
        </p:txBody>
      </p:sp>
    </p:spTree>
    <p:extLst>
      <p:ext uri="{BB962C8B-B14F-4D97-AF65-F5344CB8AC3E}">
        <p14:creationId xmlns:p14="http://schemas.microsoft.com/office/powerpoint/2010/main" val="346920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2/9/2026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extLst>
      <p:ext uri="{BB962C8B-B14F-4D97-AF65-F5344CB8AC3E}">
        <p14:creationId xmlns:p14="http://schemas.microsoft.com/office/powerpoint/2010/main" val="330176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lanza@ndep.nv.gov" TargetMode="External"/><Relationship Id="rId7"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ndep.nv.gov/" TargetMode="External"/><Relationship Id="rId4" Type="http://schemas.openxmlformats.org/officeDocument/2006/relationships/hyperlink" Target="mailto:pfas.ndep@ndep.nv.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C3F945F-9F45-43B0-A206-B498D135B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45001" y="2656404"/>
            <a:ext cx="1705935" cy="4674083"/>
          </a:xfrm>
          <a:prstGeom prst="rect">
            <a:avLst/>
          </a:prstGeom>
        </p:spPr>
      </p:pic>
      <p:sp>
        <p:nvSpPr>
          <p:cNvPr id="11" name="Rectangle 10">
            <a:extLst>
              <a:ext uri="{FF2B5EF4-FFF2-40B4-BE49-F238E27FC236}">
                <a16:creationId xmlns:a16="http://schemas.microsoft.com/office/drawing/2014/main" id="{7D6BB202-A85F-4971-BD3D-C467451E307B}"/>
              </a:ext>
            </a:extLst>
          </p:cNvPr>
          <p:cNvSpPr/>
          <p:nvPr/>
        </p:nvSpPr>
        <p:spPr>
          <a:xfrm>
            <a:off x="6096000" y="5992045"/>
            <a:ext cx="5253539" cy="35497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BBF04BE-6B0F-4303-8C13-A348345DE3EF}"/>
              </a:ext>
            </a:extLst>
          </p:cNvPr>
          <p:cNvSpPr/>
          <p:nvPr/>
        </p:nvSpPr>
        <p:spPr>
          <a:xfrm>
            <a:off x="6096000" y="60607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a:spLocks noChangeArrowheads="1"/>
          </p:cNvSpPr>
          <p:nvPr/>
        </p:nvSpPr>
        <p:spPr bwMode="auto">
          <a:xfrm>
            <a:off x="6044190" y="6079152"/>
            <a:ext cx="5247089"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dirty="0">
                <a:solidFill>
                  <a:schemeClr val="bg1"/>
                </a:solidFill>
                <a:latin typeface="Candara"/>
                <a:cs typeface="Arial"/>
              </a:rPr>
              <a:t>ndep.nv.gov  l                      @NevDCNR </a:t>
            </a:r>
            <a:endParaRPr lang="en-US" sz="1300" dirty="0">
              <a:solidFill>
                <a:schemeClr val="bg1"/>
              </a:solidFill>
            </a:endParaRPr>
          </a:p>
          <a:p>
            <a:pPr algn="ctr">
              <a:defRPr/>
            </a:pPr>
            <a:endParaRPr lang="en-US" sz="1300" dirty="0">
              <a:cs typeface="Arial" pitchFamily="34" charset="0"/>
            </a:endParaRPr>
          </a:p>
        </p:txBody>
      </p:sp>
      <p:sp>
        <p:nvSpPr>
          <p:cNvPr id="13" name="TextBox 6"/>
          <p:cNvSpPr txBox="1">
            <a:spLocks noChangeArrowheads="1"/>
          </p:cNvSpPr>
          <p:nvPr/>
        </p:nvSpPr>
        <p:spPr bwMode="auto">
          <a:xfrm>
            <a:off x="6358914" y="2006879"/>
            <a:ext cx="4617645" cy="1692771"/>
          </a:xfrm>
          <a:prstGeom prst="rect">
            <a:avLst/>
          </a:prstGeom>
          <a:noFill/>
          <a:ln w="9525">
            <a:noFill/>
            <a:miter lim="800000"/>
            <a:headEnd/>
            <a:tailEnd/>
          </a:ln>
        </p:spPr>
        <p:txBody>
          <a:bodyPr wrap="square" lIns="91440" tIns="45720" rIns="91440" bIns="45720" anchor="t">
            <a:spAutoFit/>
          </a:bodyPr>
          <a:lstStyle/>
          <a:p>
            <a:pPr algn="ctr">
              <a:defRPr/>
            </a:pPr>
            <a:r>
              <a:rPr lang="en-US" sz="4800" b="1" dirty="0">
                <a:solidFill>
                  <a:srgbClr val="5F4B3B"/>
                </a:solidFill>
                <a:latin typeface="Candara"/>
                <a:cs typeface="Arial"/>
              </a:rPr>
              <a:t>PFAS in Nevada</a:t>
            </a:r>
          </a:p>
          <a:p>
            <a:pPr algn="ctr">
              <a:defRPr/>
            </a:pPr>
            <a:endParaRPr lang="en-US" sz="1600" dirty="0">
              <a:solidFill>
                <a:srgbClr val="5F4B3B"/>
              </a:solidFill>
              <a:latin typeface="Candara"/>
              <a:cs typeface="Arial"/>
            </a:endParaRPr>
          </a:p>
          <a:p>
            <a:pPr algn="ctr">
              <a:defRPr/>
            </a:pPr>
            <a:r>
              <a:rPr lang="en-US" sz="2000" dirty="0">
                <a:solidFill>
                  <a:srgbClr val="5F4B3B"/>
                </a:solidFill>
                <a:latin typeface="Candara"/>
                <a:cs typeface="Arial"/>
              </a:rPr>
              <a:t>Rural Water Conference </a:t>
            </a:r>
          </a:p>
          <a:p>
            <a:pPr algn="ctr">
              <a:defRPr/>
            </a:pPr>
            <a:r>
              <a:rPr lang="en-US" sz="2000" dirty="0">
                <a:solidFill>
                  <a:srgbClr val="5F4B3B"/>
                </a:solidFill>
                <a:latin typeface="Candara"/>
                <a:cs typeface="Arial"/>
              </a:rPr>
              <a:t>March 10, 2026</a:t>
            </a:r>
          </a:p>
        </p:txBody>
      </p:sp>
      <p:pic>
        <p:nvPicPr>
          <p:cNvPr id="2" name="Picture 3">
            <a:extLst>
              <a:ext uri="{FF2B5EF4-FFF2-40B4-BE49-F238E27FC236}">
                <a16:creationId xmlns:a16="http://schemas.microsoft.com/office/drawing/2014/main" id="{32E92DA0-204E-4415-9C26-95D1D4D3DD4F}"/>
              </a:ext>
            </a:extLst>
          </p:cNvPr>
          <p:cNvPicPr>
            <a:picLocks noChangeAspect="1"/>
          </p:cNvPicPr>
          <p:nvPr/>
        </p:nvPicPr>
        <p:blipFill rotWithShape="1">
          <a:blip r:embed="rId4"/>
          <a:srcRect l="32735" r="29420" b="-195"/>
          <a:stretch/>
        </p:blipFill>
        <p:spPr>
          <a:xfrm>
            <a:off x="-1" y="0"/>
            <a:ext cx="5247089" cy="6869715"/>
          </a:xfrm>
          <a:prstGeom prst="rect">
            <a:avLst/>
          </a:prstGeom>
        </p:spPr>
      </p:pic>
      <p:pic>
        <p:nvPicPr>
          <p:cNvPr id="6" name="Picture 6">
            <a:extLst>
              <a:ext uri="{FF2B5EF4-FFF2-40B4-BE49-F238E27FC236}">
                <a16:creationId xmlns:a16="http://schemas.microsoft.com/office/drawing/2014/main" id="{369C1E37-D9DD-4CDC-A694-32B82BE1F0FA}"/>
              </a:ext>
            </a:extLst>
          </p:cNvPr>
          <p:cNvPicPr>
            <a:picLocks noChangeAspect="1"/>
          </p:cNvPicPr>
          <p:nvPr/>
        </p:nvPicPr>
        <p:blipFill rotWithShape="1">
          <a:blip r:embed="rId5"/>
          <a:srcRect l="31299" t="57025" r="27851" b="413"/>
          <a:stretch/>
        </p:blipFill>
        <p:spPr>
          <a:xfrm>
            <a:off x="8177213" y="6571595"/>
            <a:ext cx="253837" cy="226293"/>
          </a:xfrm>
          <a:prstGeom prst="rect">
            <a:avLst/>
          </a:prstGeom>
        </p:spPr>
      </p:pic>
      <p:pic>
        <p:nvPicPr>
          <p:cNvPr id="15" name="Picture 6">
            <a:extLst>
              <a:ext uri="{FF2B5EF4-FFF2-40B4-BE49-F238E27FC236}">
                <a16:creationId xmlns:a16="http://schemas.microsoft.com/office/drawing/2014/main" id="{9C578E58-A0C4-4785-814C-77E5FEF7D1D8}"/>
              </a:ext>
            </a:extLst>
          </p:cNvPr>
          <p:cNvPicPr>
            <a:picLocks noChangeAspect="1"/>
          </p:cNvPicPr>
          <p:nvPr/>
        </p:nvPicPr>
        <p:blipFill rotWithShape="1">
          <a:blip r:embed="rId5"/>
          <a:srcRect l="46181" t="12810" r="5249" b="41736"/>
          <a:stretch/>
        </p:blipFill>
        <p:spPr>
          <a:xfrm>
            <a:off x="7936869" y="6618331"/>
            <a:ext cx="208431" cy="168984"/>
          </a:xfrm>
          <a:prstGeom prst="rect">
            <a:avLst/>
          </a:prstGeom>
        </p:spPr>
      </p:pic>
      <p:pic>
        <p:nvPicPr>
          <p:cNvPr id="18" name="Picture 6">
            <a:extLst>
              <a:ext uri="{FF2B5EF4-FFF2-40B4-BE49-F238E27FC236}">
                <a16:creationId xmlns:a16="http://schemas.microsoft.com/office/drawing/2014/main" id="{174017CE-C997-4FB8-89EF-4C2A317DD000}"/>
              </a:ext>
            </a:extLst>
          </p:cNvPr>
          <p:cNvPicPr>
            <a:picLocks noChangeAspect="1"/>
          </p:cNvPicPr>
          <p:nvPr/>
        </p:nvPicPr>
        <p:blipFill rotWithShape="1">
          <a:blip r:embed="rId5"/>
          <a:srcRect t="14815" r="70984" b="30247"/>
          <a:stretch/>
        </p:blipFill>
        <p:spPr>
          <a:xfrm>
            <a:off x="7763465" y="6573131"/>
            <a:ext cx="146600" cy="225091"/>
          </a:xfrm>
          <a:prstGeom prst="rect">
            <a:avLst/>
          </a:prstGeom>
        </p:spPr>
      </p:pic>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6817367" y="4138939"/>
            <a:ext cx="4532172" cy="1569660"/>
          </a:xfrm>
          <a:prstGeom prst="rect">
            <a:avLst/>
          </a:prstGeom>
          <a:noFill/>
          <a:ln w="9525">
            <a:noFill/>
            <a:miter lim="800000"/>
            <a:headEnd/>
            <a:tailEnd/>
          </a:ln>
        </p:spPr>
        <p:txBody>
          <a:bodyPr wrap="square" lIns="91440" tIns="45720" rIns="91440" bIns="45720" anchor="t">
            <a:spAutoFit/>
          </a:bodyPr>
          <a:lstStyle/>
          <a:p>
            <a:pPr algn="ctr">
              <a:defRPr/>
            </a:pPr>
            <a:r>
              <a:rPr lang="en-US" sz="1600" dirty="0">
                <a:solidFill>
                  <a:srgbClr val="5F4B3B"/>
                </a:solidFill>
                <a:latin typeface="Candara"/>
                <a:cs typeface="Arial"/>
              </a:rPr>
              <a:t>Presented by </a:t>
            </a:r>
          </a:p>
          <a:p>
            <a:pPr algn="ctr">
              <a:defRPr/>
            </a:pPr>
            <a:r>
              <a:rPr lang="en-US" sz="1600" b="1" dirty="0">
                <a:solidFill>
                  <a:srgbClr val="5F4B3B"/>
                </a:solidFill>
                <a:latin typeface="Candara"/>
                <a:cs typeface="Arial"/>
              </a:rPr>
              <a:t>Nevada Division of Environmental Protection</a:t>
            </a:r>
            <a:br>
              <a:rPr lang="en-US" sz="1600" b="1" dirty="0">
                <a:solidFill>
                  <a:srgbClr val="5F4B3B"/>
                </a:solidFill>
                <a:latin typeface="Candara"/>
                <a:cs typeface="Arial"/>
              </a:rPr>
            </a:br>
            <a:r>
              <a:rPr lang="en-US" sz="1600" b="1" dirty="0">
                <a:solidFill>
                  <a:srgbClr val="5F4B3B"/>
                </a:solidFill>
                <a:latin typeface="Candara"/>
                <a:cs typeface="Arial"/>
              </a:rPr>
              <a:t>Bureau of Safe Drinking Water</a:t>
            </a:r>
          </a:p>
          <a:p>
            <a:pPr algn="ctr">
              <a:defRPr/>
            </a:pPr>
            <a:endParaRPr lang="en-US" sz="1600" b="1" dirty="0">
              <a:solidFill>
                <a:srgbClr val="5F4B3B"/>
              </a:solidFill>
              <a:latin typeface="Candara"/>
              <a:cs typeface="Arial"/>
            </a:endParaRPr>
          </a:p>
          <a:p>
            <a:pPr algn="ctr">
              <a:defRPr/>
            </a:pPr>
            <a:r>
              <a:rPr lang="en-US" sz="1600" b="1" dirty="0">
                <a:solidFill>
                  <a:srgbClr val="5F4B3B"/>
                </a:solidFill>
                <a:latin typeface="Candara"/>
                <a:cs typeface="Arial"/>
              </a:rPr>
              <a:t>Laurie Gehlsen</a:t>
            </a:r>
            <a:br>
              <a:rPr lang="en-US" sz="1600" b="1" dirty="0">
                <a:solidFill>
                  <a:srgbClr val="5F4B3B"/>
                </a:solidFill>
                <a:latin typeface="Candara"/>
                <a:cs typeface="Arial"/>
              </a:rPr>
            </a:br>
            <a:r>
              <a:rPr lang="en-US" sz="1600" b="1" dirty="0">
                <a:solidFill>
                  <a:srgbClr val="5F4B3B"/>
                </a:solidFill>
                <a:latin typeface="Candara"/>
                <a:cs typeface="Arial"/>
              </a:rPr>
              <a:t>Enforcement Supervisor</a:t>
            </a:r>
            <a:endParaRPr lang="en-US" sz="1600" b="1" dirty="0">
              <a:solidFill>
                <a:srgbClr val="C00000"/>
              </a:solidFill>
              <a:latin typeface="Candara"/>
            </a:endParaRPr>
          </a:p>
        </p:txBody>
      </p:sp>
      <p:pic>
        <p:nvPicPr>
          <p:cNvPr id="3" name="Picture 2">
            <a:extLst>
              <a:ext uri="{FF2B5EF4-FFF2-40B4-BE49-F238E27FC236}">
                <a16:creationId xmlns:a16="http://schemas.microsoft.com/office/drawing/2014/main" id="{8F9895B9-3268-F05F-EDB7-0F88C2E3D291}"/>
              </a:ext>
            </a:extLst>
          </p:cNvPr>
          <p:cNvPicPr>
            <a:picLocks noChangeAspect="1"/>
          </p:cNvPicPr>
          <p:nvPr/>
        </p:nvPicPr>
        <p:blipFill>
          <a:blip r:embed="rId6"/>
          <a:stretch>
            <a:fillRect/>
          </a:stretch>
        </p:blipFill>
        <p:spPr>
          <a:xfrm>
            <a:off x="5354736" y="369140"/>
            <a:ext cx="6736065" cy="1411446"/>
          </a:xfrm>
          <a:prstGeom prst="rect">
            <a:avLst/>
          </a:prstGeom>
        </p:spPr>
      </p:pic>
    </p:spTree>
    <p:extLst>
      <p:ext uri="{BB962C8B-B14F-4D97-AF65-F5344CB8AC3E}">
        <p14:creationId xmlns:p14="http://schemas.microsoft.com/office/powerpoint/2010/main" val="217542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76853-9F21-5AAB-781C-2EE379446944}"/>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F3332A9D-AD7B-661A-2036-8ECF5BF99476}"/>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FEF03AB-7E40-0D76-CDDA-C714FFA2710A}"/>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205B2DF-37BA-85B2-FF01-CD6E7BC29C8C}"/>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09397EA1-54C3-AEF7-DA6D-09D890CE8088}"/>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CC7E26-C04D-18E0-BA9F-C392BAAE74FA}"/>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4FC9318F-3462-18F3-6833-4C92A2E1F017}"/>
              </a:ext>
            </a:extLst>
          </p:cNvPr>
          <p:cNvSpPr txBox="1">
            <a:spLocks noChangeArrowheads="1"/>
          </p:cNvSpPr>
          <p:nvPr/>
        </p:nvSpPr>
        <p:spPr bwMode="auto">
          <a:xfrm>
            <a:off x="1525762" y="659294"/>
            <a:ext cx="9140475" cy="1169551"/>
          </a:xfrm>
          <a:prstGeom prst="rect">
            <a:avLst/>
          </a:prstGeom>
          <a:noFill/>
          <a:ln w="9525">
            <a:noFill/>
            <a:miter lim="800000"/>
            <a:headEnd/>
            <a:tailEnd/>
          </a:ln>
        </p:spPr>
        <p:txBody>
          <a:bodyPr wrap="square" lIns="91440" tIns="45720" rIns="91440" bIns="45720" anchor="t">
            <a:spAutoFit/>
          </a:bodyPr>
          <a:lstStyle/>
          <a:p>
            <a:pPr algn="ctr">
              <a:defRPr/>
            </a:pPr>
            <a:r>
              <a:rPr lang="en-US" sz="4000" b="1" cap="small" dirty="0">
                <a:solidFill>
                  <a:srgbClr val="326297"/>
                </a:solidFill>
                <a:latin typeface="Candara"/>
                <a:cs typeface="Arial"/>
              </a:rPr>
              <a:t>Initial Monitoring Requirements</a:t>
            </a:r>
          </a:p>
          <a:p>
            <a:pPr algn="ctr">
              <a:defRPr/>
            </a:pPr>
            <a:r>
              <a:rPr lang="en-US" sz="3000" b="1" cap="small" dirty="0">
                <a:solidFill>
                  <a:srgbClr val="326297"/>
                </a:solidFill>
                <a:latin typeface="Candara"/>
                <a:cs typeface="Arial"/>
              </a:rPr>
              <a:t>To establish monitoring frequency</a:t>
            </a:r>
          </a:p>
        </p:txBody>
      </p:sp>
      <p:pic>
        <p:nvPicPr>
          <p:cNvPr id="5" name="Picture 4">
            <a:extLst>
              <a:ext uri="{FF2B5EF4-FFF2-40B4-BE49-F238E27FC236}">
                <a16:creationId xmlns:a16="http://schemas.microsoft.com/office/drawing/2014/main" id="{747DE957-8EF8-846C-5630-433FC225DB19}"/>
              </a:ext>
            </a:extLst>
          </p:cNvPr>
          <p:cNvPicPr>
            <a:picLocks noChangeAspect="1"/>
          </p:cNvPicPr>
          <p:nvPr/>
        </p:nvPicPr>
        <p:blipFill>
          <a:blip r:embed="rId3"/>
          <a:stretch>
            <a:fillRect/>
          </a:stretch>
        </p:blipFill>
        <p:spPr>
          <a:xfrm>
            <a:off x="1296379" y="1685922"/>
            <a:ext cx="9369858" cy="4319967"/>
          </a:xfrm>
          <a:prstGeom prst="rect">
            <a:avLst/>
          </a:prstGeom>
        </p:spPr>
      </p:pic>
    </p:spTree>
    <p:extLst>
      <p:ext uri="{BB962C8B-B14F-4D97-AF65-F5344CB8AC3E}">
        <p14:creationId xmlns:p14="http://schemas.microsoft.com/office/powerpoint/2010/main" val="346069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E176853-9F21-5AAB-781C-2EE379446944}"/>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F3332A9D-AD7B-661A-2036-8ECF5BF99476}"/>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FEF03AB-7E40-0D76-CDDA-C714FFA2710A}"/>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205B2DF-37BA-85B2-FF01-CD6E7BC29C8C}"/>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09397EA1-54C3-AEF7-DA6D-09D890CE8088}"/>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CC7E26-C04D-18E0-BA9F-C392BAAE74FA}"/>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4FC9318F-3462-18F3-6833-4C92A2E1F017}"/>
              </a:ext>
            </a:extLst>
          </p:cNvPr>
          <p:cNvSpPr txBox="1">
            <a:spLocks noChangeArrowheads="1"/>
          </p:cNvSpPr>
          <p:nvPr/>
        </p:nvSpPr>
        <p:spPr bwMode="auto">
          <a:xfrm>
            <a:off x="807305" y="548781"/>
            <a:ext cx="10644466" cy="830997"/>
          </a:xfrm>
          <a:prstGeom prst="rect">
            <a:avLst/>
          </a:prstGeom>
          <a:noFill/>
          <a:ln w="9525">
            <a:noFill/>
            <a:miter lim="800000"/>
            <a:headEnd/>
            <a:tailEnd/>
          </a:ln>
        </p:spPr>
        <p:txBody>
          <a:bodyPr wrap="square" lIns="91440" tIns="45720" rIns="91440" bIns="45720" anchor="t">
            <a:spAutoFit/>
          </a:bodyPr>
          <a:lstStyle/>
          <a:p>
            <a:pPr algn="ctr">
              <a:defRPr/>
            </a:pPr>
            <a:r>
              <a:rPr lang="en-US" sz="4800" b="1" cap="small" dirty="0">
                <a:solidFill>
                  <a:srgbClr val="326297"/>
                </a:solidFill>
                <a:latin typeface="Candara"/>
                <a:cs typeface="Arial"/>
              </a:rPr>
              <a:t>Rule Implementation Important Dates</a:t>
            </a:r>
          </a:p>
        </p:txBody>
      </p:sp>
      <p:sp>
        <p:nvSpPr>
          <p:cNvPr id="2" name="TextBox 1">
            <a:extLst>
              <a:ext uri="{FF2B5EF4-FFF2-40B4-BE49-F238E27FC236}">
                <a16:creationId xmlns:a16="http://schemas.microsoft.com/office/drawing/2014/main" id="{D0CEE489-7290-D888-F618-E1E5294C628B}"/>
              </a:ext>
            </a:extLst>
          </p:cNvPr>
          <p:cNvSpPr txBox="1"/>
          <p:nvPr/>
        </p:nvSpPr>
        <p:spPr>
          <a:xfrm>
            <a:off x="933450" y="1500034"/>
            <a:ext cx="10334625" cy="4893647"/>
          </a:xfrm>
          <a:prstGeom prst="rect">
            <a:avLst/>
          </a:prstGeom>
          <a:noFill/>
        </p:spPr>
        <p:txBody>
          <a:bodyPr wrap="square" rtlCol="0">
            <a:spAutoFit/>
          </a:bodyPr>
          <a:lstStyle/>
          <a:p>
            <a:r>
              <a:rPr lang="en-US" sz="2600" dirty="0">
                <a:solidFill>
                  <a:srgbClr val="0070C0"/>
                </a:solidFill>
              </a:rPr>
              <a:t>Within three years of rule promulgation (2024 – 2027):</a:t>
            </a:r>
          </a:p>
          <a:p>
            <a:r>
              <a:rPr lang="en-US" sz="2600" dirty="0">
                <a:solidFill>
                  <a:srgbClr val="0070C0"/>
                </a:solidFill>
              </a:rPr>
              <a:t>• </a:t>
            </a:r>
            <a:r>
              <a:rPr lang="en-US" sz="2600" b="1" dirty="0">
                <a:solidFill>
                  <a:srgbClr val="0070C0"/>
                </a:solidFill>
              </a:rPr>
              <a:t>Initial monitoring must be complete - </a:t>
            </a:r>
            <a:r>
              <a:rPr lang="en-US" sz="2600" dirty="0"/>
              <a:t>Starting three years following rule promulgation (2027 – 2029):</a:t>
            </a:r>
          </a:p>
          <a:p>
            <a:r>
              <a:rPr lang="en-US" sz="2600" dirty="0"/>
              <a:t>• Results of initial monitoring must be included in Consumer Confidence Reports (i.e., Annual Water Quality Report)</a:t>
            </a:r>
          </a:p>
          <a:p>
            <a:r>
              <a:rPr lang="en-US" sz="2600" dirty="0"/>
              <a:t>• Regular monitoring for compliance must begin, and results of compliance monitoring must be included in Consumer Confidence Reports</a:t>
            </a:r>
          </a:p>
          <a:p>
            <a:r>
              <a:rPr lang="en-US" sz="2600" dirty="0"/>
              <a:t>• Public notification for monitoring and testing violations Starting five years following rule promulgation (2029)</a:t>
            </a:r>
          </a:p>
          <a:p>
            <a:r>
              <a:rPr lang="en-US" sz="2600" dirty="0"/>
              <a:t>• Comply with all MCLs</a:t>
            </a:r>
          </a:p>
          <a:p>
            <a:r>
              <a:rPr lang="en-US" sz="2600" dirty="0"/>
              <a:t>• Public notification for MCL violations</a:t>
            </a:r>
          </a:p>
        </p:txBody>
      </p:sp>
    </p:spTree>
    <p:extLst>
      <p:ext uri="{BB962C8B-B14F-4D97-AF65-F5344CB8AC3E}">
        <p14:creationId xmlns:p14="http://schemas.microsoft.com/office/powerpoint/2010/main" val="209750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8BE4B0-7171-667E-5D33-D7E2B076E67A}"/>
              </a:ext>
            </a:extLst>
          </p:cNvPr>
          <p:cNvPicPr>
            <a:picLocks noChangeAspect="1"/>
          </p:cNvPicPr>
          <p:nvPr/>
        </p:nvPicPr>
        <p:blipFill>
          <a:blip r:embed="rId3"/>
          <a:stretch>
            <a:fillRect/>
          </a:stretch>
        </p:blipFill>
        <p:spPr>
          <a:xfrm>
            <a:off x="488692" y="202985"/>
            <a:ext cx="5622058" cy="6326840"/>
          </a:xfrm>
          <a:prstGeom prst="rect">
            <a:avLst/>
          </a:prstGeom>
        </p:spPr>
      </p:pic>
      <p:sp>
        <p:nvSpPr>
          <p:cNvPr id="10" name="Content Placeholder 3">
            <a:extLst>
              <a:ext uri="{FF2B5EF4-FFF2-40B4-BE49-F238E27FC236}">
                <a16:creationId xmlns:a16="http://schemas.microsoft.com/office/drawing/2014/main" id="{A1996ECE-3651-16E1-8EC1-229B667A5D2D}"/>
              </a:ext>
            </a:extLst>
          </p:cNvPr>
          <p:cNvSpPr>
            <a:spLocks noGrp="1"/>
          </p:cNvSpPr>
          <p:nvPr>
            <p:ph idx="1"/>
          </p:nvPr>
        </p:nvSpPr>
        <p:spPr>
          <a:xfrm>
            <a:off x="6460176" y="1825625"/>
            <a:ext cx="5344432" cy="4351338"/>
          </a:xfrm>
        </p:spPr>
        <p:txBody>
          <a:bodyPr anchor="ctr">
            <a:normAutofit/>
          </a:bodyPr>
          <a:lstStyle/>
          <a:p>
            <a:pPr marL="0" indent="0">
              <a:buNone/>
            </a:pPr>
            <a:r>
              <a:rPr lang="en-US" sz="3200" dirty="0"/>
              <a:t>Developed by a working group dedicated to study issues relating to environmental contamination resulting from PFAS in Nevada under </a:t>
            </a:r>
            <a:r>
              <a:rPr lang="en-US" sz="3200" dirty="0">
                <a:solidFill>
                  <a:srgbClr val="0070C0"/>
                </a:solidFill>
              </a:rPr>
              <a:t>Assembly Bill (AB) 97</a:t>
            </a:r>
            <a:r>
              <a:rPr lang="en-US" sz="3200" dirty="0"/>
              <a:t>. </a:t>
            </a:r>
          </a:p>
          <a:p>
            <a:endParaRPr lang="en-US" dirty="0"/>
          </a:p>
        </p:txBody>
      </p:sp>
      <p:grpSp>
        <p:nvGrpSpPr>
          <p:cNvPr id="2" name="Group 1">
            <a:extLst>
              <a:ext uri="{FF2B5EF4-FFF2-40B4-BE49-F238E27FC236}">
                <a16:creationId xmlns:a16="http://schemas.microsoft.com/office/drawing/2014/main" id="{E924C2C4-5E8A-0CA2-7A13-6C3BC5686ABF}"/>
              </a:ext>
            </a:extLst>
          </p:cNvPr>
          <p:cNvGrpSpPr/>
          <p:nvPr/>
        </p:nvGrpSpPr>
        <p:grpSpPr>
          <a:xfrm rot="10800000">
            <a:off x="1977" y="-1"/>
            <a:ext cx="12190022" cy="188473"/>
            <a:chOff x="1977" y="6669575"/>
            <a:chExt cx="9143998" cy="191905"/>
          </a:xfrm>
        </p:grpSpPr>
        <p:sp>
          <p:nvSpPr>
            <p:cNvPr id="3" name="Rectangle 2">
              <a:extLst>
                <a:ext uri="{FF2B5EF4-FFF2-40B4-BE49-F238E27FC236}">
                  <a16:creationId xmlns:a16="http://schemas.microsoft.com/office/drawing/2014/main" id="{35321768-D503-2F78-EB78-DCE243C617D2}"/>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C852AE2D-C265-996E-CE71-98DDF0426EE1}"/>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9D60F57E-0602-CFC8-5626-797929B34246}"/>
              </a:ext>
            </a:extLst>
          </p:cNvPr>
          <p:cNvGrpSpPr/>
          <p:nvPr/>
        </p:nvGrpSpPr>
        <p:grpSpPr>
          <a:xfrm>
            <a:off x="1976" y="6650881"/>
            <a:ext cx="12190024" cy="207119"/>
            <a:chOff x="1976" y="6650881"/>
            <a:chExt cx="9143999" cy="218219"/>
          </a:xfrm>
        </p:grpSpPr>
        <p:sp>
          <p:nvSpPr>
            <p:cNvPr id="6" name="Rectangle 5">
              <a:extLst>
                <a:ext uri="{FF2B5EF4-FFF2-40B4-BE49-F238E27FC236}">
                  <a16:creationId xmlns:a16="http://schemas.microsoft.com/office/drawing/2014/main" id="{6E0D3B63-BCDB-A2BE-B10B-40D80CEA0EC2}"/>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D7ADB0D8-F03C-520D-DB16-5015FE9F091D}"/>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TextBox 6">
            <a:extLst>
              <a:ext uri="{FF2B5EF4-FFF2-40B4-BE49-F238E27FC236}">
                <a16:creationId xmlns:a16="http://schemas.microsoft.com/office/drawing/2014/main" id="{1793B3C0-4F5B-D544-5552-1EFBE6ED717F}"/>
              </a:ext>
            </a:extLst>
          </p:cNvPr>
          <p:cNvSpPr txBox="1">
            <a:spLocks noChangeArrowheads="1"/>
          </p:cNvSpPr>
          <p:nvPr/>
        </p:nvSpPr>
        <p:spPr bwMode="auto">
          <a:xfrm>
            <a:off x="6182552" y="966986"/>
            <a:ext cx="5520756" cy="830997"/>
          </a:xfrm>
          <a:prstGeom prst="rect">
            <a:avLst/>
          </a:prstGeom>
          <a:noFill/>
          <a:ln w="9525">
            <a:noFill/>
            <a:miter lim="800000"/>
            <a:headEnd/>
            <a:tailEnd/>
          </a:ln>
        </p:spPr>
        <p:txBody>
          <a:bodyPr wrap="square" lIns="91440" tIns="45720" rIns="91440" bIns="45720" anchor="t">
            <a:spAutoFit/>
          </a:bodyPr>
          <a:lstStyle/>
          <a:p>
            <a:pPr algn="ctr">
              <a:defRPr/>
            </a:pPr>
            <a:r>
              <a:rPr lang="en-US" sz="4800" b="1" cap="small" dirty="0">
                <a:solidFill>
                  <a:srgbClr val="326297"/>
                </a:solidFill>
                <a:latin typeface="Candara"/>
                <a:cs typeface="Arial"/>
              </a:rPr>
              <a:t>Action Plan</a:t>
            </a:r>
          </a:p>
        </p:txBody>
      </p:sp>
    </p:spTree>
    <p:extLst>
      <p:ext uri="{BB962C8B-B14F-4D97-AF65-F5344CB8AC3E}">
        <p14:creationId xmlns:p14="http://schemas.microsoft.com/office/powerpoint/2010/main" val="34006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89475-CED0-4D90-F791-AEBE3152FE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E56170-9750-1D48-63E5-93B74B9D162E}"/>
              </a:ext>
            </a:extLst>
          </p:cNvPr>
          <p:cNvSpPr>
            <a:spLocks noGrp="1"/>
          </p:cNvSpPr>
          <p:nvPr>
            <p:ph idx="1"/>
          </p:nvPr>
        </p:nvSpPr>
        <p:spPr>
          <a:xfrm>
            <a:off x="452921" y="1865007"/>
            <a:ext cx="10515600" cy="4351338"/>
          </a:xfrm>
        </p:spPr>
        <p:txBody>
          <a:bodyPr>
            <a:normAutofit lnSpcReduction="10000"/>
          </a:bodyPr>
          <a:lstStyle/>
          <a:p>
            <a:r>
              <a:rPr lang="en-US" sz="3200" dirty="0"/>
              <a:t>PFAS Sampling &amp; Analysis</a:t>
            </a:r>
          </a:p>
          <a:p>
            <a:r>
              <a:rPr lang="en-US" sz="3200" dirty="0"/>
              <a:t>Source Water Activities: PFAS Hydrogeologic &amp; Hydrologic Risk Assessment Development</a:t>
            </a:r>
          </a:p>
          <a:p>
            <a:r>
              <a:rPr lang="en-US" sz="3200" dirty="0"/>
              <a:t>Public Communication: Web-based Map of PFAS Results</a:t>
            </a:r>
          </a:p>
          <a:p>
            <a:r>
              <a:rPr lang="en-US" sz="3200" dirty="0"/>
              <a:t>Technical Assistance: </a:t>
            </a:r>
          </a:p>
          <a:p>
            <a:pPr lvl="1"/>
            <a:r>
              <a:rPr lang="en-US" sz="2800" dirty="0"/>
              <a:t>PFAS Sample Collection Training</a:t>
            </a:r>
          </a:p>
          <a:p>
            <a:pPr lvl="1"/>
            <a:r>
              <a:rPr lang="en-US" sz="2800" dirty="0"/>
              <a:t>Laboratory Equipment &amp; Training</a:t>
            </a:r>
          </a:p>
          <a:p>
            <a:pPr lvl="1"/>
            <a:r>
              <a:rPr lang="en-US" sz="2800" dirty="0"/>
              <a:t>Facilitate Consolidation Discussion</a:t>
            </a:r>
          </a:p>
          <a:p>
            <a:r>
              <a:rPr lang="en-US" sz="3200" dirty="0"/>
              <a:t>Research: PFAS Monitoring</a:t>
            </a:r>
          </a:p>
        </p:txBody>
      </p:sp>
      <p:grpSp>
        <p:nvGrpSpPr>
          <p:cNvPr id="4" name="Group 3">
            <a:extLst>
              <a:ext uri="{FF2B5EF4-FFF2-40B4-BE49-F238E27FC236}">
                <a16:creationId xmlns:a16="http://schemas.microsoft.com/office/drawing/2014/main" id="{62C253DF-E6C8-A89E-367D-2B1F9DFDF577}"/>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AB1366A5-0F1D-C53D-C411-A96044B7AC54}"/>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79A9189-5DA1-BE5E-8A7F-D7688D951F87}"/>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C981F049-4EA1-4A78-8144-5D35CFDF3FAC}"/>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12D3775E-1F27-3595-F7D8-34E7D55D731F}"/>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336E085-87E7-75E3-619A-927DDEA00BFB}"/>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23AC27DF-C39C-67AB-6AD2-6A50A33AD537}"/>
              </a:ext>
            </a:extLst>
          </p:cNvPr>
          <p:cNvSpPr txBox="1">
            <a:spLocks noChangeArrowheads="1"/>
          </p:cNvSpPr>
          <p:nvPr/>
        </p:nvSpPr>
        <p:spPr bwMode="auto">
          <a:xfrm>
            <a:off x="1383258" y="599284"/>
            <a:ext cx="10027692"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PFAS &amp; Emerging Contaminants Approach</a:t>
            </a:r>
          </a:p>
        </p:txBody>
      </p:sp>
      <p:grpSp>
        <p:nvGrpSpPr>
          <p:cNvPr id="13" name="Group 12">
            <a:extLst>
              <a:ext uri="{FF2B5EF4-FFF2-40B4-BE49-F238E27FC236}">
                <a16:creationId xmlns:a16="http://schemas.microsoft.com/office/drawing/2014/main" id="{4FA9F840-F31E-58E9-5DD0-CDFC44BA400F}"/>
              </a:ext>
            </a:extLst>
          </p:cNvPr>
          <p:cNvGrpSpPr/>
          <p:nvPr/>
        </p:nvGrpSpPr>
        <p:grpSpPr>
          <a:xfrm>
            <a:off x="5372308" y="1816667"/>
            <a:ext cx="1841985" cy="520462"/>
            <a:chOff x="930572" y="3032"/>
            <a:chExt cx="2833338" cy="1700003"/>
          </a:xfrm>
        </p:grpSpPr>
        <p:sp>
          <p:nvSpPr>
            <p:cNvPr id="14" name="Rectangle 13">
              <a:extLst>
                <a:ext uri="{FF2B5EF4-FFF2-40B4-BE49-F238E27FC236}">
                  <a16:creationId xmlns:a16="http://schemas.microsoft.com/office/drawing/2014/main" id="{D69F5BB0-AABB-2F07-9161-D84E96ACC852}"/>
                </a:ext>
              </a:extLst>
            </p:cNvPr>
            <p:cNvSpPr/>
            <p:nvPr/>
          </p:nvSpPr>
          <p:spPr>
            <a:xfrm>
              <a:off x="930572" y="3032"/>
              <a:ext cx="2833338" cy="170000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3DECBB8C-50B8-19FC-E0E9-8DDCA23EFE22}"/>
                </a:ext>
              </a:extLst>
            </p:cNvPr>
            <p:cNvSpPr txBox="1"/>
            <p:nvPr/>
          </p:nvSpPr>
          <p:spPr>
            <a:xfrm>
              <a:off x="930572" y="3033"/>
              <a:ext cx="2833338" cy="627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Investigate</a:t>
              </a:r>
              <a:endParaRPr lang="en-US" sz="2400" kern="1200" dirty="0"/>
            </a:p>
          </p:txBody>
        </p:sp>
      </p:grpSp>
      <p:grpSp>
        <p:nvGrpSpPr>
          <p:cNvPr id="16" name="Group 15">
            <a:extLst>
              <a:ext uri="{FF2B5EF4-FFF2-40B4-BE49-F238E27FC236}">
                <a16:creationId xmlns:a16="http://schemas.microsoft.com/office/drawing/2014/main" id="{0640A766-BEB5-D2C3-E29B-439A6FECBDD3}"/>
              </a:ext>
            </a:extLst>
          </p:cNvPr>
          <p:cNvGrpSpPr/>
          <p:nvPr/>
        </p:nvGrpSpPr>
        <p:grpSpPr>
          <a:xfrm>
            <a:off x="4643084" y="3738101"/>
            <a:ext cx="1650217" cy="463480"/>
            <a:chOff x="4047245" y="3032"/>
            <a:chExt cx="2833338" cy="1700003"/>
          </a:xfrm>
        </p:grpSpPr>
        <p:sp>
          <p:nvSpPr>
            <p:cNvPr id="17" name="Rectangle 16">
              <a:extLst>
                <a:ext uri="{FF2B5EF4-FFF2-40B4-BE49-F238E27FC236}">
                  <a16:creationId xmlns:a16="http://schemas.microsoft.com/office/drawing/2014/main" id="{DF9E31A4-E331-FA26-A391-F85E90EA85A4}"/>
                </a:ext>
              </a:extLst>
            </p:cNvPr>
            <p:cNvSpPr/>
            <p:nvPr/>
          </p:nvSpPr>
          <p:spPr>
            <a:xfrm>
              <a:off x="4047245" y="3032"/>
              <a:ext cx="2833338" cy="1700003"/>
            </a:xfrm>
            <a:prstGeom prst="rect">
              <a:avLst/>
            </a:prstGeom>
          </p:spPr>
          <p:style>
            <a:lnRef idx="2">
              <a:schemeClr val="lt1">
                <a:hueOff val="0"/>
                <a:satOff val="0"/>
                <a:lumOff val="0"/>
                <a:alphaOff val="0"/>
              </a:schemeClr>
            </a:lnRef>
            <a:fillRef idx="1">
              <a:schemeClr val="accent2">
                <a:hueOff val="1610903"/>
                <a:satOff val="-4623"/>
                <a:lumOff val="-7402"/>
                <a:alphaOff val="0"/>
              </a:schemeClr>
            </a:fillRef>
            <a:effectRef idx="0">
              <a:schemeClr val="accent2">
                <a:hueOff val="1610903"/>
                <a:satOff val="-4623"/>
                <a:lumOff val="-7402"/>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DBE35839-C2D8-4654-11BE-62559B2A3FFB}"/>
                </a:ext>
              </a:extLst>
            </p:cNvPr>
            <p:cNvSpPr txBox="1"/>
            <p:nvPr/>
          </p:nvSpPr>
          <p:spPr>
            <a:xfrm>
              <a:off x="4047245" y="3032"/>
              <a:ext cx="2833338" cy="170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Respond</a:t>
              </a:r>
              <a:endParaRPr lang="en-US" sz="2400" kern="1200" dirty="0"/>
            </a:p>
          </p:txBody>
        </p:sp>
      </p:grpSp>
      <p:grpSp>
        <p:nvGrpSpPr>
          <p:cNvPr id="19" name="Group 18">
            <a:extLst>
              <a:ext uri="{FF2B5EF4-FFF2-40B4-BE49-F238E27FC236}">
                <a16:creationId xmlns:a16="http://schemas.microsoft.com/office/drawing/2014/main" id="{4A8E1E57-B109-DAAA-6331-8A7A00063D9A}"/>
              </a:ext>
            </a:extLst>
          </p:cNvPr>
          <p:cNvGrpSpPr/>
          <p:nvPr/>
        </p:nvGrpSpPr>
        <p:grpSpPr>
          <a:xfrm>
            <a:off x="6392483" y="3738101"/>
            <a:ext cx="1416669" cy="474129"/>
            <a:chOff x="2488909" y="1947309"/>
            <a:chExt cx="2833338" cy="1739063"/>
          </a:xfrm>
        </p:grpSpPr>
        <p:sp>
          <p:nvSpPr>
            <p:cNvPr id="20" name="Rectangle 19">
              <a:extLst>
                <a:ext uri="{FF2B5EF4-FFF2-40B4-BE49-F238E27FC236}">
                  <a16:creationId xmlns:a16="http://schemas.microsoft.com/office/drawing/2014/main" id="{16C7936C-4B43-92E4-3631-39ADB592F824}"/>
                </a:ext>
              </a:extLst>
            </p:cNvPr>
            <p:cNvSpPr/>
            <p:nvPr/>
          </p:nvSpPr>
          <p:spPr>
            <a:xfrm>
              <a:off x="2488909" y="1986369"/>
              <a:ext cx="2833338" cy="1700003"/>
            </a:xfrm>
            <a:prstGeom prst="rect">
              <a:avLst/>
            </a:prstGeom>
          </p:spPr>
          <p:style>
            <a:lnRef idx="2">
              <a:schemeClr val="lt1">
                <a:hueOff val="0"/>
                <a:satOff val="0"/>
                <a:lumOff val="0"/>
                <a:alphaOff val="0"/>
              </a:schemeClr>
            </a:lnRef>
            <a:fillRef idx="1">
              <a:schemeClr val="accent2">
                <a:hueOff val="4832710"/>
                <a:satOff val="-13870"/>
                <a:lumOff val="-22207"/>
                <a:alphaOff val="0"/>
              </a:schemeClr>
            </a:fillRef>
            <a:effectRef idx="0">
              <a:schemeClr val="accent2">
                <a:hueOff val="4832710"/>
                <a:satOff val="-13870"/>
                <a:lumOff val="-22207"/>
                <a:alphaOff val="0"/>
              </a:schemeClr>
            </a:effectRef>
            <a:fontRef idx="minor">
              <a:schemeClr val="lt1"/>
            </a:fontRef>
          </p:style>
          <p:txBody>
            <a:bodyPr/>
            <a:lstStyle/>
            <a:p>
              <a:endParaRPr lang="en-US"/>
            </a:p>
          </p:txBody>
        </p:sp>
        <p:sp>
          <p:nvSpPr>
            <p:cNvPr id="21" name="TextBox 20">
              <a:extLst>
                <a:ext uri="{FF2B5EF4-FFF2-40B4-BE49-F238E27FC236}">
                  <a16:creationId xmlns:a16="http://schemas.microsoft.com/office/drawing/2014/main" id="{5F484EA3-0132-AF9D-D870-ECA38404AD8A}"/>
                </a:ext>
              </a:extLst>
            </p:cNvPr>
            <p:cNvSpPr txBox="1"/>
            <p:nvPr/>
          </p:nvSpPr>
          <p:spPr>
            <a:xfrm>
              <a:off x="2488909" y="1947309"/>
              <a:ext cx="2833338" cy="170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Protect</a:t>
              </a:r>
              <a:endParaRPr lang="en-US" sz="2400" kern="1200" dirty="0"/>
            </a:p>
          </p:txBody>
        </p:sp>
      </p:grpSp>
      <p:grpSp>
        <p:nvGrpSpPr>
          <p:cNvPr id="25" name="Group 24">
            <a:extLst>
              <a:ext uri="{FF2B5EF4-FFF2-40B4-BE49-F238E27FC236}">
                <a16:creationId xmlns:a16="http://schemas.microsoft.com/office/drawing/2014/main" id="{6073A478-9943-7BCE-FBE6-BAA98EB7A3FE}"/>
              </a:ext>
            </a:extLst>
          </p:cNvPr>
          <p:cNvGrpSpPr/>
          <p:nvPr/>
        </p:nvGrpSpPr>
        <p:grpSpPr>
          <a:xfrm>
            <a:off x="10741673" y="3274621"/>
            <a:ext cx="1416669" cy="463480"/>
            <a:chOff x="5605581" y="1986369"/>
            <a:chExt cx="2833338" cy="1700003"/>
          </a:xfrm>
        </p:grpSpPr>
        <p:sp>
          <p:nvSpPr>
            <p:cNvPr id="26" name="Rectangle 25">
              <a:extLst>
                <a:ext uri="{FF2B5EF4-FFF2-40B4-BE49-F238E27FC236}">
                  <a16:creationId xmlns:a16="http://schemas.microsoft.com/office/drawing/2014/main" id="{F601FEAA-5637-4CCF-1611-6035A99C62D6}"/>
                </a:ext>
              </a:extLst>
            </p:cNvPr>
            <p:cNvSpPr/>
            <p:nvPr/>
          </p:nvSpPr>
          <p:spPr>
            <a:xfrm>
              <a:off x="5605581" y="1986369"/>
              <a:ext cx="2833338" cy="1700003"/>
            </a:xfrm>
            <a:prstGeom prst="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2">
                <a:hueOff val="6443614"/>
                <a:satOff val="-18493"/>
                <a:lumOff val="-29609"/>
                <a:alphaOff val="0"/>
              </a:schemeClr>
            </a:effectRef>
            <a:fontRef idx="minor">
              <a:schemeClr val="lt1"/>
            </a:fontRef>
          </p:style>
          <p:txBody>
            <a:bodyPr/>
            <a:lstStyle/>
            <a:p>
              <a:endParaRPr lang="en-US"/>
            </a:p>
          </p:txBody>
        </p:sp>
        <p:sp>
          <p:nvSpPr>
            <p:cNvPr id="27" name="TextBox 26">
              <a:extLst>
                <a:ext uri="{FF2B5EF4-FFF2-40B4-BE49-F238E27FC236}">
                  <a16:creationId xmlns:a16="http://schemas.microsoft.com/office/drawing/2014/main" id="{97C055AD-CA75-E3CE-D6F5-243179EB1F3C}"/>
                </a:ext>
              </a:extLst>
            </p:cNvPr>
            <p:cNvSpPr txBox="1"/>
            <p:nvPr/>
          </p:nvSpPr>
          <p:spPr>
            <a:xfrm>
              <a:off x="5605581" y="1986369"/>
              <a:ext cx="2833338" cy="170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Educate</a:t>
              </a:r>
              <a:endParaRPr lang="en-US" sz="2400" kern="1200" dirty="0"/>
            </a:p>
          </p:txBody>
        </p:sp>
      </p:grpSp>
      <p:grpSp>
        <p:nvGrpSpPr>
          <p:cNvPr id="28" name="Group 27">
            <a:extLst>
              <a:ext uri="{FF2B5EF4-FFF2-40B4-BE49-F238E27FC236}">
                <a16:creationId xmlns:a16="http://schemas.microsoft.com/office/drawing/2014/main" id="{39BF1AD3-A0FA-9F5C-0AF2-B67EE5951F8F}"/>
              </a:ext>
            </a:extLst>
          </p:cNvPr>
          <p:cNvGrpSpPr/>
          <p:nvPr/>
        </p:nvGrpSpPr>
        <p:grpSpPr>
          <a:xfrm>
            <a:off x="6378811" y="2794740"/>
            <a:ext cx="1416669" cy="463480"/>
            <a:chOff x="7163917" y="3032"/>
            <a:chExt cx="2833338" cy="1700003"/>
          </a:xfrm>
        </p:grpSpPr>
        <p:sp>
          <p:nvSpPr>
            <p:cNvPr id="29" name="Rectangle 28">
              <a:extLst>
                <a:ext uri="{FF2B5EF4-FFF2-40B4-BE49-F238E27FC236}">
                  <a16:creationId xmlns:a16="http://schemas.microsoft.com/office/drawing/2014/main" id="{D2805FF3-439A-7233-1BD9-E65887E7B1D6}"/>
                </a:ext>
              </a:extLst>
            </p:cNvPr>
            <p:cNvSpPr/>
            <p:nvPr/>
          </p:nvSpPr>
          <p:spPr>
            <a:xfrm>
              <a:off x="7163917" y="3032"/>
              <a:ext cx="2833338" cy="1700003"/>
            </a:xfrm>
            <a:prstGeom prst="rect">
              <a:avLst/>
            </a:prstGeom>
          </p:spPr>
          <p:style>
            <a:lnRef idx="2">
              <a:schemeClr val="lt1">
                <a:hueOff val="0"/>
                <a:satOff val="0"/>
                <a:lumOff val="0"/>
                <a:alphaOff val="0"/>
              </a:schemeClr>
            </a:lnRef>
            <a:fillRef idx="1">
              <a:schemeClr val="accent2">
                <a:hueOff val="3221807"/>
                <a:satOff val="-9246"/>
                <a:lumOff val="-14805"/>
                <a:alphaOff val="0"/>
              </a:schemeClr>
            </a:fillRef>
            <a:effectRef idx="0">
              <a:schemeClr val="accent2">
                <a:hueOff val="3221807"/>
                <a:satOff val="-9246"/>
                <a:lumOff val="-14805"/>
                <a:alphaOff val="0"/>
              </a:schemeClr>
            </a:effectRef>
            <a:fontRef idx="minor">
              <a:schemeClr val="lt1"/>
            </a:fontRef>
          </p:style>
          <p:txBody>
            <a:bodyPr/>
            <a:lstStyle/>
            <a:p>
              <a:endParaRPr lang="en-US"/>
            </a:p>
          </p:txBody>
        </p:sp>
        <p:sp>
          <p:nvSpPr>
            <p:cNvPr id="30" name="TextBox 29">
              <a:extLst>
                <a:ext uri="{FF2B5EF4-FFF2-40B4-BE49-F238E27FC236}">
                  <a16:creationId xmlns:a16="http://schemas.microsoft.com/office/drawing/2014/main" id="{49230C93-529E-E4F7-1ADF-41E6595FBC61}"/>
                </a:ext>
              </a:extLst>
            </p:cNvPr>
            <p:cNvSpPr txBox="1"/>
            <p:nvPr/>
          </p:nvSpPr>
          <p:spPr>
            <a:xfrm>
              <a:off x="7163917" y="3032"/>
              <a:ext cx="2833338" cy="17000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Prepare</a:t>
              </a:r>
              <a:endParaRPr lang="en-US" sz="2400" kern="1200" dirty="0"/>
            </a:p>
          </p:txBody>
        </p:sp>
      </p:grpSp>
      <p:grpSp>
        <p:nvGrpSpPr>
          <p:cNvPr id="31" name="Group 30">
            <a:extLst>
              <a:ext uri="{FF2B5EF4-FFF2-40B4-BE49-F238E27FC236}">
                <a16:creationId xmlns:a16="http://schemas.microsoft.com/office/drawing/2014/main" id="{7D6EE2A0-CA73-75DD-D072-929B77639F5E}"/>
              </a:ext>
            </a:extLst>
          </p:cNvPr>
          <p:cNvGrpSpPr/>
          <p:nvPr/>
        </p:nvGrpSpPr>
        <p:grpSpPr>
          <a:xfrm>
            <a:off x="5597235" y="5539703"/>
            <a:ext cx="1841985" cy="520462"/>
            <a:chOff x="930572" y="3032"/>
            <a:chExt cx="2833338" cy="1700003"/>
          </a:xfrm>
        </p:grpSpPr>
        <p:sp>
          <p:nvSpPr>
            <p:cNvPr id="32" name="Rectangle 31">
              <a:extLst>
                <a:ext uri="{FF2B5EF4-FFF2-40B4-BE49-F238E27FC236}">
                  <a16:creationId xmlns:a16="http://schemas.microsoft.com/office/drawing/2014/main" id="{1B68086D-E211-FDE9-3491-95465D7CAF55}"/>
                </a:ext>
              </a:extLst>
            </p:cNvPr>
            <p:cNvSpPr/>
            <p:nvPr/>
          </p:nvSpPr>
          <p:spPr>
            <a:xfrm>
              <a:off x="930572" y="3032"/>
              <a:ext cx="2833338" cy="170000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0EB252E2-DAA5-F18F-26EC-6D7C32C8291B}"/>
                </a:ext>
              </a:extLst>
            </p:cNvPr>
            <p:cNvSpPr txBox="1"/>
            <p:nvPr/>
          </p:nvSpPr>
          <p:spPr>
            <a:xfrm>
              <a:off x="930572" y="3033"/>
              <a:ext cx="2833338" cy="627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Investigate</a:t>
              </a:r>
              <a:endParaRPr lang="en-US" sz="2400" kern="1200" dirty="0"/>
            </a:p>
          </p:txBody>
        </p:sp>
      </p:grpSp>
    </p:spTree>
    <p:extLst>
      <p:ext uri="{BB962C8B-B14F-4D97-AF65-F5344CB8AC3E}">
        <p14:creationId xmlns:p14="http://schemas.microsoft.com/office/powerpoint/2010/main" val="86706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4CD75-9543-5EC3-716D-A26E2A2FD1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17220-477D-C517-3CEA-FE90D9BE3C83}"/>
              </a:ext>
            </a:extLst>
          </p:cNvPr>
          <p:cNvSpPr>
            <a:spLocks noGrp="1"/>
          </p:cNvSpPr>
          <p:nvPr>
            <p:ph idx="1"/>
          </p:nvPr>
        </p:nvSpPr>
        <p:spPr>
          <a:xfrm>
            <a:off x="838200" y="2045833"/>
            <a:ext cx="10515600" cy="4131129"/>
          </a:xfrm>
        </p:spPr>
        <p:txBody>
          <a:bodyPr>
            <a:normAutofit/>
          </a:bodyPr>
          <a:lstStyle/>
          <a:p>
            <a:pPr fontAlgn="base"/>
            <a:r>
              <a:rPr lang="en-US" sz="4400" dirty="0">
                <a:latin typeface="Calibri" panose="020F0502020204030204" pitchFamily="34" charset="0"/>
              </a:rPr>
              <a:t>USEPA Final Drinking Water Rule Release</a:t>
            </a:r>
          </a:p>
          <a:p>
            <a:pPr fontAlgn="base"/>
            <a:r>
              <a:rPr lang="en-US" sz="4000" b="1" dirty="0">
                <a:solidFill>
                  <a:srgbClr val="0070C0"/>
                </a:solidFill>
                <a:latin typeface="Calibri" panose="020F0502020204030204" pitchFamily="34" charset="0"/>
              </a:rPr>
              <a:t>April 10, 2024</a:t>
            </a:r>
            <a:r>
              <a:rPr lang="en-US" sz="4000" dirty="0">
                <a:latin typeface="Calibri" panose="020F0502020204030204" pitchFamily="34" charset="0"/>
              </a:rPr>
              <a:t>, Final PFAS rule announced by EPA</a:t>
            </a:r>
          </a:p>
          <a:p>
            <a:pPr fontAlgn="base"/>
            <a:r>
              <a:rPr lang="en-US" sz="4000" dirty="0">
                <a:latin typeface="Calibri" panose="020F0502020204030204" pitchFamily="34" charset="0"/>
              </a:rPr>
              <a:t>PFAS Testing should be taking place</a:t>
            </a:r>
          </a:p>
          <a:p>
            <a:pPr fontAlgn="base"/>
            <a:r>
              <a:rPr lang="en-US" sz="4000" dirty="0">
                <a:latin typeface="Calibri" panose="020F0502020204030204" pitchFamily="34" charset="0"/>
              </a:rPr>
              <a:t> </a:t>
            </a:r>
            <a:r>
              <a:rPr lang="en-US" sz="4000" b="1" dirty="0">
                <a:solidFill>
                  <a:srgbClr val="0070C0"/>
                </a:solidFill>
                <a:latin typeface="Calibri" panose="020F0502020204030204" pitchFamily="34" charset="0"/>
              </a:rPr>
              <a:t>April 26, 2027</a:t>
            </a:r>
            <a:r>
              <a:rPr lang="en-US" sz="4000" dirty="0">
                <a:latin typeface="Calibri" panose="020F0502020204030204" pitchFamily="34" charset="0"/>
              </a:rPr>
              <a:t>, Compliance target date</a:t>
            </a:r>
          </a:p>
          <a:p>
            <a:pPr fontAlgn="base"/>
            <a:r>
              <a:rPr lang="en-US" sz="4000" b="1" dirty="0">
                <a:highlight>
                  <a:srgbClr val="C0C0C0"/>
                </a:highlight>
                <a:latin typeface="Calibri" panose="020F0502020204030204" pitchFamily="34" charset="0"/>
              </a:rPr>
              <a:t>Situation is fluid at the federal level - parts of the rules are being reconsidered.</a:t>
            </a:r>
          </a:p>
          <a:p>
            <a:pPr fontAlgn="base"/>
            <a:endParaRPr lang="en-US" sz="4000" dirty="0">
              <a:latin typeface="Calibri" panose="020F0502020204030204" pitchFamily="34" charset="0"/>
            </a:endParaRPr>
          </a:p>
        </p:txBody>
      </p:sp>
      <p:grpSp>
        <p:nvGrpSpPr>
          <p:cNvPr id="4" name="Group 3">
            <a:extLst>
              <a:ext uri="{FF2B5EF4-FFF2-40B4-BE49-F238E27FC236}">
                <a16:creationId xmlns:a16="http://schemas.microsoft.com/office/drawing/2014/main" id="{DB7614EC-E9C5-D890-07DB-F8EF2789516F}"/>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FDAFA5D7-B428-57C8-8591-6B669D2E6F36}"/>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29DD54E-BEEF-94B9-D584-A778440640E7}"/>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A7FAA42B-A249-7DAE-4FCB-AE7EB15CF668}"/>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B7C75572-6EA1-30BA-66B0-2714893F5CCA}"/>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9D235B4-CE7A-3F81-4DB2-1061DAF5BC97}"/>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6">
            <a:extLst>
              <a:ext uri="{FF2B5EF4-FFF2-40B4-BE49-F238E27FC236}">
                <a16:creationId xmlns:a16="http://schemas.microsoft.com/office/drawing/2014/main" id="{E7DF91F2-C1F0-B3BF-B4C5-C6684F5E4E51}"/>
              </a:ext>
            </a:extLst>
          </p:cNvPr>
          <p:cNvSpPr txBox="1">
            <a:spLocks noChangeArrowheads="1"/>
          </p:cNvSpPr>
          <p:nvPr/>
        </p:nvSpPr>
        <p:spPr bwMode="auto">
          <a:xfrm>
            <a:off x="1383258" y="599284"/>
            <a:ext cx="9140475" cy="1569660"/>
          </a:xfrm>
          <a:prstGeom prst="rect">
            <a:avLst/>
          </a:prstGeom>
          <a:noFill/>
          <a:ln w="9525">
            <a:noFill/>
            <a:miter lim="800000"/>
            <a:headEnd/>
            <a:tailEnd/>
          </a:ln>
        </p:spPr>
        <p:txBody>
          <a:bodyPr wrap="square" lIns="91440" tIns="45720" rIns="91440" bIns="45720" anchor="t">
            <a:spAutoFit/>
          </a:bodyPr>
          <a:lstStyle/>
          <a:p>
            <a:pPr algn="ctr">
              <a:defRPr/>
            </a:pPr>
            <a:r>
              <a:rPr lang="en-US" sz="4800" b="1" cap="small" dirty="0">
                <a:solidFill>
                  <a:srgbClr val="326297"/>
                </a:solidFill>
                <a:latin typeface="Candara"/>
                <a:cs typeface="Arial"/>
              </a:rPr>
              <a:t>Nevada’s PFAS Timeline</a:t>
            </a:r>
          </a:p>
          <a:p>
            <a:pPr algn="ctr">
              <a:defRPr/>
            </a:pPr>
            <a:r>
              <a:rPr lang="en-US" sz="4800" b="1" cap="small" dirty="0">
                <a:solidFill>
                  <a:srgbClr val="326297"/>
                </a:solidFill>
                <a:highlight>
                  <a:srgbClr val="C0C0C0"/>
                </a:highlight>
                <a:latin typeface="Candara"/>
                <a:cs typeface="Arial"/>
              </a:rPr>
              <a:t>What we know today</a:t>
            </a:r>
          </a:p>
        </p:txBody>
      </p:sp>
    </p:spTree>
    <p:extLst>
      <p:ext uri="{BB962C8B-B14F-4D97-AF65-F5344CB8AC3E}">
        <p14:creationId xmlns:p14="http://schemas.microsoft.com/office/powerpoint/2010/main" val="60067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1">
            <a:extLst>
              <a:ext uri="{FF2B5EF4-FFF2-40B4-BE49-F238E27FC236}">
                <a16:creationId xmlns:a16="http://schemas.microsoft.com/office/drawing/2014/main" id="{F67ADF3F-FC80-CCAF-95E2-B8DCB33FA964}"/>
              </a:ext>
            </a:extLst>
          </p:cNvPr>
          <p:cNvGraphicFramePr>
            <a:graphicFrameLocks noGrp="1"/>
          </p:cNvGraphicFramePr>
          <p:nvPr>
            <p:extLst>
              <p:ext uri="{D42A27DB-BD31-4B8C-83A1-F6EECF244321}">
                <p14:modId xmlns:p14="http://schemas.microsoft.com/office/powerpoint/2010/main" val="1233749647"/>
              </p:ext>
            </p:extLst>
          </p:nvPr>
        </p:nvGraphicFramePr>
        <p:xfrm>
          <a:off x="838199" y="1359877"/>
          <a:ext cx="10515599" cy="513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04BD7AC9-9370-2666-BA99-72F1F5FA44C4}"/>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6038B66A-6C68-6153-0D34-127FC94C018E}"/>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A82F9DB-7CFD-400C-FD14-5A31FF226C80}"/>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A9D077F3-2004-33DA-563D-E2B631F8F797}"/>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FB5D1187-455C-7599-E186-C3AA90C59C60}"/>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836CF19-4AB9-2D84-7EFB-13B74FDE3599}"/>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931FBEC2-2AA1-A6A6-1712-BAFC2F27B4CC}"/>
              </a:ext>
            </a:extLst>
          </p:cNvPr>
          <p:cNvSpPr txBox="1">
            <a:spLocks noChangeArrowheads="1"/>
          </p:cNvSpPr>
          <p:nvPr/>
        </p:nvSpPr>
        <p:spPr bwMode="auto">
          <a:xfrm>
            <a:off x="1525760" y="432429"/>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Nevada’s PFAS Timeline</a:t>
            </a:r>
          </a:p>
        </p:txBody>
      </p:sp>
    </p:spTree>
    <p:extLst>
      <p:ext uri="{BB962C8B-B14F-4D97-AF65-F5344CB8AC3E}">
        <p14:creationId xmlns:p14="http://schemas.microsoft.com/office/powerpoint/2010/main" val="743794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29E07-AA64-CB41-27C8-C8B5287A49D6}"/>
            </a:ext>
          </a:extLst>
        </p:cNvPr>
        <p:cNvGrpSpPr/>
        <p:nvPr/>
      </p:nvGrpSpPr>
      <p:grpSpPr>
        <a:xfrm>
          <a:off x="0" y="0"/>
          <a:ext cx="0" cy="0"/>
          <a:chOff x="0" y="0"/>
          <a:chExt cx="0" cy="0"/>
        </a:xfrm>
      </p:grpSpPr>
      <p:graphicFrame>
        <p:nvGraphicFramePr>
          <p:cNvPr id="6" name="Content Placeholder 11">
            <a:extLst>
              <a:ext uri="{FF2B5EF4-FFF2-40B4-BE49-F238E27FC236}">
                <a16:creationId xmlns:a16="http://schemas.microsoft.com/office/drawing/2014/main" id="{25347E8D-FDC8-6A85-0FDD-638C1F31FB17}"/>
              </a:ext>
            </a:extLst>
          </p:cNvPr>
          <p:cNvGraphicFramePr>
            <a:graphicFrameLocks noGrp="1"/>
          </p:cNvGraphicFramePr>
          <p:nvPr>
            <p:extLst>
              <p:ext uri="{D42A27DB-BD31-4B8C-83A1-F6EECF244321}">
                <p14:modId xmlns:p14="http://schemas.microsoft.com/office/powerpoint/2010/main" val="707249870"/>
              </p:ext>
            </p:extLst>
          </p:nvPr>
        </p:nvGraphicFramePr>
        <p:xfrm>
          <a:off x="838199" y="1359877"/>
          <a:ext cx="10515599" cy="5132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A6A12D27-7211-0F4D-A902-298CFEEEAE93}"/>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E841B4CF-E6CA-528B-1224-7EB1DEBC72E9}"/>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8FA3D71-1E83-5E83-B63B-446EE3A23A84}"/>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A66374D0-0D4C-561F-05C9-FA403048FF6A}"/>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7299D2AD-A364-8978-A8C7-57A78EA8AC85}"/>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B40AE8F-4AAC-00D5-D579-A7F99239B9DE}"/>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22074BD3-794F-5AEE-8E44-90CD5F1FEC92}"/>
              </a:ext>
            </a:extLst>
          </p:cNvPr>
          <p:cNvSpPr txBox="1">
            <a:spLocks noChangeArrowheads="1"/>
          </p:cNvSpPr>
          <p:nvPr/>
        </p:nvSpPr>
        <p:spPr bwMode="auto">
          <a:xfrm>
            <a:off x="1525760" y="432429"/>
            <a:ext cx="9140475" cy="769441"/>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small" spc="0" normalizeH="0" baseline="0" noProof="0" dirty="0">
                <a:ln>
                  <a:noFill/>
                </a:ln>
                <a:solidFill>
                  <a:srgbClr val="326297"/>
                </a:solidFill>
                <a:effectLst/>
                <a:uLnTx/>
                <a:uFillTx/>
                <a:latin typeface="Candara"/>
                <a:ea typeface="+mn-ea"/>
                <a:cs typeface="Arial"/>
              </a:rPr>
              <a:t>Nevada’s PFAS Timeline Continued  </a:t>
            </a:r>
          </a:p>
        </p:txBody>
      </p:sp>
    </p:spTree>
    <p:extLst>
      <p:ext uri="{BB962C8B-B14F-4D97-AF65-F5344CB8AC3E}">
        <p14:creationId xmlns:p14="http://schemas.microsoft.com/office/powerpoint/2010/main" val="305344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extBox 17">
            <a:extLst>
              <a:ext uri="{FF2B5EF4-FFF2-40B4-BE49-F238E27FC236}">
                <a16:creationId xmlns:a16="http://schemas.microsoft.com/office/drawing/2014/main" id="{995D5A30-CC34-9B55-57FF-313E73D97AE8}"/>
              </a:ext>
            </a:extLst>
          </p:cNvPr>
          <p:cNvGraphicFramePr/>
          <p:nvPr>
            <p:extLst>
              <p:ext uri="{D42A27DB-BD31-4B8C-83A1-F6EECF244321}">
                <p14:modId xmlns:p14="http://schemas.microsoft.com/office/powerpoint/2010/main" val="3750353094"/>
              </p:ext>
            </p:extLst>
          </p:nvPr>
        </p:nvGraphicFramePr>
        <p:xfrm>
          <a:off x="632085" y="1974712"/>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4048CAE0-CEDA-0AB2-89B4-916219DD1871}"/>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13705ED8-C307-3F5E-B3D1-76B334CA84A6}"/>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51EF146B-6430-C936-CAE3-B77E18A31233}"/>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89B7F732-1D0E-9381-C7A6-0E9F311A7144}"/>
              </a:ext>
            </a:extLst>
          </p:cNvPr>
          <p:cNvGrpSpPr/>
          <p:nvPr/>
        </p:nvGrpSpPr>
        <p:grpSpPr>
          <a:xfrm>
            <a:off x="1976" y="6650881"/>
            <a:ext cx="12190024" cy="207119"/>
            <a:chOff x="1976" y="6650881"/>
            <a:chExt cx="9143999" cy="218219"/>
          </a:xfrm>
        </p:grpSpPr>
        <p:sp>
          <p:nvSpPr>
            <p:cNvPr id="7" name="Rectangle 6">
              <a:extLst>
                <a:ext uri="{FF2B5EF4-FFF2-40B4-BE49-F238E27FC236}">
                  <a16:creationId xmlns:a16="http://schemas.microsoft.com/office/drawing/2014/main" id="{3D58E8B0-2DC1-2941-A709-2D9AED2B4A67}"/>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89462F0-C0CF-FD46-2312-8566197F257F}"/>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6">
            <a:extLst>
              <a:ext uri="{FF2B5EF4-FFF2-40B4-BE49-F238E27FC236}">
                <a16:creationId xmlns:a16="http://schemas.microsoft.com/office/drawing/2014/main" id="{E5871C35-B8BE-F2B1-EE37-6DAD87E4FD0A}"/>
              </a:ext>
            </a:extLst>
          </p:cNvPr>
          <p:cNvSpPr txBox="1">
            <a:spLocks noChangeArrowheads="1"/>
          </p:cNvSpPr>
          <p:nvPr/>
        </p:nvSpPr>
        <p:spPr bwMode="auto">
          <a:xfrm>
            <a:off x="1007671" y="528162"/>
            <a:ext cx="10176656" cy="1446550"/>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Continued Preparation to Meet Regulatory Requirements</a:t>
            </a:r>
          </a:p>
        </p:txBody>
      </p:sp>
    </p:spTree>
    <p:extLst>
      <p:ext uri="{BB962C8B-B14F-4D97-AF65-F5344CB8AC3E}">
        <p14:creationId xmlns:p14="http://schemas.microsoft.com/office/powerpoint/2010/main" val="102365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89BEFCB-2744-903C-21B8-A5435E59F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008E4-B858-0F4F-5461-78EA665D564F}"/>
              </a:ext>
            </a:extLst>
          </p:cNvPr>
          <p:cNvSpPr>
            <a:spLocks noGrp="1"/>
          </p:cNvSpPr>
          <p:nvPr>
            <p:ph type="title"/>
          </p:nvPr>
        </p:nvSpPr>
        <p:spPr>
          <a:xfrm>
            <a:off x="1371597" y="348865"/>
            <a:ext cx="10044023" cy="877729"/>
          </a:xfrm>
        </p:spPr>
        <p:txBody>
          <a:bodyPr anchor="ctr">
            <a:normAutofit/>
          </a:bodyPr>
          <a:lstStyle/>
          <a:p>
            <a:pPr algn="ctr"/>
            <a:r>
              <a:rPr lang="en-US" b="1" dirty="0">
                <a:latin typeface="Univers"/>
              </a:rPr>
              <a:t>Nevada - Initial PFAS Samples </a:t>
            </a:r>
            <a:endParaRPr lang="en-US" b="1" dirty="0"/>
          </a:p>
        </p:txBody>
      </p:sp>
      <p:graphicFrame>
        <p:nvGraphicFramePr>
          <p:cNvPr id="31" name="Content Placeholder 2">
            <a:extLst>
              <a:ext uri="{FF2B5EF4-FFF2-40B4-BE49-F238E27FC236}">
                <a16:creationId xmlns:a16="http://schemas.microsoft.com/office/drawing/2014/main" id="{66EEB790-E7C4-53A6-2540-FAE393C9F06B}"/>
              </a:ext>
            </a:extLst>
          </p:cNvPr>
          <p:cNvGraphicFramePr>
            <a:graphicFrameLocks noGrp="1"/>
          </p:cNvGraphicFramePr>
          <p:nvPr>
            <p:ph idx="1"/>
            <p:extLst>
              <p:ext uri="{D42A27DB-BD31-4B8C-83A1-F6EECF244321}">
                <p14:modId xmlns:p14="http://schemas.microsoft.com/office/powerpoint/2010/main" val="38007772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2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96AD4-FCEC-AE38-30C3-07020C89EEC1}"/>
            </a:ext>
          </a:extLst>
        </p:cNvPr>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A8D282-DA0B-ECBE-295A-26D5657A9F4B}"/>
              </a:ext>
            </a:extLst>
          </p:cNvPr>
          <p:cNvSpPr txBox="1">
            <a:spLocks/>
          </p:cNvSpPr>
          <p:nvPr/>
        </p:nvSpPr>
        <p:spPr>
          <a:xfrm>
            <a:off x="1572500" y="832527"/>
            <a:ext cx="9146480" cy="432609"/>
          </a:xfrm>
          <a:prstGeom prst="rect">
            <a:avLst/>
          </a:prstGeom>
        </p:spPr>
        <p:txBody>
          <a:bodyPr lIns="91440" tIns="45720" rIns="91440" bIns="45720" anchor="t">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cap="small" dirty="0">
                <a:solidFill>
                  <a:srgbClr val="5F4B3B"/>
                </a:solidFill>
                <a:latin typeface="Candara" panose="020E0502030303020204" pitchFamily="34" charset="0"/>
                <a:cs typeface="Calibri"/>
              </a:rPr>
              <a:t>Sampling Prioritization</a:t>
            </a:r>
          </a:p>
        </p:txBody>
      </p:sp>
      <p:grpSp>
        <p:nvGrpSpPr>
          <p:cNvPr id="22" name="Group 21">
            <a:extLst>
              <a:ext uri="{FF2B5EF4-FFF2-40B4-BE49-F238E27FC236}">
                <a16:creationId xmlns:a16="http://schemas.microsoft.com/office/drawing/2014/main" id="{332FBF0E-3DF2-C33F-EA0D-C0B3FAC66180}"/>
              </a:ext>
            </a:extLst>
          </p:cNvPr>
          <p:cNvGrpSpPr/>
          <p:nvPr/>
        </p:nvGrpSpPr>
        <p:grpSpPr>
          <a:xfrm>
            <a:off x="0" y="6549380"/>
            <a:ext cx="12192000" cy="340855"/>
            <a:chOff x="1977" y="6669575"/>
            <a:chExt cx="9143998" cy="220660"/>
          </a:xfrm>
        </p:grpSpPr>
        <p:sp>
          <p:nvSpPr>
            <p:cNvPr id="20" name="Rectangle 19">
              <a:extLst>
                <a:ext uri="{FF2B5EF4-FFF2-40B4-BE49-F238E27FC236}">
                  <a16:creationId xmlns:a16="http://schemas.microsoft.com/office/drawing/2014/main" id="{93422988-9336-0C23-FEF6-FEA4788D6481}"/>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1" name="Rectangle 20">
              <a:extLst>
                <a:ext uri="{FF2B5EF4-FFF2-40B4-BE49-F238E27FC236}">
                  <a16:creationId xmlns:a16="http://schemas.microsoft.com/office/drawing/2014/main" id="{07E2DE51-9C93-0F47-0B2A-D8DBA8C35206}"/>
                </a:ext>
              </a:extLst>
            </p:cNvPr>
            <p:cNvSpPr/>
            <p:nvPr/>
          </p:nvSpPr>
          <p:spPr>
            <a:xfrm>
              <a:off x="1977" y="6759291"/>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grpSp>
      <p:grpSp>
        <p:nvGrpSpPr>
          <p:cNvPr id="23" name="Group 22">
            <a:extLst>
              <a:ext uri="{FF2B5EF4-FFF2-40B4-BE49-F238E27FC236}">
                <a16:creationId xmlns:a16="http://schemas.microsoft.com/office/drawing/2014/main" id="{8EDC7E19-54AF-9170-1EE9-9334406A91AA}"/>
              </a:ext>
            </a:extLst>
          </p:cNvPr>
          <p:cNvGrpSpPr/>
          <p:nvPr/>
        </p:nvGrpSpPr>
        <p:grpSpPr>
          <a:xfrm rot="10800000">
            <a:off x="-1" y="-3434"/>
            <a:ext cx="12192000" cy="312053"/>
            <a:chOff x="1977" y="6669575"/>
            <a:chExt cx="9143998" cy="191905"/>
          </a:xfrm>
        </p:grpSpPr>
        <p:sp>
          <p:nvSpPr>
            <p:cNvPr id="24" name="Rectangle 23">
              <a:extLst>
                <a:ext uri="{FF2B5EF4-FFF2-40B4-BE49-F238E27FC236}">
                  <a16:creationId xmlns:a16="http://schemas.microsoft.com/office/drawing/2014/main" id="{A0EA987D-4B06-86BD-6118-0547B8EEA431}"/>
                </a:ext>
              </a:extLst>
            </p:cNvPr>
            <p:cNvSpPr/>
            <p:nvPr/>
          </p:nvSpPr>
          <p:spPr>
            <a:xfrm>
              <a:off x="1977" y="6669575"/>
              <a:ext cx="9143998" cy="1004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25" name="Rectangle 24">
              <a:extLst>
                <a:ext uri="{FF2B5EF4-FFF2-40B4-BE49-F238E27FC236}">
                  <a16:creationId xmlns:a16="http://schemas.microsoft.com/office/drawing/2014/main" id="{A69D270D-ED94-68F9-ED25-DEEC1A7E6005}"/>
                </a:ext>
              </a:extLst>
            </p:cNvPr>
            <p:cNvSpPr/>
            <p:nvPr/>
          </p:nvSpPr>
          <p:spPr>
            <a:xfrm>
              <a:off x="1977" y="6730536"/>
              <a:ext cx="9143998" cy="130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grpSp>
      <p:sp>
        <p:nvSpPr>
          <p:cNvPr id="15" name="TextBox 6">
            <a:extLst>
              <a:ext uri="{FF2B5EF4-FFF2-40B4-BE49-F238E27FC236}">
                <a16:creationId xmlns:a16="http://schemas.microsoft.com/office/drawing/2014/main" id="{628F50AB-6472-002E-9AE0-C96215B403ED}"/>
              </a:ext>
            </a:extLst>
          </p:cNvPr>
          <p:cNvSpPr txBox="1">
            <a:spLocks noChangeArrowheads="1"/>
          </p:cNvSpPr>
          <p:nvPr/>
        </p:nvSpPr>
        <p:spPr bwMode="auto">
          <a:xfrm>
            <a:off x="1525761" y="262324"/>
            <a:ext cx="9140475" cy="707886"/>
          </a:xfrm>
          <a:prstGeom prst="rect">
            <a:avLst/>
          </a:prstGeom>
          <a:noFill/>
          <a:ln w="9525">
            <a:noFill/>
            <a:miter lim="800000"/>
            <a:headEnd/>
            <a:tailEnd/>
          </a:ln>
        </p:spPr>
        <p:txBody>
          <a:bodyPr wrap="square" lIns="91440" tIns="45720" rIns="91440" bIns="45720" anchor="t">
            <a:spAutoFit/>
          </a:bodyPr>
          <a:lstStyle/>
          <a:p>
            <a:pPr algn="ctr" fontAlgn="base">
              <a:spcBef>
                <a:spcPct val="0"/>
              </a:spcBef>
              <a:spcAft>
                <a:spcPct val="0"/>
              </a:spcAft>
              <a:defRPr/>
            </a:pPr>
            <a:r>
              <a:rPr lang="en-US" sz="4000" b="1" cap="small" dirty="0">
                <a:solidFill>
                  <a:srgbClr val="326297"/>
                </a:solidFill>
                <a:latin typeface="Candara"/>
                <a:cs typeface="Arial"/>
              </a:rPr>
              <a:t>PFAS: Nevada Monitoring</a:t>
            </a:r>
          </a:p>
        </p:txBody>
      </p:sp>
      <p:sp>
        <p:nvSpPr>
          <p:cNvPr id="16" name="Rectangle 15">
            <a:extLst>
              <a:ext uri="{FF2B5EF4-FFF2-40B4-BE49-F238E27FC236}">
                <a16:creationId xmlns:a16="http://schemas.microsoft.com/office/drawing/2014/main" id="{649F9ABA-57BE-6969-3289-AFED15B51544}"/>
              </a:ext>
            </a:extLst>
          </p:cNvPr>
          <p:cNvSpPr/>
          <p:nvPr/>
        </p:nvSpPr>
        <p:spPr>
          <a:xfrm>
            <a:off x="1471472" y="1002606"/>
            <a:ext cx="9148028" cy="861774"/>
          </a:xfrm>
          <a:prstGeom prst="rect">
            <a:avLst/>
          </a:prstGeom>
        </p:spPr>
        <p:txBody>
          <a:bodyPr wrap="square" lIns="91440" tIns="45720" rIns="91440" bIns="45720" anchor="t">
            <a:spAutoFit/>
          </a:bodyPr>
          <a:lstStyle/>
          <a:p>
            <a:pPr algn="ctr" fontAlgn="base">
              <a:spcBef>
                <a:spcPts val="1200"/>
              </a:spcBef>
              <a:spcAft>
                <a:spcPct val="0"/>
              </a:spcAft>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a:p>
            <a:pPr marL="800100" lvl="1" indent="-342900" algn="ctr" fontAlgn="base">
              <a:spcBef>
                <a:spcPts val="1200"/>
              </a:spcBef>
              <a:spcAft>
                <a:spcPct val="0"/>
              </a:spcAft>
              <a:buFont typeface="Arial" panose="020B0604020202020204" pitchFamily="34" charset="0"/>
              <a:buChar char="•"/>
            </a:pPr>
            <a:endParaRPr lang="en-US" sz="2000" dirty="0">
              <a:solidFill>
                <a:srgbClr val="5F4B3B"/>
              </a:solidFill>
              <a:latin typeface="Calibri"/>
              <a:cs typeface="Arial" pitchFamily="34" charset="0"/>
            </a:endParaRPr>
          </a:p>
        </p:txBody>
      </p:sp>
      <p:sp>
        <p:nvSpPr>
          <p:cNvPr id="6" name="Slide Number Placeholder 7">
            <a:extLst>
              <a:ext uri="{FF2B5EF4-FFF2-40B4-BE49-F238E27FC236}">
                <a16:creationId xmlns:a16="http://schemas.microsoft.com/office/drawing/2014/main" id="{16C0DC01-D3C7-E4B2-C425-D5B8CCA0725A}"/>
              </a:ext>
            </a:extLst>
          </p:cNvPr>
          <p:cNvSpPr>
            <a:spLocks noGrp="1"/>
          </p:cNvSpPr>
          <p:nvPr>
            <p:ph type="sldNum" sz="quarter" idx="12"/>
          </p:nvPr>
        </p:nvSpPr>
        <p:spPr/>
        <p:txBody>
          <a:bodyPr/>
          <a:lstStyle/>
          <a:p>
            <a:pPr>
              <a:defRPr/>
            </a:pPr>
            <a:fld id="{0503D940-AB8C-4343-850E-90F1D850C687}" type="slidenum">
              <a:rPr lang="en-US">
                <a:solidFill>
                  <a:prstClr val="black">
                    <a:tint val="75000"/>
                  </a:prstClr>
                </a:solidFill>
                <a:latin typeface="Calibri"/>
              </a:rPr>
              <a:pPr>
                <a:defRPr/>
              </a:pPr>
              <a:t>19</a:t>
            </a:fld>
            <a:endParaRPr lang="en-US">
              <a:solidFill>
                <a:prstClr val="black">
                  <a:tint val="75000"/>
                </a:prstClr>
              </a:solidFill>
              <a:latin typeface="Calibri"/>
            </a:endParaRPr>
          </a:p>
        </p:txBody>
      </p:sp>
      <p:pic>
        <p:nvPicPr>
          <p:cNvPr id="11" name="Picture 10">
            <a:extLst>
              <a:ext uri="{FF2B5EF4-FFF2-40B4-BE49-F238E27FC236}">
                <a16:creationId xmlns:a16="http://schemas.microsoft.com/office/drawing/2014/main" id="{54DB24EF-22EB-2E9B-8811-E1D76A74583B}"/>
              </a:ext>
            </a:extLst>
          </p:cNvPr>
          <p:cNvPicPr>
            <a:picLocks noChangeAspect="1"/>
          </p:cNvPicPr>
          <p:nvPr/>
        </p:nvPicPr>
        <p:blipFill rotWithShape="1">
          <a:blip r:embed="rId3"/>
          <a:srcRect l="8957" t="36805" r="50000" b="23883"/>
          <a:stretch/>
        </p:blipFill>
        <p:spPr>
          <a:xfrm>
            <a:off x="8062321" y="2474206"/>
            <a:ext cx="3494909" cy="2707516"/>
          </a:xfrm>
          <a:prstGeom prst="rect">
            <a:avLst/>
          </a:prstGeom>
          <a:ln>
            <a:solidFill>
              <a:schemeClr val="tx1"/>
            </a:solidFill>
          </a:ln>
        </p:spPr>
      </p:pic>
      <p:pic>
        <p:nvPicPr>
          <p:cNvPr id="13" name="Picture 12">
            <a:extLst>
              <a:ext uri="{FF2B5EF4-FFF2-40B4-BE49-F238E27FC236}">
                <a16:creationId xmlns:a16="http://schemas.microsoft.com/office/drawing/2014/main" id="{A001BF00-4A9B-2A90-846C-7FFF756D53F6}"/>
              </a:ext>
            </a:extLst>
          </p:cNvPr>
          <p:cNvPicPr>
            <a:picLocks noChangeAspect="1"/>
          </p:cNvPicPr>
          <p:nvPr/>
        </p:nvPicPr>
        <p:blipFill rotWithShape="1">
          <a:blip r:embed="rId4"/>
          <a:srcRect l="15989" t="7315" r="43377" b="53764"/>
          <a:stretch/>
        </p:blipFill>
        <p:spPr>
          <a:xfrm>
            <a:off x="523167" y="2545109"/>
            <a:ext cx="3505485" cy="2715709"/>
          </a:xfrm>
          <a:prstGeom prst="rect">
            <a:avLst/>
          </a:prstGeom>
          <a:ln>
            <a:solidFill>
              <a:schemeClr val="tx1"/>
            </a:solidFill>
          </a:ln>
        </p:spPr>
      </p:pic>
      <p:pic>
        <p:nvPicPr>
          <p:cNvPr id="2" name="Picture 1">
            <a:extLst>
              <a:ext uri="{FF2B5EF4-FFF2-40B4-BE49-F238E27FC236}">
                <a16:creationId xmlns:a16="http://schemas.microsoft.com/office/drawing/2014/main" id="{22228BFF-1204-92A2-DBB5-9B3E85FF6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61481" y="-2603692"/>
            <a:ext cx="394849" cy="8190309"/>
          </a:xfrm>
          <a:prstGeom prst="rect">
            <a:avLst/>
          </a:prstGeom>
        </p:spPr>
      </p:pic>
      <p:sp>
        <p:nvSpPr>
          <p:cNvPr id="3" name="TextBox 2">
            <a:extLst>
              <a:ext uri="{FF2B5EF4-FFF2-40B4-BE49-F238E27FC236}">
                <a16:creationId xmlns:a16="http://schemas.microsoft.com/office/drawing/2014/main" id="{0991741D-CC8F-E1F3-1CE9-2EBD0A4E42B2}"/>
              </a:ext>
            </a:extLst>
          </p:cNvPr>
          <p:cNvSpPr txBox="1"/>
          <p:nvPr/>
        </p:nvSpPr>
        <p:spPr>
          <a:xfrm>
            <a:off x="1863752" y="1284241"/>
            <a:ext cx="8190308" cy="369332"/>
          </a:xfrm>
          <a:prstGeom prst="rect">
            <a:avLst/>
          </a:prstGeom>
          <a:noFill/>
        </p:spPr>
        <p:txBody>
          <a:bodyPr wrap="square" lIns="91440" tIns="45720" rIns="91440" bIns="45720" anchor="t">
            <a:spAutoFit/>
          </a:bodyPr>
          <a:lstStyle/>
          <a:p>
            <a:pPr fontAlgn="base">
              <a:spcBef>
                <a:spcPts val="600"/>
              </a:spcBef>
              <a:spcAft>
                <a:spcPct val="0"/>
              </a:spcAft>
            </a:pPr>
            <a:r>
              <a:rPr lang="en-US" b="1" dirty="0">
                <a:solidFill>
                  <a:srgbClr val="5F4B3B"/>
                </a:solidFill>
                <a:latin typeface="Calibri"/>
                <a:cs typeface="Arial"/>
              </a:rPr>
              <a:t>Prioritizes water protection areas that are in the vicinity of potential sources of PFAS</a:t>
            </a:r>
            <a:endParaRPr lang="en-US" sz="1600" b="1" dirty="0">
              <a:solidFill>
                <a:srgbClr val="5F4B3B"/>
              </a:solidFill>
              <a:latin typeface="Calibri"/>
              <a:cs typeface="Arial"/>
            </a:endParaRPr>
          </a:p>
        </p:txBody>
      </p:sp>
      <p:pic>
        <p:nvPicPr>
          <p:cNvPr id="8" name="Picture 7">
            <a:extLst>
              <a:ext uri="{FF2B5EF4-FFF2-40B4-BE49-F238E27FC236}">
                <a16:creationId xmlns:a16="http://schemas.microsoft.com/office/drawing/2014/main" id="{7FE5E9AE-1616-6978-2ED7-F663C43EC698}"/>
              </a:ext>
            </a:extLst>
          </p:cNvPr>
          <p:cNvPicPr>
            <a:picLocks noChangeAspect="1"/>
          </p:cNvPicPr>
          <p:nvPr/>
        </p:nvPicPr>
        <p:blipFill rotWithShape="1">
          <a:blip r:embed="rId6"/>
          <a:srcRect l="7812" t="4500" r="9156" b="1990"/>
          <a:stretch/>
        </p:blipFill>
        <p:spPr>
          <a:xfrm>
            <a:off x="4182007" y="1792158"/>
            <a:ext cx="3726959" cy="4694035"/>
          </a:xfrm>
          <a:prstGeom prst="rect">
            <a:avLst/>
          </a:prstGeom>
          <a:ln>
            <a:solidFill>
              <a:schemeClr val="tx1"/>
            </a:solidFill>
          </a:ln>
        </p:spPr>
      </p:pic>
    </p:spTree>
    <p:extLst>
      <p:ext uri="{BB962C8B-B14F-4D97-AF65-F5344CB8AC3E}">
        <p14:creationId xmlns:p14="http://schemas.microsoft.com/office/powerpoint/2010/main" val="180051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639E0-0BBE-99AA-8C67-DE4878BE27C7}"/>
              </a:ext>
            </a:extLst>
          </p:cNvPr>
          <p:cNvSpPr>
            <a:spLocks noGrp="1"/>
          </p:cNvSpPr>
          <p:nvPr>
            <p:ph idx="1"/>
          </p:nvPr>
        </p:nvSpPr>
        <p:spPr>
          <a:xfrm>
            <a:off x="636319" y="1888177"/>
            <a:ext cx="5257800" cy="4300662"/>
          </a:xfrm>
        </p:spPr>
        <p:txBody>
          <a:bodyPr anchor="ctr">
            <a:normAutofit/>
          </a:bodyPr>
          <a:lstStyle/>
          <a:p>
            <a:r>
              <a:rPr lang="en-US" sz="3200" dirty="0">
                <a:solidFill>
                  <a:schemeClr val="accent6"/>
                </a:solidFill>
              </a:rPr>
              <a:t>Introduction to PFAS</a:t>
            </a:r>
          </a:p>
          <a:p>
            <a:r>
              <a:rPr lang="en-US" sz="3200" dirty="0">
                <a:solidFill>
                  <a:schemeClr val="accent6"/>
                </a:solidFill>
              </a:rPr>
              <a:t>Sources of Contamination</a:t>
            </a:r>
          </a:p>
          <a:p>
            <a:r>
              <a:rPr lang="en-US" sz="3200" dirty="0">
                <a:solidFill>
                  <a:schemeClr val="accent6"/>
                </a:solidFill>
              </a:rPr>
              <a:t>Health Impacts</a:t>
            </a:r>
          </a:p>
          <a:p>
            <a:r>
              <a:rPr lang="en-US" sz="3200" dirty="0">
                <a:solidFill>
                  <a:schemeClr val="accent6"/>
                </a:solidFill>
              </a:rPr>
              <a:t>Unregulated Contaminant Monitoring Rule 5 (UCMR 5)</a:t>
            </a:r>
          </a:p>
          <a:p>
            <a:r>
              <a:rPr lang="en-US" sz="3200" dirty="0">
                <a:solidFill>
                  <a:srgbClr val="0070C0"/>
                </a:solidFill>
              </a:rPr>
              <a:t>Rules &amp; Regulations Update</a:t>
            </a:r>
          </a:p>
          <a:p>
            <a:endParaRPr lang="en-US" dirty="0"/>
          </a:p>
        </p:txBody>
      </p:sp>
      <p:sp>
        <p:nvSpPr>
          <p:cNvPr id="4" name="TextBox 3">
            <a:extLst>
              <a:ext uri="{FF2B5EF4-FFF2-40B4-BE49-F238E27FC236}">
                <a16:creationId xmlns:a16="http://schemas.microsoft.com/office/drawing/2014/main" id="{940EE960-9209-260B-8164-2D8FFCE918C5}"/>
              </a:ext>
            </a:extLst>
          </p:cNvPr>
          <p:cNvSpPr txBox="1"/>
          <p:nvPr/>
        </p:nvSpPr>
        <p:spPr>
          <a:xfrm>
            <a:off x="5894119" y="2184920"/>
            <a:ext cx="5993081" cy="3323987"/>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70C0"/>
                </a:solidFill>
              </a:rPr>
              <a:t>Nevada’s Action Plan</a:t>
            </a:r>
          </a:p>
          <a:p>
            <a:pPr marL="457200" indent="-457200">
              <a:buFont typeface="Arial" panose="020B0604020202020204" pitchFamily="34" charset="0"/>
              <a:buChar char="•"/>
            </a:pPr>
            <a:r>
              <a:rPr lang="en-US" sz="3200" dirty="0">
                <a:solidFill>
                  <a:srgbClr val="0070C0"/>
                </a:solidFill>
              </a:rPr>
              <a:t>Emerging Contaminant Funding</a:t>
            </a:r>
          </a:p>
          <a:p>
            <a:pPr marL="457200" indent="-457200">
              <a:buFont typeface="Arial" panose="020B0604020202020204" pitchFamily="34" charset="0"/>
              <a:buChar char="•"/>
            </a:pPr>
            <a:r>
              <a:rPr lang="en-US" sz="3200" dirty="0">
                <a:solidFill>
                  <a:srgbClr val="0070C0"/>
                </a:solidFill>
              </a:rPr>
              <a:t>Current &amp; Upcoming Actions</a:t>
            </a:r>
          </a:p>
          <a:p>
            <a:pPr marL="457200" indent="-457200">
              <a:buFont typeface="Arial" panose="020B0604020202020204" pitchFamily="34" charset="0"/>
              <a:buChar char="•"/>
            </a:pPr>
            <a:r>
              <a:rPr lang="en-US" sz="3200" dirty="0">
                <a:solidFill>
                  <a:srgbClr val="0070C0"/>
                </a:solidFill>
              </a:rPr>
              <a:t>Compliance Options</a:t>
            </a:r>
          </a:p>
          <a:p>
            <a:pPr marL="457200" indent="-457200">
              <a:buFont typeface="Arial" panose="020B0604020202020204" pitchFamily="34" charset="0"/>
              <a:buChar char="•"/>
            </a:pPr>
            <a:r>
              <a:rPr lang="en-US" sz="3200" dirty="0">
                <a:solidFill>
                  <a:srgbClr val="0070C0"/>
                </a:solidFill>
              </a:rPr>
              <a:t>Questions</a:t>
            </a:r>
          </a:p>
          <a:p>
            <a:endParaRPr lang="en-US" dirty="0"/>
          </a:p>
        </p:txBody>
      </p:sp>
      <p:grpSp>
        <p:nvGrpSpPr>
          <p:cNvPr id="5" name="Group 4">
            <a:extLst>
              <a:ext uri="{FF2B5EF4-FFF2-40B4-BE49-F238E27FC236}">
                <a16:creationId xmlns:a16="http://schemas.microsoft.com/office/drawing/2014/main" id="{EBE242B8-5231-2B1C-0D95-427F65C14EA9}"/>
              </a:ext>
            </a:extLst>
          </p:cNvPr>
          <p:cNvGrpSpPr/>
          <p:nvPr/>
        </p:nvGrpSpPr>
        <p:grpSpPr>
          <a:xfrm>
            <a:off x="1976" y="6650881"/>
            <a:ext cx="12190024" cy="207119"/>
            <a:chOff x="1976" y="6650881"/>
            <a:chExt cx="9143999" cy="218219"/>
          </a:xfrm>
        </p:grpSpPr>
        <p:sp>
          <p:nvSpPr>
            <p:cNvPr id="6" name="Rectangle 5">
              <a:extLst>
                <a:ext uri="{FF2B5EF4-FFF2-40B4-BE49-F238E27FC236}">
                  <a16:creationId xmlns:a16="http://schemas.microsoft.com/office/drawing/2014/main" id="{EBDBF9F8-E919-E6FB-1D7D-D24AA8F11A66}"/>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85EA5FF-8831-EFBD-A355-EDAC8999C619}"/>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548CAF32-E5A5-8FB0-5BB9-94C4F3C13E5C}"/>
              </a:ext>
            </a:extLst>
          </p:cNvPr>
          <p:cNvGrpSpPr/>
          <p:nvPr/>
        </p:nvGrpSpPr>
        <p:grpSpPr>
          <a:xfrm rot="10800000">
            <a:off x="1977" y="-1"/>
            <a:ext cx="12190022" cy="188473"/>
            <a:chOff x="1977" y="6669575"/>
            <a:chExt cx="9143998" cy="191905"/>
          </a:xfrm>
        </p:grpSpPr>
        <p:sp>
          <p:nvSpPr>
            <p:cNvPr id="9" name="Rectangle 8">
              <a:extLst>
                <a:ext uri="{FF2B5EF4-FFF2-40B4-BE49-F238E27FC236}">
                  <a16:creationId xmlns:a16="http://schemas.microsoft.com/office/drawing/2014/main" id="{48EEA304-698F-15C1-C3C6-589682638600}"/>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A4219B6B-545B-461E-D4BE-B3163FB7E950}"/>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1" name="TextBox 6">
            <a:extLst>
              <a:ext uri="{FF2B5EF4-FFF2-40B4-BE49-F238E27FC236}">
                <a16:creationId xmlns:a16="http://schemas.microsoft.com/office/drawing/2014/main" id="{3B3BFCED-9EF8-C185-E38E-4A4B549CE1D1}"/>
              </a:ext>
            </a:extLst>
          </p:cNvPr>
          <p:cNvSpPr txBox="1">
            <a:spLocks noChangeArrowheads="1"/>
          </p:cNvSpPr>
          <p:nvPr/>
        </p:nvSpPr>
        <p:spPr bwMode="auto">
          <a:xfrm>
            <a:off x="1323881" y="703848"/>
            <a:ext cx="9140475" cy="830997"/>
          </a:xfrm>
          <a:prstGeom prst="rect">
            <a:avLst/>
          </a:prstGeom>
          <a:noFill/>
          <a:ln w="9525">
            <a:noFill/>
            <a:miter lim="800000"/>
            <a:headEnd/>
            <a:tailEnd/>
          </a:ln>
        </p:spPr>
        <p:txBody>
          <a:bodyPr wrap="square" lIns="91440" tIns="45720" rIns="91440" bIns="45720" anchor="t">
            <a:spAutoFit/>
          </a:bodyPr>
          <a:lstStyle/>
          <a:p>
            <a:pPr algn="ctr">
              <a:defRPr/>
            </a:pPr>
            <a:r>
              <a:rPr lang="en-US" sz="4800" b="1" cap="small" dirty="0">
                <a:solidFill>
                  <a:srgbClr val="326297"/>
                </a:solidFill>
                <a:latin typeface="Candara"/>
                <a:cs typeface="Arial"/>
              </a:rPr>
              <a:t>Objectives</a:t>
            </a:r>
          </a:p>
        </p:txBody>
      </p:sp>
    </p:spTree>
    <p:extLst>
      <p:ext uri="{BB962C8B-B14F-4D97-AF65-F5344CB8AC3E}">
        <p14:creationId xmlns:p14="http://schemas.microsoft.com/office/powerpoint/2010/main" val="125120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2F4D-8AE6-B388-A1BD-13BC4A888F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C2909-5190-7A3B-412E-41F520785AC3}"/>
              </a:ext>
            </a:extLst>
          </p:cNvPr>
          <p:cNvSpPr>
            <a:spLocks noGrp="1"/>
          </p:cNvSpPr>
          <p:nvPr>
            <p:ph idx="1"/>
          </p:nvPr>
        </p:nvSpPr>
        <p:spPr>
          <a:xfrm>
            <a:off x="838200" y="2045834"/>
            <a:ext cx="10515600" cy="4351338"/>
          </a:xfrm>
        </p:spPr>
        <p:txBody>
          <a:bodyPr>
            <a:normAutofit/>
          </a:bodyPr>
          <a:lstStyle/>
          <a:p>
            <a:pPr algn="l" rtl="0" fontAlgn="base"/>
            <a:r>
              <a:rPr lang="en-US" sz="4000" b="0" i="0" dirty="0">
                <a:effectLst/>
                <a:latin typeface="Calibri" panose="020F0502020204030204" pitchFamily="34" charset="0"/>
              </a:rPr>
              <a:t>NDEP Continues Water Monitoring</a:t>
            </a:r>
          </a:p>
          <a:p>
            <a:pPr lvl="1" fontAlgn="base"/>
            <a:r>
              <a:rPr lang="en-US" sz="3600" dirty="0">
                <a:latin typeface="Calibri" panose="020F0502020204030204" pitchFamily="34" charset="0"/>
              </a:rPr>
              <a:t>Contract in place for testing – </a:t>
            </a:r>
            <a:r>
              <a:rPr lang="en-US" sz="3600" dirty="0">
                <a:highlight>
                  <a:srgbClr val="C0C0C0"/>
                </a:highlight>
                <a:latin typeface="Calibri" panose="020F0502020204030204" pitchFamily="34" charset="0"/>
              </a:rPr>
              <a:t>more slides below</a:t>
            </a:r>
            <a:endParaRPr lang="en-US" sz="3600" b="0" i="0" dirty="0">
              <a:effectLst/>
              <a:highlight>
                <a:srgbClr val="C0C0C0"/>
              </a:highlight>
              <a:latin typeface="Calibri" panose="020F0502020204030204" pitchFamily="34" charset="0"/>
            </a:endParaRPr>
          </a:p>
          <a:p>
            <a:pPr algn="l" rtl="0" fontAlgn="base"/>
            <a:r>
              <a:rPr lang="en-US" sz="4000" b="0" i="0" dirty="0">
                <a:effectLst/>
                <a:latin typeface="Calibri" panose="020F0502020204030204" pitchFamily="34" charset="0"/>
              </a:rPr>
              <a:t>NDEP Issuing Contracts &amp; Subgrants to address PFAS</a:t>
            </a:r>
          </a:p>
          <a:p>
            <a:pPr algn="l" rtl="0" fontAlgn="base"/>
            <a:r>
              <a:rPr lang="en-US" sz="4000" b="0" i="0" dirty="0">
                <a:effectLst/>
                <a:latin typeface="Calibri" panose="020F0502020204030204" pitchFamily="34" charset="0"/>
              </a:rPr>
              <a:t>NDEP &amp; PWS Proactively Address PFAS Detections</a:t>
            </a:r>
          </a:p>
          <a:p>
            <a:pPr algn="l" rtl="0" fontAlgn="base"/>
            <a:r>
              <a:rPr lang="en-US" sz="4000" b="0" i="0" dirty="0">
                <a:effectLst/>
                <a:latin typeface="Calibri" panose="020F0502020204030204" pitchFamily="34" charset="0"/>
              </a:rPr>
              <a:t>Technical assistance available upon request</a:t>
            </a:r>
          </a:p>
        </p:txBody>
      </p:sp>
      <p:grpSp>
        <p:nvGrpSpPr>
          <p:cNvPr id="4" name="Group 3">
            <a:extLst>
              <a:ext uri="{FF2B5EF4-FFF2-40B4-BE49-F238E27FC236}">
                <a16:creationId xmlns:a16="http://schemas.microsoft.com/office/drawing/2014/main" id="{71422944-09B1-079E-D277-8D2FB721784B}"/>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6CD074DD-78A2-AFFF-BF45-CC9D099AD26C}"/>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6A1D08E-8463-3C05-A2CB-36284C2A9784}"/>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085FAF6E-8050-89C1-A548-53C1DE0EE0DF}"/>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00866424-B941-CD0E-D2E4-3B2805DB617C}"/>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AB218FF-F52B-880F-F657-031935D9A17C}"/>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6">
            <a:extLst>
              <a:ext uri="{FF2B5EF4-FFF2-40B4-BE49-F238E27FC236}">
                <a16:creationId xmlns:a16="http://schemas.microsoft.com/office/drawing/2014/main" id="{4284D154-8D10-42D0-8CFE-F539AD30E945}"/>
              </a:ext>
            </a:extLst>
          </p:cNvPr>
          <p:cNvSpPr txBox="1">
            <a:spLocks noChangeArrowheads="1"/>
          </p:cNvSpPr>
          <p:nvPr/>
        </p:nvSpPr>
        <p:spPr bwMode="auto">
          <a:xfrm>
            <a:off x="1383258" y="599284"/>
            <a:ext cx="9140475" cy="1446550"/>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Nevada’s PFAS Timeline</a:t>
            </a:r>
            <a:br>
              <a:rPr lang="en-US" sz="4400" b="1" cap="small" dirty="0">
                <a:solidFill>
                  <a:srgbClr val="326297"/>
                </a:solidFill>
                <a:latin typeface="Candara"/>
                <a:cs typeface="Arial"/>
              </a:rPr>
            </a:br>
            <a:r>
              <a:rPr lang="en-US" sz="4400" b="1" cap="small" dirty="0">
                <a:solidFill>
                  <a:srgbClr val="326297"/>
                </a:solidFill>
                <a:latin typeface="Candara"/>
                <a:cs typeface="Arial"/>
              </a:rPr>
              <a:t>PFAS Sampling</a:t>
            </a:r>
          </a:p>
        </p:txBody>
      </p:sp>
    </p:spTree>
    <p:extLst>
      <p:ext uri="{BB962C8B-B14F-4D97-AF65-F5344CB8AC3E}">
        <p14:creationId xmlns:p14="http://schemas.microsoft.com/office/powerpoint/2010/main" val="1146768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62127D-9B72-F868-F9F8-F6AAC1998E6F}"/>
              </a:ext>
            </a:extLst>
          </p:cNvPr>
          <p:cNvSpPr>
            <a:spLocks noGrp="1"/>
          </p:cNvSpPr>
          <p:nvPr>
            <p:ph idx="1"/>
          </p:nvPr>
        </p:nvSpPr>
        <p:spPr>
          <a:xfrm>
            <a:off x="452921" y="1571625"/>
            <a:ext cx="10515600" cy="4644720"/>
          </a:xfrm>
        </p:spPr>
        <p:txBody>
          <a:bodyPr>
            <a:normAutofit/>
          </a:bodyPr>
          <a:lstStyle/>
          <a:p>
            <a:r>
              <a:rPr lang="en-US" sz="3600" b="1" dirty="0"/>
              <a:t>Sample PWS’s in Nevada, locations of potential new drinking water source(s) and/or water system(s) which may include individual private wells.</a:t>
            </a:r>
          </a:p>
          <a:p>
            <a:r>
              <a:rPr lang="en-US" sz="3600" b="1" dirty="0"/>
              <a:t>Environmental samples within source water protection areas, and any other source identified by NDEP as potentially impacting a public water system or drinking water source.</a:t>
            </a:r>
          </a:p>
        </p:txBody>
      </p:sp>
      <p:grpSp>
        <p:nvGrpSpPr>
          <p:cNvPr id="4" name="Group 3">
            <a:extLst>
              <a:ext uri="{FF2B5EF4-FFF2-40B4-BE49-F238E27FC236}">
                <a16:creationId xmlns:a16="http://schemas.microsoft.com/office/drawing/2014/main" id="{D43F2893-203B-496D-8974-BD5C49186614}"/>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B8FF9F1D-B55B-2FB9-92A9-023CBF60E184}"/>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D438D1D9-5636-E08B-FEF8-A86B19163035}"/>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F4703369-5FCE-4178-4A0A-BB9F75E22FCF}"/>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1048C463-87CC-D33D-EB05-2DFB4C361948}"/>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F63F12-9D1A-2634-081B-76C48F6F5359}"/>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62A4C821-74B2-6961-E6F2-297F4F5723C7}"/>
              </a:ext>
            </a:extLst>
          </p:cNvPr>
          <p:cNvSpPr txBox="1">
            <a:spLocks noChangeArrowheads="1"/>
          </p:cNvSpPr>
          <p:nvPr/>
        </p:nvSpPr>
        <p:spPr bwMode="auto">
          <a:xfrm>
            <a:off x="647700" y="599284"/>
            <a:ext cx="10515600"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Broadbent Sampling &amp; Analysis Contract</a:t>
            </a:r>
          </a:p>
        </p:txBody>
      </p:sp>
    </p:spTree>
    <p:extLst>
      <p:ext uri="{BB962C8B-B14F-4D97-AF65-F5344CB8AC3E}">
        <p14:creationId xmlns:p14="http://schemas.microsoft.com/office/powerpoint/2010/main" val="416035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9C90-1137-9DAE-01F8-52B39F6A2C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89D24-BCEB-9C67-772F-68748435F0AC}"/>
              </a:ext>
            </a:extLst>
          </p:cNvPr>
          <p:cNvSpPr>
            <a:spLocks noGrp="1"/>
          </p:cNvSpPr>
          <p:nvPr>
            <p:ph idx="1"/>
          </p:nvPr>
        </p:nvSpPr>
        <p:spPr>
          <a:xfrm>
            <a:off x="452921" y="1865007"/>
            <a:ext cx="10515600" cy="4351338"/>
          </a:xfrm>
        </p:spPr>
        <p:txBody>
          <a:bodyPr>
            <a:normAutofit fontScale="92500"/>
          </a:bodyPr>
          <a:lstStyle/>
          <a:p>
            <a:r>
              <a:rPr lang="en-US" sz="4800" b="1" dirty="0">
                <a:solidFill>
                  <a:srgbClr val="0070C0"/>
                </a:solidFill>
              </a:rPr>
              <a:t>Broadbent or their representative will contact PWS to perform the tests</a:t>
            </a:r>
          </a:p>
          <a:p>
            <a:r>
              <a:rPr lang="en-US" sz="4800" b="1" dirty="0">
                <a:solidFill>
                  <a:srgbClr val="0070C0"/>
                </a:solidFill>
                <a:highlight>
                  <a:srgbClr val="FFFF00"/>
                </a:highlight>
              </a:rPr>
              <a:t>They are reaching out on NDEP’s behalf</a:t>
            </a:r>
          </a:p>
          <a:p>
            <a:r>
              <a:rPr lang="en-US" sz="4800" b="1" dirty="0"/>
              <a:t>You will get an email or a call informing you of the proposed PFAS tests</a:t>
            </a:r>
          </a:p>
        </p:txBody>
      </p:sp>
      <p:grpSp>
        <p:nvGrpSpPr>
          <p:cNvPr id="4" name="Group 3">
            <a:extLst>
              <a:ext uri="{FF2B5EF4-FFF2-40B4-BE49-F238E27FC236}">
                <a16:creationId xmlns:a16="http://schemas.microsoft.com/office/drawing/2014/main" id="{8B070790-EFEE-62F5-F34A-1C93884167EE}"/>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010E2352-4818-04DC-C1ED-48B6B103427C}"/>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BA8707B-901E-3479-F0E5-8339E3DE6D7B}"/>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2969FD04-E147-6221-A143-26D8E53A91DD}"/>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68D8D868-977C-C10C-0BD8-EEFCC83A6E99}"/>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44E4D662-AA01-AE11-16C1-10B1FE47BA35}"/>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0A7C1D44-E06F-2CE9-60F0-6DDF872CBCAD}"/>
              </a:ext>
            </a:extLst>
          </p:cNvPr>
          <p:cNvSpPr txBox="1">
            <a:spLocks noChangeArrowheads="1"/>
          </p:cNvSpPr>
          <p:nvPr/>
        </p:nvSpPr>
        <p:spPr bwMode="auto">
          <a:xfrm>
            <a:off x="633412" y="641655"/>
            <a:ext cx="109251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Broadbent Sampling &amp; Analysis Contract</a:t>
            </a:r>
          </a:p>
        </p:txBody>
      </p:sp>
    </p:spTree>
    <p:extLst>
      <p:ext uri="{BB962C8B-B14F-4D97-AF65-F5344CB8AC3E}">
        <p14:creationId xmlns:p14="http://schemas.microsoft.com/office/powerpoint/2010/main" val="133712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84221-EE23-7037-D8CD-13CFEE99AD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5928DB-CE33-CC26-1FD8-6305AF516049}"/>
              </a:ext>
            </a:extLst>
          </p:cNvPr>
          <p:cNvSpPr>
            <a:spLocks noGrp="1"/>
          </p:cNvSpPr>
          <p:nvPr>
            <p:ph idx="1"/>
          </p:nvPr>
        </p:nvSpPr>
        <p:spPr>
          <a:xfrm>
            <a:off x="452921" y="1865007"/>
            <a:ext cx="10515600" cy="4351338"/>
          </a:xfrm>
        </p:spPr>
        <p:txBody>
          <a:bodyPr>
            <a:normAutofit/>
          </a:bodyPr>
          <a:lstStyle/>
          <a:p>
            <a:r>
              <a:rPr lang="en-US" sz="4800" b="1" dirty="0">
                <a:solidFill>
                  <a:srgbClr val="0070C0"/>
                </a:solidFill>
                <a:highlight>
                  <a:srgbClr val="FFFF00"/>
                </a:highlight>
              </a:rPr>
              <a:t>It is voluntary – no costs to the PWS</a:t>
            </a:r>
          </a:p>
          <a:p>
            <a:r>
              <a:rPr lang="en-US" sz="4800" b="1" dirty="0"/>
              <a:t>Data results may be used to meet initial monitoring</a:t>
            </a:r>
          </a:p>
          <a:p>
            <a:r>
              <a:rPr lang="en-US" sz="4800" b="1" dirty="0"/>
              <a:t>Highly recommend your PWS participates if asked – </a:t>
            </a:r>
            <a:r>
              <a:rPr lang="en-US" sz="3600" b="1" dirty="0">
                <a:highlight>
                  <a:srgbClr val="C0C0C0"/>
                </a:highlight>
              </a:rPr>
              <a:t>NOT MANDATORY</a:t>
            </a:r>
            <a:endParaRPr lang="en-US" sz="4800" b="1" dirty="0">
              <a:highlight>
                <a:srgbClr val="C0C0C0"/>
              </a:highlight>
            </a:endParaRPr>
          </a:p>
        </p:txBody>
      </p:sp>
      <p:grpSp>
        <p:nvGrpSpPr>
          <p:cNvPr id="4" name="Group 3">
            <a:extLst>
              <a:ext uri="{FF2B5EF4-FFF2-40B4-BE49-F238E27FC236}">
                <a16:creationId xmlns:a16="http://schemas.microsoft.com/office/drawing/2014/main" id="{C4C8FCED-3156-3EA1-96A1-26A23C4930C6}"/>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7D875623-AB2C-9F0A-F552-7041C396BAAB}"/>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2AB0E1C7-A1F9-3CB4-0132-C2C1C26FDA14}"/>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11F43457-EA72-0A76-DC2C-84C0E820E0B2}"/>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F0EC160E-EE41-FF94-D5D1-193A183BB503}"/>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6B751D7C-5FC8-49F9-ACF5-0999923A715C}"/>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3D920790-09CE-EF1C-88D8-2A3054D2079D}"/>
              </a:ext>
            </a:extLst>
          </p:cNvPr>
          <p:cNvSpPr txBox="1">
            <a:spLocks noChangeArrowheads="1"/>
          </p:cNvSpPr>
          <p:nvPr/>
        </p:nvSpPr>
        <p:spPr bwMode="auto">
          <a:xfrm>
            <a:off x="633412" y="641655"/>
            <a:ext cx="109251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Broadbent Sampling &amp; Analysis Contract</a:t>
            </a:r>
          </a:p>
        </p:txBody>
      </p:sp>
    </p:spTree>
    <p:extLst>
      <p:ext uri="{BB962C8B-B14F-4D97-AF65-F5344CB8AC3E}">
        <p14:creationId xmlns:p14="http://schemas.microsoft.com/office/powerpoint/2010/main" val="129640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A3F91A-FEB4-B5F5-BBCE-38A851F3F024}"/>
              </a:ext>
            </a:extLst>
          </p:cNvPr>
          <p:cNvSpPr>
            <a:spLocks noGrp="1"/>
          </p:cNvSpPr>
          <p:nvPr>
            <p:ph idx="1"/>
          </p:nvPr>
        </p:nvSpPr>
        <p:spPr/>
        <p:txBody>
          <a:bodyPr>
            <a:normAutofit/>
          </a:bodyPr>
          <a:lstStyle/>
          <a:p>
            <a:r>
              <a:rPr lang="en-US" sz="3600" dirty="0"/>
              <a:t>Consolidation</a:t>
            </a:r>
          </a:p>
          <a:p>
            <a:pPr lvl="1"/>
            <a:r>
              <a:rPr lang="en-US" sz="3200" dirty="0"/>
              <a:t>Interconnection between two or more public water systems</a:t>
            </a:r>
          </a:p>
          <a:p>
            <a:r>
              <a:rPr lang="en-US" sz="3600" dirty="0"/>
              <a:t>New Source</a:t>
            </a:r>
          </a:p>
          <a:p>
            <a:pPr lvl="1"/>
            <a:r>
              <a:rPr lang="en-US" sz="3200" dirty="0"/>
              <a:t>Drill new well in PFAS clean area </a:t>
            </a:r>
          </a:p>
          <a:p>
            <a:r>
              <a:rPr lang="en-US" sz="3600" dirty="0"/>
              <a:t>Many Proven Treatment Options</a:t>
            </a:r>
          </a:p>
        </p:txBody>
      </p:sp>
      <p:grpSp>
        <p:nvGrpSpPr>
          <p:cNvPr id="4" name="Group 3">
            <a:extLst>
              <a:ext uri="{FF2B5EF4-FFF2-40B4-BE49-F238E27FC236}">
                <a16:creationId xmlns:a16="http://schemas.microsoft.com/office/drawing/2014/main" id="{18221C9A-6524-8855-10DD-A332C00A75AE}"/>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6E0F8FBB-100D-2181-A8A4-B80A3BDB34F4}"/>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DCC09F5-0050-43B1-1CD6-6666BF0FF71F}"/>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CFA19E6D-7288-C60B-9B86-BBFC1C6AD360}"/>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84D52F79-7C84-094D-26D8-4F7994C43C14}"/>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80011AD-C835-4522-B73D-2B7B73E8FD34}"/>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F8233309-369D-3104-6885-120C02CD2E8D}"/>
              </a:ext>
            </a:extLst>
          </p:cNvPr>
          <p:cNvSpPr txBox="1">
            <a:spLocks noGrp="1" noChangeArrowheads="1"/>
          </p:cNvSpPr>
          <p:nvPr>
            <p:ph type="title"/>
          </p:nvPr>
        </p:nvSpPr>
        <p:spPr bwMode="auto">
          <a:xfrm>
            <a:off x="838200" y="508762"/>
            <a:ext cx="10515600" cy="70173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Compliance Options: Non-Treatment</a:t>
            </a:r>
          </a:p>
        </p:txBody>
      </p:sp>
      <p:pic>
        <p:nvPicPr>
          <p:cNvPr id="1026" name="Picture 2" descr="Residential Water Well System Components |">
            <a:extLst>
              <a:ext uri="{FF2B5EF4-FFF2-40B4-BE49-F238E27FC236}">
                <a16:creationId xmlns:a16="http://schemas.microsoft.com/office/drawing/2014/main" id="{15953548-152C-7B7D-5F32-18CB8DAE1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790" y="3524250"/>
            <a:ext cx="3795010" cy="265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05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83A80-B145-3F20-E372-964F11343746}"/>
              </a:ext>
            </a:extLst>
          </p:cNvPr>
          <p:cNvSpPr>
            <a:spLocks noGrp="1"/>
          </p:cNvSpPr>
          <p:nvPr>
            <p:ph idx="1"/>
          </p:nvPr>
        </p:nvSpPr>
        <p:spPr>
          <a:xfrm>
            <a:off x="315686" y="1395524"/>
            <a:ext cx="7609114" cy="4399633"/>
          </a:xfrm>
        </p:spPr>
        <p:txBody>
          <a:bodyPr/>
          <a:lstStyle/>
          <a:p>
            <a:r>
              <a:rPr lang="en-US" dirty="0"/>
              <a:t>Granulated Activated Carbon (GAC)</a:t>
            </a:r>
          </a:p>
          <a:p>
            <a:pPr lvl="1"/>
            <a:r>
              <a:rPr lang="en-US" dirty="0"/>
              <a:t>Better for long chains</a:t>
            </a:r>
          </a:p>
          <a:p>
            <a:r>
              <a:rPr lang="en-US" dirty="0"/>
              <a:t>Ion Exchange</a:t>
            </a:r>
          </a:p>
          <a:p>
            <a:pPr lvl="1"/>
            <a:r>
              <a:rPr lang="en-US" dirty="0"/>
              <a:t>Better for short chains</a:t>
            </a:r>
          </a:p>
          <a:p>
            <a:r>
              <a:rPr lang="en-US" dirty="0"/>
              <a:t>Reverse Osmosis (RO)</a:t>
            </a:r>
          </a:p>
          <a:p>
            <a:pPr lvl="1"/>
            <a:r>
              <a:rPr lang="en-US" dirty="0"/>
              <a:t>Not as effective as GAC or IX</a:t>
            </a:r>
          </a:p>
        </p:txBody>
      </p:sp>
      <p:grpSp>
        <p:nvGrpSpPr>
          <p:cNvPr id="4" name="Group 3">
            <a:extLst>
              <a:ext uri="{FF2B5EF4-FFF2-40B4-BE49-F238E27FC236}">
                <a16:creationId xmlns:a16="http://schemas.microsoft.com/office/drawing/2014/main" id="{EF067971-A732-BBBE-0A61-1D9AFC50510D}"/>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6CF117BC-C56F-484B-C0CA-45D8AC43516A}"/>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268A8247-5AB4-2057-0D77-0B3C36A2A047}"/>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4B2244EA-0788-2EF5-8AD5-0869F175376C}"/>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4C55A1EA-078E-6A9D-B809-769921A2CE8E}"/>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B5EDFA9-65D7-6B34-CE5A-ADEF69ADF674}"/>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6">
            <a:extLst>
              <a:ext uri="{FF2B5EF4-FFF2-40B4-BE49-F238E27FC236}">
                <a16:creationId xmlns:a16="http://schemas.microsoft.com/office/drawing/2014/main" id="{F8EEEA6A-26DD-A57F-6736-FB7DBA8B7551}"/>
              </a:ext>
            </a:extLst>
          </p:cNvPr>
          <p:cNvSpPr txBox="1">
            <a:spLocks noChangeArrowheads="1"/>
          </p:cNvSpPr>
          <p:nvPr/>
        </p:nvSpPr>
        <p:spPr bwMode="auto">
          <a:xfrm>
            <a:off x="838200" y="536070"/>
            <a:ext cx="10515600" cy="701731"/>
          </a:xfrm>
          <a:prstGeom prst="rect">
            <a:avLst/>
          </a:prstGeom>
          <a:noFill/>
          <a:ln w="9525">
            <a:noFill/>
            <a:miter lim="800000"/>
            <a:headEnd/>
            <a:tailEnd/>
          </a:ln>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cap="small" dirty="0">
                <a:solidFill>
                  <a:srgbClr val="326297"/>
                </a:solidFill>
                <a:latin typeface="Candara"/>
                <a:cs typeface="Arial"/>
              </a:rPr>
              <a:t>Compliance Options: Treatment</a:t>
            </a:r>
          </a:p>
        </p:txBody>
      </p:sp>
      <p:pic>
        <p:nvPicPr>
          <p:cNvPr id="2050" name="Picture 2" descr="Granular Activated Carbon (GAC) Systems">
            <a:extLst>
              <a:ext uri="{FF2B5EF4-FFF2-40B4-BE49-F238E27FC236}">
                <a16:creationId xmlns:a16="http://schemas.microsoft.com/office/drawing/2014/main" id="{FFB6A230-4974-32A3-13A9-820A36ACD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4747" y="1237801"/>
            <a:ext cx="2625437" cy="19690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82A6BBA-24AD-B258-5E32-E60870946D96}"/>
              </a:ext>
            </a:extLst>
          </p:cNvPr>
          <p:cNvPicPr>
            <a:picLocks noChangeAspect="1"/>
          </p:cNvPicPr>
          <p:nvPr/>
        </p:nvPicPr>
        <p:blipFill>
          <a:blip r:embed="rId4"/>
          <a:stretch>
            <a:fillRect/>
          </a:stretch>
        </p:blipFill>
        <p:spPr>
          <a:xfrm>
            <a:off x="6096000" y="4603546"/>
            <a:ext cx="5659211" cy="1718384"/>
          </a:xfrm>
          <a:prstGeom prst="rect">
            <a:avLst/>
          </a:prstGeom>
        </p:spPr>
      </p:pic>
      <p:pic>
        <p:nvPicPr>
          <p:cNvPr id="2052" name="Picture 4" descr="Forever chemicals' no more? These technologies aim to destroy PFAS in water">
            <a:extLst>
              <a:ext uri="{FF2B5EF4-FFF2-40B4-BE49-F238E27FC236}">
                <a16:creationId xmlns:a16="http://schemas.microsoft.com/office/drawing/2014/main" id="{7C008784-3634-7169-ACCF-C647B09B2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872" y="1892505"/>
            <a:ext cx="35718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5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308DF7-18A0-8D2B-576A-7500560D8397}"/>
              </a:ext>
            </a:extLst>
          </p:cNvPr>
          <p:cNvPicPr>
            <a:picLocks noChangeAspect="1"/>
          </p:cNvPicPr>
          <p:nvPr/>
        </p:nvPicPr>
        <p:blipFill>
          <a:blip r:embed="rId3"/>
          <a:stretch>
            <a:fillRect/>
          </a:stretch>
        </p:blipFill>
        <p:spPr>
          <a:xfrm>
            <a:off x="6419482" y="252088"/>
            <a:ext cx="4701829" cy="6353823"/>
          </a:xfrm>
          <a:prstGeom prst="rect">
            <a:avLst/>
          </a:prstGeom>
        </p:spPr>
      </p:pic>
      <p:grpSp>
        <p:nvGrpSpPr>
          <p:cNvPr id="3" name="Group 2">
            <a:extLst>
              <a:ext uri="{FF2B5EF4-FFF2-40B4-BE49-F238E27FC236}">
                <a16:creationId xmlns:a16="http://schemas.microsoft.com/office/drawing/2014/main" id="{8726B5BD-2917-5C91-F22C-534DBB6EE7A1}"/>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23DC08BA-7706-E4F5-46C2-1C7647987640}"/>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C9BCFB3-7651-9D47-CAC4-A10303A88CB9}"/>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7D4F7711-DE42-77F5-33BA-1FC3730CF771}"/>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090AB2A5-C886-BD2C-E0E2-93C04DEAA271}"/>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1744036-6AEB-5EFE-02F1-9FE373C8D992}"/>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5606D051-F5A8-0D19-C3D8-41E0A544C90D}"/>
              </a:ext>
            </a:extLst>
          </p:cNvPr>
          <p:cNvSpPr txBox="1">
            <a:spLocks noGrp="1" noChangeArrowheads="1"/>
          </p:cNvSpPr>
          <p:nvPr>
            <p:ph type="title"/>
          </p:nvPr>
        </p:nvSpPr>
        <p:spPr bwMode="auto">
          <a:xfrm>
            <a:off x="1155987" y="2563193"/>
            <a:ext cx="4616532" cy="1311128"/>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PFAS Certified Laboratories</a:t>
            </a:r>
          </a:p>
        </p:txBody>
      </p:sp>
    </p:spTree>
    <p:extLst>
      <p:ext uri="{BB962C8B-B14F-4D97-AF65-F5344CB8AC3E}">
        <p14:creationId xmlns:p14="http://schemas.microsoft.com/office/powerpoint/2010/main" val="1158028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02301-2293-F1FB-2620-91793DDF93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BB55E-C0BD-68B0-A65A-7E67AE8F1177}"/>
              </a:ext>
            </a:extLst>
          </p:cNvPr>
          <p:cNvSpPr>
            <a:spLocks noGrp="1"/>
          </p:cNvSpPr>
          <p:nvPr>
            <p:ph idx="1"/>
          </p:nvPr>
        </p:nvSpPr>
        <p:spPr/>
        <p:txBody>
          <a:bodyPr>
            <a:normAutofit/>
          </a:bodyPr>
          <a:lstStyle/>
          <a:p>
            <a:r>
              <a:rPr lang="en-US" sz="3200" dirty="0">
                <a:solidFill>
                  <a:srgbClr val="0070C0"/>
                </a:solidFill>
              </a:rPr>
              <a:t>PFAS Modeling Tool</a:t>
            </a:r>
          </a:p>
          <a:p>
            <a:pPr lvl="1"/>
            <a:r>
              <a:rPr lang="en-US" sz="2800" dirty="0"/>
              <a:t>GIS Base modeling tool – Similar to ALOHA</a:t>
            </a:r>
          </a:p>
          <a:p>
            <a:pPr lvl="2"/>
            <a:r>
              <a:rPr lang="en-US" sz="2400" dirty="0"/>
              <a:t>Tool incorporates MANY parameters</a:t>
            </a:r>
          </a:p>
          <a:p>
            <a:pPr lvl="2"/>
            <a:r>
              <a:rPr lang="en-US" sz="2400" dirty="0"/>
              <a:t>Geomorphology</a:t>
            </a:r>
          </a:p>
          <a:p>
            <a:pPr lvl="2"/>
            <a:r>
              <a:rPr lang="en-US" sz="2400" dirty="0"/>
              <a:t>Groundwater Flow</a:t>
            </a:r>
          </a:p>
          <a:p>
            <a:pPr lvl="2"/>
            <a:r>
              <a:rPr lang="en-US" sz="2400" dirty="0"/>
              <a:t>Known contamination data</a:t>
            </a:r>
          </a:p>
          <a:p>
            <a:r>
              <a:rPr lang="en-US" sz="3200" dirty="0">
                <a:solidFill>
                  <a:srgbClr val="0070C0"/>
                </a:solidFill>
              </a:rPr>
              <a:t>Predictive Dispersion</a:t>
            </a:r>
          </a:p>
          <a:p>
            <a:pPr lvl="2"/>
            <a:r>
              <a:rPr lang="en-US" sz="2400" dirty="0"/>
              <a:t>Tool incorporates MANY parameters</a:t>
            </a:r>
          </a:p>
          <a:p>
            <a:pPr lvl="2"/>
            <a:r>
              <a:rPr lang="en-US" sz="2400" dirty="0"/>
              <a:t>Current contamination information</a:t>
            </a:r>
          </a:p>
        </p:txBody>
      </p:sp>
      <p:grpSp>
        <p:nvGrpSpPr>
          <p:cNvPr id="4" name="Group 3">
            <a:extLst>
              <a:ext uri="{FF2B5EF4-FFF2-40B4-BE49-F238E27FC236}">
                <a16:creationId xmlns:a16="http://schemas.microsoft.com/office/drawing/2014/main" id="{285DA23C-8DA3-8EEA-7E61-BB4A9BA41638}"/>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6ADB6A9A-7EEE-57D5-9376-7B186E276FB8}"/>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1D053EC-550D-60F1-05BC-507AB16BF635}"/>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3141FD6C-9156-DC2A-96EB-31CCB6CDC680}"/>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CAFE205B-FC78-7DA8-6F93-8CA03F1E53B5}"/>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3E8A1E86-BB8B-A8A1-F784-E1358B2F6CAE}"/>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9DA427D5-38AA-DD18-3A68-E3441B79FD3D}"/>
              </a:ext>
            </a:extLst>
          </p:cNvPr>
          <p:cNvSpPr txBox="1">
            <a:spLocks noGrp="1" noChangeArrowheads="1"/>
          </p:cNvSpPr>
          <p:nvPr>
            <p:ph type="title"/>
          </p:nvPr>
        </p:nvSpPr>
        <p:spPr bwMode="auto">
          <a:xfrm>
            <a:off x="838200" y="508762"/>
            <a:ext cx="10515600" cy="70173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Other General Work Underway</a:t>
            </a:r>
          </a:p>
        </p:txBody>
      </p:sp>
    </p:spTree>
    <p:extLst>
      <p:ext uri="{BB962C8B-B14F-4D97-AF65-F5344CB8AC3E}">
        <p14:creationId xmlns:p14="http://schemas.microsoft.com/office/powerpoint/2010/main" val="185581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A148C-7AEB-26F8-DD17-889C897B52C3}"/>
              </a:ext>
            </a:extLst>
          </p:cNvPr>
          <p:cNvSpPr>
            <a:spLocks noGrp="1"/>
          </p:cNvSpPr>
          <p:nvPr>
            <p:ph idx="1"/>
          </p:nvPr>
        </p:nvSpPr>
        <p:spPr>
          <a:xfrm>
            <a:off x="838200" y="1825625"/>
            <a:ext cx="10515600" cy="4351338"/>
          </a:xfrm>
        </p:spPr>
        <p:txBody>
          <a:bodyPr anchor="ctr">
            <a:normAutofit/>
          </a:bodyPr>
          <a:lstStyle/>
          <a:p>
            <a:r>
              <a:rPr lang="en-US" dirty="0"/>
              <a:t>Funding:</a:t>
            </a:r>
          </a:p>
          <a:p>
            <a:pPr lvl="1"/>
            <a:r>
              <a:rPr lang="en-US" dirty="0"/>
              <a:t>State Revolving Fund</a:t>
            </a:r>
          </a:p>
          <a:p>
            <a:pPr lvl="1"/>
            <a:r>
              <a:rPr lang="en-US" dirty="0"/>
              <a:t>Emerging Contaminants/Small or Disadvantaged Communities Grant</a:t>
            </a:r>
          </a:p>
          <a:p>
            <a:pPr lvl="1"/>
            <a:r>
              <a:rPr lang="en-US" dirty="0"/>
              <a:t>Bipartisan Infrastructure Law</a:t>
            </a:r>
          </a:p>
          <a:p>
            <a:pPr lvl="1"/>
            <a:r>
              <a:rPr lang="en-US" dirty="0"/>
              <a:t>United States Department of Agriculture</a:t>
            </a:r>
          </a:p>
          <a:p>
            <a:r>
              <a:rPr lang="en-US" dirty="0"/>
              <a:t>Resources used for projects is dependent on:</a:t>
            </a:r>
          </a:p>
          <a:p>
            <a:pPr lvl="1"/>
            <a:r>
              <a:rPr lang="en-US" dirty="0"/>
              <a:t>Specifics of the water system</a:t>
            </a:r>
          </a:p>
          <a:p>
            <a:pPr lvl="1"/>
            <a:r>
              <a:rPr lang="en-US" dirty="0"/>
              <a:t>Population size served</a:t>
            </a:r>
          </a:p>
          <a:p>
            <a:pPr lvl="1"/>
            <a:r>
              <a:rPr lang="en-US" dirty="0"/>
              <a:t>Type of PWS or facility</a:t>
            </a:r>
          </a:p>
          <a:p>
            <a:pPr lvl="1"/>
            <a:r>
              <a:rPr lang="en-US" dirty="0"/>
              <a:t>Project scope and/or cost</a:t>
            </a:r>
          </a:p>
          <a:p>
            <a:pPr lvl="1"/>
            <a:endParaRPr lang="en-US" dirty="0"/>
          </a:p>
        </p:txBody>
      </p:sp>
      <p:grpSp>
        <p:nvGrpSpPr>
          <p:cNvPr id="4" name="Group 3">
            <a:extLst>
              <a:ext uri="{FF2B5EF4-FFF2-40B4-BE49-F238E27FC236}">
                <a16:creationId xmlns:a16="http://schemas.microsoft.com/office/drawing/2014/main" id="{E95BFBD2-2CCF-26BD-E95B-07AF47394164}"/>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900F9F2F-B2EB-3BB6-C1F8-643D4B060692}"/>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8286527-3F01-F674-01DA-CBC107F382A6}"/>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5F20E473-11EF-CFD0-EE96-784D6DF17498}"/>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D7C0CEBB-7EC4-49AB-DFA6-ABA42B98F096}"/>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DFD7122-EC61-0A3D-4861-DF4A3D0B1120}"/>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10EB84E8-A4F7-A772-A289-AABF8B138E74}"/>
              </a:ext>
            </a:extLst>
          </p:cNvPr>
          <p:cNvSpPr txBox="1">
            <a:spLocks noChangeArrowheads="1"/>
          </p:cNvSpPr>
          <p:nvPr/>
        </p:nvSpPr>
        <p:spPr bwMode="auto">
          <a:xfrm>
            <a:off x="1383258" y="599284"/>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General Resources</a:t>
            </a:r>
          </a:p>
        </p:txBody>
      </p:sp>
    </p:spTree>
    <p:extLst>
      <p:ext uri="{BB962C8B-B14F-4D97-AF65-F5344CB8AC3E}">
        <p14:creationId xmlns:p14="http://schemas.microsoft.com/office/powerpoint/2010/main" val="305314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34C82B-A464-F3C2-77AF-81170F5329D8}"/>
              </a:ext>
            </a:extLst>
          </p:cNvPr>
          <p:cNvPicPr>
            <a:picLocks noChangeAspect="1"/>
          </p:cNvPicPr>
          <p:nvPr/>
        </p:nvPicPr>
        <p:blipFill>
          <a:blip r:embed="rId3"/>
          <a:stretch>
            <a:fillRect/>
          </a:stretch>
        </p:blipFill>
        <p:spPr>
          <a:xfrm>
            <a:off x="332138" y="1488832"/>
            <a:ext cx="7029004" cy="4911968"/>
          </a:xfrm>
          <a:prstGeom prst="rect">
            <a:avLst/>
          </a:prstGeom>
          <a:ln w="12700">
            <a:solidFill>
              <a:schemeClr val="tx1"/>
            </a:solidFill>
          </a:ln>
        </p:spPr>
      </p:pic>
      <p:sp>
        <p:nvSpPr>
          <p:cNvPr id="6" name="TextBox 5">
            <a:extLst>
              <a:ext uri="{FF2B5EF4-FFF2-40B4-BE49-F238E27FC236}">
                <a16:creationId xmlns:a16="http://schemas.microsoft.com/office/drawing/2014/main" id="{B9D8A0A9-5C03-DFBC-5204-DA4D34352D95}"/>
              </a:ext>
            </a:extLst>
          </p:cNvPr>
          <p:cNvSpPr txBox="1"/>
          <p:nvPr/>
        </p:nvSpPr>
        <p:spPr>
          <a:xfrm>
            <a:off x="7559658" y="2175137"/>
            <a:ext cx="4484077"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t>Background</a:t>
            </a:r>
          </a:p>
          <a:p>
            <a:pPr marL="457200" indent="-457200">
              <a:buFont typeface="Arial" panose="020B0604020202020204" pitchFamily="34" charset="0"/>
              <a:buChar char="•"/>
            </a:pPr>
            <a:r>
              <a:rPr lang="en-US" sz="3200" dirty="0"/>
              <a:t>Health Effects</a:t>
            </a:r>
          </a:p>
          <a:p>
            <a:pPr marL="457200" indent="-457200">
              <a:buFont typeface="Arial" panose="020B0604020202020204" pitchFamily="34" charset="0"/>
              <a:buChar char="•"/>
            </a:pPr>
            <a:r>
              <a:rPr lang="en-US" sz="3200" dirty="0"/>
              <a:t>NDEP’s Action Plan</a:t>
            </a:r>
          </a:p>
          <a:p>
            <a:pPr marL="457200" indent="-457200">
              <a:buFont typeface="Arial" panose="020B0604020202020204" pitchFamily="34" charset="0"/>
              <a:buChar char="•"/>
            </a:pPr>
            <a:r>
              <a:rPr lang="en-US" sz="3200" dirty="0"/>
              <a:t>PFAS Data </a:t>
            </a:r>
          </a:p>
          <a:p>
            <a:pPr marL="457200" indent="-457200">
              <a:buFont typeface="Arial" panose="020B0604020202020204" pitchFamily="34" charset="0"/>
              <a:buChar char="•"/>
            </a:pPr>
            <a:r>
              <a:rPr lang="en-US" sz="3200" dirty="0"/>
              <a:t>Funding Options</a:t>
            </a:r>
          </a:p>
          <a:p>
            <a:pPr marL="457200" indent="-457200">
              <a:buFont typeface="Arial" panose="020B0604020202020204" pitchFamily="34" charset="0"/>
              <a:buChar char="•"/>
            </a:pPr>
            <a:r>
              <a:rPr lang="en-US" sz="3200" dirty="0"/>
              <a:t>Contact Information</a:t>
            </a:r>
          </a:p>
        </p:txBody>
      </p:sp>
      <p:grpSp>
        <p:nvGrpSpPr>
          <p:cNvPr id="3" name="Group 2">
            <a:extLst>
              <a:ext uri="{FF2B5EF4-FFF2-40B4-BE49-F238E27FC236}">
                <a16:creationId xmlns:a16="http://schemas.microsoft.com/office/drawing/2014/main" id="{4BB5EAF2-E9A2-65BC-30DB-F26243607170}"/>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1D692BC8-C207-7CE0-AD54-05FCC14DB99D}"/>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AD9C635A-4956-B00C-A16B-D65C2BB292E3}"/>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E9EC5929-A24C-441B-5764-F091F5DE5CF1}"/>
              </a:ext>
            </a:extLst>
          </p:cNvPr>
          <p:cNvGrpSpPr/>
          <p:nvPr/>
        </p:nvGrpSpPr>
        <p:grpSpPr>
          <a:xfrm>
            <a:off x="1976" y="6650881"/>
            <a:ext cx="12190024" cy="207119"/>
            <a:chOff x="1976" y="6650881"/>
            <a:chExt cx="9143999" cy="218219"/>
          </a:xfrm>
        </p:grpSpPr>
        <p:sp>
          <p:nvSpPr>
            <p:cNvPr id="9" name="Rectangle 8">
              <a:extLst>
                <a:ext uri="{FF2B5EF4-FFF2-40B4-BE49-F238E27FC236}">
                  <a16:creationId xmlns:a16="http://schemas.microsoft.com/office/drawing/2014/main" id="{6CEFE554-2119-D044-3DCE-DE90AF9AAA42}"/>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AD835B6-CF2D-0412-EB16-CBA8546EE9A8}"/>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3" name="TextBox 6">
            <a:extLst>
              <a:ext uri="{FF2B5EF4-FFF2-40B4-BE49-F238E27FC236}">
                <a16:creationId xmlns:a16="http://schemas.microsoft.com/office/drawing/2014/main" id="{8DDC5FE1-34F4-57BE-9789-49D62BC7B7E5}"/>
              </a:ext>
            </a:extLst>
          </p:cNvPr>
          <p:cNvSpPr txBox="1">
            <a:spLocks noGrp="1" noChangeArrowheads="1"/>
          </p:cNvSpPr>
          <p:nvPr>
            <p:ph type="title"/>
          </p:nvPr>
        </p:nvSpPr>
        <p:spPr bwMode="auto">
          <a:xfrm>
            <a:off x="838200" y="508762"/>
            <a:ext cx="10515600" cy="70173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NDEP PFAS Resources &amp; Information </a:t>
            </a:r>
          </a:p>
        </p:txBody>
      </p:sp>
    </p:spTree>
    <p:extLst>
      <p:ext uri="{BB962C8B-B14F-4D97-AF65-F5344CB8AC3E}">
        <p14:creationId xmlns:p14="http://schemas.microsoft.com/office/powerpoint/2010/main" val="244345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7B9A5CD-4CC7-68F8-D5E4-485507611BF1}"/>
              </a:ext>
            </a:extLst>
          </p:cNvPr>
          <p:cNvSpPr>
            <a:spLocks noGrp="1"/>
          </p:cNvSpPr>
          <p:nvPr>
            <p:ph idx="1"/>
          </p:nvPr>
        </p:nvSpPr>
        <p:spPr>
          <a:xfrm>
            <a:off x="695696" y="1594871"/>
            <a:ext cx="10515600" cy="4351338"/>
          </a:xfrm>
        </p:spPr>
        <p:txBody>
          <a:bodyPr anchor="ctr">
            <a:normAutofit lnSpcReduction="10000"/>
          </a:bodyPr>
          <a:lstStyle/>
          <a:p>
            <a:pPr marL="0" indent="0">
              <a:buNone/>
            </a:pPr>
            <a:r>
              <a:rPr lang="en-US" dirty="0"/>
              <a:t>PFAS = Per- and Polyfluoroalkyl Substances</a:t>
            </a:r>
          </a:p>
          <a:p>
            <a:pPr marL="0" indent="0">
              <a:buNone/>
            </a:pPr>
            <a:endParaRPr lang="en-US" dirty="0"/>
          </a:p>
          <a:p>
            <a:pPr marL="0" indent="0">
              <a:buNone/>
            </a:pPr>
            <a:r>
              <a:rPr lang="en-US" dirty="0"/>
              <a:t>PFAS are manufactured chemicals that have been used in industry and consumer products since the 1940s.</a:t>
            </a:r>
          </a:p>
          <a:p>
            <a:pPr marL="0" indent="0">
              <a:buNone/>
            </a:pPr>
            <a:endParaRPr lang="en-US" dirty="0"/>
          </a:p>
          <a:p>
            <a:pPr marL="0" indent="0">
              <a:buNone/>
            </a:pPr>
            <a:r>
              <a:rPr lang="en-US" dirty="0"/>
              <a:t>Because of their widespread use and their persistence in the environment, many PFAS are found in the blood of people and animals all over the world. There are thousands of different PFAS, some of which have been more widely used and studied than others</a:t>
            </a:r>
            <a:r>
              <a:rPr lang="en-US" sz="2400" dirty="0"/>
              <a:t>. </a:t>
            </a:r>
          </a:p>
        </p:txBody>
      </p:sp>
      <p:grpSp>
        <p:nvGrpSpPr>
          <p:cNvPr id="3" name="Group 2">
            <a:extLst>
              <a:ext uri="{FF2B5EF4-FFF2-40B4-BE49-F238E27FC236}">
                <a16:creationId xmlns:a16="http://schemas.microsoft.com/office/drawing/2014/main" id="{2B10E52A-269A-2E18-4A61-926D5BB3917E}"/>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64DA6B27-0AFE-067E-A739-D36911591A18}"/>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443B5572-B665-FC42-E714-4479C1B479C3}"/>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511FF386-901A-E9F7-B6D1-71DA6252EB87}"/>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3F892D2A-2D89-D72B-8F29-C24526877161}"/>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D9BFEBF-E8CC-C9D4-5D20-08CBA68EE2D7}"/>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0" name="TextBox 6">
            <a:extLst>
              <a:ext uri="{FF2B5EF4-FFF2-40B4-BE49-F238E27FC236}">
                <a16:creationId xmlns:a16="http://schemas.microsoft.com/office/drawing/2014/main" id="{63025FB6-CCAC-23DF-972F-BEED11F4270A}"/>
              </a:ext>
            </a:extLst>
          </p:cNvPr>
          <p:cNvSpPr txBox="1">
            <a:spLocks noChangeArrowheads="1"/>
          </p:cNvSpPr>
          <p:nvPr/>
        </p:nvSpPr>
        <p:spPr bwMode="auto">
          <a:xfrm>
            <a:off x="1383258" y="599284"/>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What are PFAS?</a:t>
            </a:r>
          </a:p>
        </p:txBody>
      </p:sp>
    </p:spTree>
    <p:extLst>
      <p:ext uri="{BB962C8B-B14F-4D97-AF65-F5344CB8AC3E}">
        <p14:creationId xmlns:p14="http://schemas.microsoft.com/office/powerpoint/2010/main" val="341883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CEF8-8AB6-4046-F30D-34F6704BA8A0}"/>
              </a:ext>
            </a:extLst>
          </p:cNvPr>
          <p:cNvSpPr>
            <a:spLocks noGrp="1"/>
          </p:cNvSpPr>
          <p:nvPr>
            <p:ph type="title"/>
          </p:nvPr>
        </p:nvSpPr>
        <p:spPr/>
        <p:txBody>
          <a:bodyPr>
            <a:normAutofit/>
          </a:bodyPr>
          <a:lstStyle/>
          <a:p>
            <a:r>
              <a:rPr lang="en-US" sz="4000" b="1"/>
              <a:t>Questions?</a:t>
            </a:r>
          </a:p>
        </p:txBody>
      </p:sp>
      <p:pic>
        <p:nvPicPr>
          <p:cNvPr id="5" name="Content Placeholder 4" descr="Child holding up hand">
            <a:extLst>
              <a:ext uri="{FF2B5EF4-FFF2-40B4-BE49-F238E27FC236}">
                <a16:creationId xmlns:a16="http://schemas.microsoft.com/office/drawing/2014/main" id="{24036BE3-2638-2DE6-0741-390F021053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45" y="1676400"/>
            <a:ext cx="6785113" cy="4495800"/>
          </a:xfrm>
        </p:spPr>
      </p:pic>
    </p:spTree>
    <p:extLst>
      <p:ext uri="{BB962C8B-B14F-4D97-AF65-F5344CB8AC3E}">
        <p14:creationId xmlns:p14="http://schemas.microsoft.com/office/powerpoint/2010/main" val="370125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6F161D-7ED3-4D3B-9A0F-E64709FB3A16}"/>
              </a:ext>
            </a:extLst>
          </p:cNvPr>
          <p:cNvSpPr/>
          <p:nvPr/>
        </p:nvSpPr>
        <p:spPr>
          <a:xfrm>
            <a:off x="5029198" y="6440338"/>
            <a:ext cx="7162801" cy="36512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F0BD3E-CC28-4866-A3A0-C206D040280C}"/>
              </a:ext>
            </a:extLst>
          </p:cNvPr>
          <p:cNvSpPr/>
          <p:nvPr/>
        </p:nvSpPr>
        <p:spPr>
          <a:xfrm>
            <a:off x="5029199" y="6507289"/>
            <a:ext cx="7162801"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a:extLst>
              <a:ext uri="{FF2B5EF4-FFF2-40B4-BE49-F238E27FC236}">
                <a16:creationId xmlns:a16="http://schemas.microsoft.com/office/drawing/2014/main" id="{D0104A2F-21E5-4FBF-AEFC-EA14CAB7A388}"/>
              </a:ext>
            </a:extLst>
          </p:cNvPr>
          <p:cNvSpPr txBox="1">
            <a:spLocks noChangeArrowheads="1"/>
          </p:cNvSpPr>
          <p:nvPr/>
        </p:nvSpPr>
        <p:spPr bwMode="auto">
          <a:xfrm>
            <a:off x="5749666" y="2920952"/>
            <a:ext cx="5511493" cy="3108543"/>
          </a:xfrm>
          <a:prstGeom prst="rect">
            <a:avLst/>
          </a:prstGeom>
          <a:noFill/>
          <a:ln w="9525">
            <a:noFill/>
            <a:miter lim="800000"/>
            <a:headEnd/>
            <a:tailEnd/>
          </a:ln>
        </p:spPr>
        <p:txBody>
          <a:bodyPr wrap="square" lIns="91440" tIns="45720" rIns="91440" bIns="45720" anchor="t">
            <a:spAutoFit/>
          </a:bodyPr>
          <a:lstStyle/>
          <a:p>
            <a:pPr>
              <a:defRPr/>
            </a:pPr>
            <a:r>
              <a:rPr lang="en-US" sz="2800" b="1" dirty="0">
                <a:solidFill>
                  <a:srgbClr val="5F4B3B"/>
                </a:solidFill>
                <a:latin typeface="Candara"/>
                <a:cs typeface="Calibri"/>
              </a:rPr>
              <a:t>Laurie Gehlsen</a:t>
            </a:r>
          </a:p>
          <a:p>
            <a:pPr>
              <a:defRPr/>
            </a:pPr>
            <a:r>
              <a:rPr lang="en-US" sz="2800" b="1" dirty="0">
                <a:solidFill>
                  <a:srgbClr val="5F4B3B"/>
                </a:solidFill>
                <a:latin typeface="Candara"/>
                <a:cs typeface="Calibri"/>
                <a:hlinkClick r:id="rId3"/>
              </a:rPr>
              <a:t>lgehlsen</a:t>
            </a:r>
            <a:r>
              <a:rPr lang="en-US" sz="2800" b="1" dirty="0">
                <a:solidFill>
                  <a:srgbClr val="5F4B3B"/>
                </a:solidFill>
                <a:latin typeface="Candara"/>
                <a:cs typeface="Calibri"/>
                <a:hlinkClick r:id="rId3">
                  <a:extLst>
                    <a:ext uri="{A12FA001-AC4F-418D-AE19-62706E023703}">
                      <ahyp:hlinkClr xmlns:ahyp="http://schemas.microsoft.com/office/drawing/2018/hyperlinkcolor" val="tx"/>
                    </a:ext>
                  </a:extLst>
                </a:hlinkClick>
              </a:rPr>
              <a:t>@ndep.nv.gov</a:t>
            </a:r>
            <a:endParaRPr lang="en-US" sz="2800" b="1" dirty="0">
              <a:solidFill>
                <a:srgbClr val="5F4B3B"/>
              </a:solidFill>
              <a:latin typeface="Candara"/>
              <a:cs typeface="Calibri"/>
            </a:endParaRPr>
          </a:p>
          <a:p>
            <a:pPr>
              <a:defRPr/>
            </a:pPr>
            <a:r>
              <a:rPr lang="en-US" sz="2800" b="1" dirty="0">
                <a:solidFill>
                  <a:srgbClr val="5F4B3B"/>
                </a:solidFill>
                <a:latin typeface="Candara"/>
                <a:cs typeface="Calibri"/>
              </a:rPr>
              <a:t>(775)687-3598</a:t>
            </a:r>
          </a:p>
          <a:p>
            <a:pPr>
              <a:defRPr/>
            </a:pPr>
            <a:r>
              <a:rPr lang="en-US" sz="2800" dirty="0">
                <a:solidFill>
                  <a:srgbClr val="5F4B3B"/>
                </a:solidFill>
                <a:latin typeface="Candara"/>
                <a:cs typeface="Calibri"/>
              </a:rPr>
              <a:t>Enforcement Supervisor</a:t>
            </a:r>
          </a:p>
          <a:p>
            <a:pPr>
              <a:defRPr/>
            </a:pPr>
            <a:r>
              <a:rPr lang="en-US" sz="2800" dirty="0">
                <a:solidFill>
                  <a:srgbClr val="5F4B3B"/>
                </a:solidFill>
                <a:latin typeface="Candara"/>
                <a:cs typeface="Calibri"/>
              </a:rPr>
              <a:t>Bureau of Safe Drinking Water </a:t>
            </a:r>
          </a:p>
          <a:p>
            <a:pPr>
              <a:defRPr/>
            </a:pPr>
            <a:r>
              <a:rPr lang="en-US" sz="2800" dirty="0">
                <a:hlinkClick r:id="rId4">
                  <a:extLst>
                    <a:ext uri="{A12FA001-AC4F-418D-AE19-62706E023703}">
                      <ahyp:hlinkClr xmlns:ahyp="http://schemas.microsoft.com/office/drawing/2018/hyperlinkcolor" val="tx"/>
                    </a:ext>
                  </a:extLst>
                </a:hlinkClick>
              </a:rPr>
              <a:t>Email: </a:t>
            </a:r>
            <a:r>
              <a:rPr lang="en-US" sz="2800" dirty="0">
                <a:solidFill>
                  <a:srgbClr val="467886"/>
                </a:solidFill>
                <a:hlinkClick r:id="rId4">
                  <a:extLst>
                    <a:ext uri="{A12FA001-AC4F-418D-AE19-62706E023703}">
                      <ahyp:hlinkClr xmlns:ahyp="http://schemas.microsoft.com/office/drawing/2018/hyperlinkcolor" val="tx"/>
                    </a:ext>
                  </a:extLst>
                </a:hlinkClick>
              </a:rPr>
              <a:t>pfas.ndep@ndep.nv.gov</a:t>
            </a:r>
            <a:endParaRPr lang="en-US" sz="2800" dirty="0"/>
          </a:p>
          <a:p>
            <a:pPr>
              <a:defRPr/>
            </a:pPr>
            <a:r>
              <a:rPr lang="en-US" sz="2800" u="sng" dirty="0"/>
              <a:t>Webpage</a:t>
            </a:r>
            <a:r>
              <a:rPr lang="en-US" sz="2800" dirty="0"/>
              <a:t>: </a:t>
            </a:r>
            <a:r>
              <a:rPr lang="en-US" sz="2800" dirty="0">
                <a:hlinkClick r:id="rId5"/>
              </a:rPr>
              <a:t>www.ndep.nv.gov</a:t>
            </a:r>
            <a:endParaRPr lang="en-US" sz="1400" b="1" i="1" dirty="0">
              <a:solidFill>
                <a:srgbClr val="685240"/>
              </a:solidFill>
              <a:latin typeface="Candara"/>
              <a:cs typeface="Arial" pitchFamily="34" charset="0"/>
            </a:endParaRPr>
          </a:p>
        </p:txBody>
      </p:sp>
      <p:sp>
        <p:nvSpPr>
          <p:cNvPr id="7" name="TextBox 6">
            <a:extLst>
              <a:ext uri="{FF2B5EF4-FFF2-40B4-BE49-F238E27FC236}">
                <a16:creationId xmlns:a16="http://schemas.microsoft.com/office/drawing/2014/main" id="{7F5FEDAB-C580-4179-910A-E786CA3D73E1}"/>
              </a:ext>
            </a:extLst>
          </p:cNvPr>
          <p:cNvSpPr txBox="1">
            <a:spLocks noChangeArrowheads="1"/>
          </p:cNvSpPr>
          <p:nvPr/>
        </p:nvSpPr>
        <p:spPr bwMode="auto">
          <a:xfrm>
            <a:off x="5682990" y="495352"/>
            <a:ext cx="5727959" cy="2369880"/>
          </a:xfrm>
          <a:prstGeom prst="rect">
            <a:avLst/>
          </a:prstGeom>
          <a:noFill/>
          <a:ln w="9525">
            <a:noFill/>
            <a:miter lim="800000"/>
            <a:headEnd/>
            <a:tailEnd/>
          </a:ln>
        </p:spPr>
        <p:txBody>
          <a:bodyPr wrap="square" lIns="91440" tIns="45720" rIns="91440" bIns="45720" anchor="t">
            <a:spAutoFit/>
          </a:bodyPr>
          <a:lstStyle/>
          <a:p>
            <a:pPr>
              <a:defRPr/>
            </a:pPr>
            <a:endParaRPr lang="en-US" sz="2800" b="1" dirty="0">
              <a:solidFill>
                <a:srgbClr val="5F4B3B"/>
              </a:solidFill>
              <a:latin typeface="Century Schoolbook"/>
              <a:cs typeface="Arial"/>
            </a:endParaRPr>
          </a:p>
          <a:p>
            <a:pPr>
              <a:defRPr/>
            </a:pPr>
            <a:r>
              <a:rPr lang="en-US" sz="6000" dirty="0">
                <a:solidFill>
                  <a:srgbClr val="5F4B3B"/>
                </a:solidFill>
                <a:latin typeface="Candara"/>
                <a:cs typeface="Arial"/>
              </a:rPr>
              <a:t>Contact Info Business Card</a:t>
            </a:r>
            <a:endParaRPr lang="en-US" sz="6000" dirty="0">
              <a:solidFill>
                <a:srgbClr val="5F4B3B"/>
              </a:solidFill>
              <a:latin typeface="Candara"/>
            </a:endParaRPr>
          </a:p>
        </p:txBody>
      </p:sp>
      <p:pic>
        <p:nvPicPr>
          <p:cNvPr id="9" name="Picture 3">
            <a:extLst>
              <a:ext uri="{FF2B5EF4-FFF2-40B4-BE49-F238E27FC236}">
                <a16:creationId xmlns:a16="http://schemas.microsoft.com/office/drawing/2014/main" id="{01F78A92-C528-409F-A727-6F5D37DEB260}"/>
              </a:ext>
            </a:extLst>
          </p:cNvPr>
          <p:cNvPicPr>
            <a:picLocks noChangeAspect="1"/>
          </p:cNvPicPr>
          <p:nvPr/>
        </p:nvPicPr>
        <p:blipFill rotWithShape="1">
          <a:blip r:embed="rId6"/>
          <a:srcRect l="37482" r="33706" b="-116"/>
          <a:stretch/>
        </p:blipFill>
        <p:spPr>
          <a:xfrm>
            <a:off x="910123" y="-9588"/>
            <a:ext cx="3210939" cy="6864272"/>
          </a:xfrm>
          <a:prstGeom prst="rect">
            <a:avLst/>
          </a:prstGeom>
        </p:spPr>
      </p:pic>
      <p:grpSp>
        <p:nvGrpSpPr>
          <p:cNvPr id="25" name="Group 24">
            <a:extLst>
              <a:ext uri="{FF2B5EF4-FFF2-40B4-BE49-F238E27FC236}">
                <a16:creationId xmlns:a16="http://schemas.microsoft.com/office/drawing/2014/main" id="{D23182E4-8815-495E-B5B7-EB923950B7E8}"/>
              </a:ext>
            </a:extLst>
          </p:cNvPr>
          <p:cNvGrpSpPr/>
          <p:nvPr/>
        </p:nvGrpSpPr>
        <p:grpSpPr>
          <a:xfrm>
            <a:off x="7964748" y="6558080"/>
            <a:ext cx="667584" cy="226627"/>
            <a:chOff x="6886446" y="6629966"/>
            <a:chExt cx="667584" cy="226627"/>
          </a:xfrm>
        </p:grpSpPr>
        <p:pic>
          <p:nvPicPr>
            <p:cNvPr id="22" name="Picture 6">
              <a:extLst>
                <a:ext uri="{FF2B5EF4-FFF2-40B4-BE49-F238E27FC236}">
                  <a16:creationId xmlns:a16="http://schemas.microsoft.com/office/drawing/2014/main" id="{6031E8B9-E3ED-4550-9BD6-C7C96E149252}"/>
                </a:ext>
              </a:extLst>
            </p:cNvPr>
            <p:cNvPicPr>
              <a:picLocks noChangeAspect="1"/>
            </p:cNvPicPr>
            <p:nvPr/>
          </p:nvPicPr>
          <p:blipFill rotWithShape="1">
            <a:blip r:embed="rId7"/>
            <a:srcRect l="31299" t="57025" r="27851" b="413"/>
            <a:stretch/>
          </p:blipFill>
          <p:spPr>
            <a:xfrm>
              <a:off x="7300193" y="6629966"/>
              <a:ext cx="253837" cy="226293"/>
            </a:xfrm>
            <a:prstGeom prst="rect">
              <a:avLst/>
            </a:prstGeom>
          </p:spPr>
        </p:pic>
        <p:pic>
          <p:nvPicPr>
            <p:cNvPr id="23" name="Picture 6">
              <a:extLst>
                <a:ext uri="{FF2B5EF4-FFF2-40B4-BE49-F238E27FC236}">
                  <a16:creationId xmlns:a16="http://schemas.microsoft.com/office/drawing/2014/main" id="{D494A404-4B1A-4A17-80DF-66783517C2F1}"/>
                </a:ext>
              </a:extLst>
            </p:cNvPr>
            <p:cNvPicPr>
              <a:picLocks noChangeAspect="1"/>
            </p:cNvPicPr>
            <p:nvPr/>
          </p:nvPicPr>
          <p:blipFill rotWithShape="1">
            <a:blip r:embed="rId7"/>
            <a:srcRect l="46181" t="12810" r="5249" b="41736"/>
            <a:stretch/>
          </p:blipFill>
          <p:spPr>
            <a:xfrm>
              <a:off x="7059849" y="6676703"/>
              <a:ext cx="208431" cy="168984"/>
            </a:xfrm>
            <a:prstGeom prst="rect">
              <a:avLst/>
            </a:prstGeom>
          </p:spPr>
        </p:pic>
        <p:pic>
          <p:nvPicPr>
            <p:cNvPr id="24" name="Picture 6">
              <a:extLst>
                <a:ext uri="{FF2B5EF4-FFF2-40B4-BE49-F238E27FC236}">
                  <a16:creationId xmlns:a16="http://schemas.microsoft.com/office/drawing/2014/main" id="{F5920A6B-2EB4-41D9-8DEC-9D6F55E5B580}"/>
                </a:ext>
              </a:extLst>
            </p:cNvPr>
            <p:cNvPicPr>
              <a:picLocks noChangeAspect="1"/>
            </p:cNvPicPr>
            <p:nvPr/>
          </p:nvPicPr>
          <p:blipFill rotWithShape="1">
            <a:blip r:embed="rId7"/>
            <a:srcRect t="14815" r="70984" b="30247"/>
            <a:stretch/>
          </p:blipFill>
          <p:spPr>
            <a:xfrm>
              <a:off x="6886446" y="6631502"/>
              <a:ext cx="146600" cy="225091"/>
            </a:xfrm>
            <a:prstGeom prst="rect">
              <a:avLst/>
            </a:prstGeom>
          </p:spPr>
        </p:pic>
      </p:grpSp>
      <p:cxnSp>
        <p:nvCxnSpPr>
          <p:cNvPr id="29" name="Straight Arrow Connector 28">
            <a:extLst>
              <a:ext uri="{FF2B5EF4-FFF2-40B4-BE49-F238E27FC236}">
                <a16:creationId xmlns:a16="http://schemas.microsoft.com/office/drawing/2014/main" id="{F11F4E53-9801-4484-8C78-1457979B0320}"/>
              </a:ext>
            </a:extLst>
          </p:cNvPr>
          <p:cNvCxnSpPr/>
          <p:nvPr/>
        </p:nvCxnSpPr>
        <p:spPr>
          <a:xfrm>
            <a:off x="5824071" y="2689941"/>
            <a:ext cx="4097543" cy="28754"/>
          </a:xfrm>
          <a:prstGeom prst="straightConnector1">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F8DEFAA-3D0C-40EC-82DA-3DC40E42BB1D}"/>
              </a:ext>
            </a:extLst>
          </p:cNvPr>
          <p:cNvSpPr>
            <a:spLocks noGrp="1"/>
          </p:cNvSpPr>
          <p:nvPr>
            <p:ph type="sldNum" sz="quarter" idx="12"/>
          </p:nvPr>
        </p:nvSpPr>
        <p:spPr>
          <a:xfrm>
            <a:off x="8196125" y="6131717"/>
            <a:ext cx="2133600" cy="365125"/>
          </a:xfrm>
        </p:spPr>
        <p:txBody>
          <a:bodyPr/>
          <a:lstStyle/>
          <a:p>
            <a:pPr>
              <a:defRPr/>
            </a:pPr>
            <a:fld id="{0503D940-AB8C-4343-850E-90F1D850C687}" type="slidenum">
              <a:rPr lang="en-US" smtClean="0"/>
              <a:pPr>
                <a:defRPr/>
              </a:pPr>
              <a:t>31</a:t>
            </a:fld>
            <a:endParaRPr lang="en-US"/>
          </a:p>
        </p:txBody>
      </p:sp>
      <p:sp>
        <p:nvSpPr>
          <p:cNvPr id="4" name="TextBox 6">
            <a:extLst>
              <a:ext uri="{FF2B5EF4-FFF2-40B4-BE49-F238E27FC236}">
                <a16:creationId xmlns:a16="http://schemas.microsoft.com/office/drawing/2014/main" id="{5EB51DFA-1A55-7DCC-63BC-092907CFABD2}"/>
              </a:ext>
            </a:extLst>
          </p:cNvPr>
          <p:cNvSpPr txBox="1">
            <a:spLocks noChangeArrowheads="1"/>
          </p:cNvSpPr>
          <p:nvPr/>
        </p:nvSpPr>
        <p:spPr bwMode="auto">
          <a:xfrm>
            <a:off x="5009452" y="6527579"/>
            <a:ext cx="6674259" cy="492443"/>
          </a:xfrm>
          <a:prstGeom prst="rect">
            <a:avLst/>
          </a:prstGeom>
          <a:noFill/>
          <a:ln w="9525">
            <a:noFill/>
            <a:miter lim="800000"/>
            <a:headEnd/>
            <a:tailEnd/>
          </a:ln>
        </p:spPr>
        <p:txBody>
          <a:bodyPr wrap="square" lIns="91440" tIns="45720" rIns="91440" bIns="45720" anchor="t">
            <a:spAutoFit/>
          </a:bodyPr>
          <a:lstStyle/>
          <a:p>
            <a:pPr algn="ctr">
              <a:defRPr/>
            </a:pPr>
            <a:r>
              <a:rPr lang="en-US" sz="1300" dirty="0">
                <a:solidFill>
                  <a:schemeClr val="bg1"/>
                </a:solidFill>
                <a:latin typeface="Candara"/>
                <a:cs typeface="Arial"/>
              </a:rPr>
              <a:t>website.nv.gov  l      		                @NevDCNR </a:t>
            </a:r>
            <a:endParaRPr lang="en-US" sz="1300" dirty="0">
              <a:solidFill>
                <a:schemeClr val="bg1"/>
              </a:solidFill>
            </a:endParaRPr>
          </a:p>
          <a:p>
            <a:pPr algn="ctr">
              <a:defRPr/>
            </a:pPr>
            <a:endParaRPr lang="en-US" sz="1300" dirty="0">
              <a:cs typeface="Arial" pitchFamily="34" charset="0"/>
            </a:endParaRPr>
          </a:p>
        </p:txBody>
      </p:sp>
    </p:spTree>
    <p:extLst>
      <p:ext uri="{BB962C8B-B14F-4D97-AF65-F5344CB8AC3E}">
        <p14:creationId xmlns:p14="http://schemas.microsoft.com/office/powerpoint/2010/main" val="332835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4F3890-576E-EDBD-CC64-ECEBC4FF971F}"/>
              </a:ext>
            </a:extLst>
          </p:cNvPr>
          <p:cNvPicPr>
            <a:picLocks noChangeAspect="1"/>
          </p:cNvPicPr>
          <p:nvPr/>
        </p:nvPicPr>
        <p:blipFill>
          <a:blip r:embed="rId3"/>
          <a:stretch>
            <a:fillRect/>
          </a:stretch>
        </p:blipFill>
        <p:spPr>
          <a:xfrm>
            <a:off x="1538290" y="1635897"/>
            <a:ext cx="9115420" cy="4526205"/>
          </a:xfrm>
          <a:prstGeom prst="rect">
            <a:avLst/>
          </a:prstGeom>
        </p:spPr>
      </p:pic>
      <p:grpSp>
        <p:nvGrpSpPr>
          <p:cNvPr id="3" name="Group 2">
            <a:extLst>
              <a:ext uri="{FF2B5EF4-FFF2-40B4-BE49-F238E27FC236}">
                <a16:creationId xmlns:a16="http://schemas.microsoft.com/office/drawing/2014/main" id="{BF15FA8B-D951-4C59-13FF-F78D70AFA2D0}"/>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CD1A5BC1-3F2B-BA4D-00C1-5B5B45281798}"/>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682E51E-C86A-D552-2C56-E728E81C010E}"/>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2B6A8423-BCE7-4BF4-645E-3578289A3AF6}"/>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9BAB03B0-BCD1-6DBA-AD03-2C4594865377}"/>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492C498-034A-A117-0DA4-133CA3B9D138}"/>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E0B2C941-4594-F621-D11B-6900452F2725}"/>
              </a:ext>
            </a:extLst>
          </p:cNvPr>
          <p:cNvSpPr txBox="1">
            <a:spLocks noChangeArrowheads="1"/>
          </p:cNvSpPr>
          <p:nvPr/>
        </p:nvSpPr>
        <p:spPr bwMode="auto">
          <a:xfrm>
            <a:off x="1383258" y="599284"/>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Sources of PFAS</a:t>
            </a:r>
          </a:p>
        </p:txBody>
      </p:sp>
    </p:spTree>
    <p:extLst>
      <p:ext uri="{BB962C8B-B14F-4D97-AF65-F5344CB8AC3E}">
        <p14:creationId xmlns:p14="http://schemas.microsoft.com/office/powerpoint/2010/main" val="207965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CC396-C5F6-0375-D133-2EFAA605E8C7}"/>
              </a:ext>
            </a:extLst>
          </p:cNvPr>
          <p:cNvSpPr>
            <a:spLocks noGrp="1"/>
          </p:cNvSpPr>
          <p:nvPr>
            <p:ph idx="1"/>
          </p:nvPr>
        </p:nvSpPr>
        <p:spPr>
          <a:xfrm>
            <a:off x="838200" y="1466850"/>
            <a:ext cx="10515599" cy="4710113"/>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 Used in the manufacture of:  </a:t>
            </a:r>
          </a:p>
          <a:p>
            <a:pPr lvl="1"/>
            <a:r>
              <a:rPr lang="en-US" sz="2400" dirty="0">
                <a:solidFill>
                  <a:schemeClr val="tx1"/>
                </a:solidFill>
                <a:latin typeface="Arial" panose="020B0604020202020204" pitchFamily="34" charset="0"/>
                <a:cs typeface="Arial" panose="020B0604020202020204" pitchFamily="34" charset="0"/>
              </a:rPr>
              <a:t>non-stick cookware</a:t>
            </a:r>
          </a:p>
          <a:p>
            <a:pPr lvl="1"/>
            <a:r>
              <a:rPr lang="en-US" sz="2400" dirty="0">
                <a:solidFill>
                  <a:schemeClr val="tx1"/>
                </a:solidFill>
                <a:latin typeface="Arial" panose="020B0604020202020204" pitchFamily="34" charset="0"/>
                <a:cs typeface="Arial" panose="020B0604020202020204" pitchFamily="34" charset="0"/>
              </a:rPr>
              <a:t>stain blocking treatments for upholstery and carpet</a:t>
            </a:r>
          </a:p>
          <a:p>
            <a:pPr lvl="1"/>
            <a:r>
              <a:rPr lang="en-US" sz="2400" dirty="0">
                <a:solidFill>
                  <a:schemeClr val="tx1"/>
                </a:solidFill>
                <a:latin typeface="Arial" panose="020B0604020202020204" pitchFamily="34" charset="0"/>
                <a:cs typeface="Arial" panose="020B0604020202020204" pitchFamily="34" charset="0"/>
              </a:rPr>
              <a:t>waterproof clothing</a:t>
            </a:r>
          </a:p>
          <a:p>
            <a:pPr lvl="1"/>
            <a:r>
              <a:rPr lang="en-US" sz="2400" dirty="0">
                <a:solidFill>
                  <a:schemeClr val="tx1"/>
                </a:solidFill>
                <a:latin typeface="Arial" panose="020B0604020202020204" pitchFamily="34" charset="0"/>
                <a:cs typeface="Arial" panose="020B0604020202020204" pitchFamily="34" charset="0"/>
              </a:rPr>
              <a:t>firefighting foam</a:t>
            </a:r>
          </a:p>
          <a:p>
            <a:pPr lvl="1"/>
            <a:r>
              <a:rPr lang="en-US" sz="2400" dirty="0">
                <a:solidFill>
                  <a:schemeClr val="tx1"/>
                </a:solidFill>
                <a:latin typeface="Arial" panose="020B0604020202020204" pitchFamily="34" charset="0"/>
                <a:cs typeface="Arial" panose="020B0604020202020204" pitchFamily="34" charset="0"/>
              </a:rPr>
              <a:t>surfactants</a:t>
            </a:r>
          </a:p>
          <a:p>
            <a:r>
              <a:rPr lang="en-US" sz="2400" dirty="0">
                <a:solidFill>
                  <a:schemeClr val="tx1"/>
                </a:solidFill>
                <a:latin typeface="Arial" panose="020B0604020202020204" pitchFamily="34" charset="0"/>
                <a:cs typeface="Arial" panose="020B0604020202020204" pitchFamily="34" charset="0"/>
              </a:rPr>
              <a:t>Trade names you may be familiar with:</a:t>
            </a:r>
          </a:p>
          <a:p>
            <a:pPr lvl="1"/>
            <a:r>
              <a:rPr lang="en-US" sz="2400" dirty="0">
                <a:solidFill>
                  <a:schemeClr val="tx1"/>
                </a:solidFill>
                <a:latin typeface="Arial" panose="020B0604020202020204" pitchFamily="34" charset="0"/>
                <a:cs typeface="Arial" panose="020B0604020202020204" pitchFamily="34" charset="0"/>
              </a:rPr>
              <a:t>Teflon</a:t>
            </a:r>
            <a:r>
              <a:rPr lang="en-US" sz="2400" baseline="30000" dirty="0">
                <a:solidFill>
                  <a:schemeClr val="tx1"/>
                </a:solidFill>
                <a:latin typeface="Arial" panose="020B0604020202020204" pitchFamily="34" charset="0"/>
                <a:cs typeface="Arial" panose="020B0604020202020204" pitchFamily="34" charset="0"/>
              </a:rPr>
              <a:t>®</a:t>
            </a:r>
          </a:p>
          <a:p>
            <a:pPr lvl="1"/>
            <a:r>
              <a:rPr lang="en-US" sz="2400" dirty="0" err="1">
                <a:solidFill>
                  <a:schemeClr val="tx1"/>
                </a:solidFill>
                <a:latin typeface="Arial" panose="020B0604020202020204" pitchFamily="34" charset="0"/>
                <a:cs typeface="Arial" panose="020B0604020202020204" pitchFamily="34" charset="0"/>
              </a:rPr>
              <a:t>Stainmaster</a:t>
            </a:r>
            <a:r>
              <a:rPr lang="en-US" sz="2400" baseline="300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Scotchgard</a:t>
            </a:r>
            <a:r>
              <a:rPr lang="en-US" sz="2400" baseline="300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Gore-Tex</a:t>
            </a:r>
            <a:r>
              <a:rPr lang="en-US" sz="2400" baseline="30000" dirty="0">
                <a:solidFill>
                  <a:schemeClr val="tx1"/>
                </a:solidFill>
                <a:latin typeface="Arial" panose="020B0604020202020204" pitchFamily="34" charset="0"/>
                <a:cs typeface="Arial" panose="020B0604020202020204" pitchFamily="34" charset="0"/>
              </a:rPr>
              <a:t>®</a:t>
            </a:r>
          </a:p>
          <a:p>
            <a:endParaRPr lang="en-US" dirty="0"/>
          </a:p>
        </p:txBody>
      </p:sp>
      <p:pic>
        <p:nvPicPr>
          <p:cNvPr id="1026" name="Picture 2" descr="7 Best Nonstick Pans 2024 Reviewed | Shopping : Food Network | Food Network">
            <a:extLst>
              <a:ext uri="{FF2B5EF4-FFF2-40B4-BE49-F238E27FC236}">
                <a16:creationId xmlns:a16="http://schemas.microsoft.com/office/drawing/2014/main" id="{CF1173EF-F224-FFEE-FC5B-21898D9A4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383" y="4293186"/>
            <a:ext cx="3357992" cy="2245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friendly fast food packaging for restaurants - Carccu®">
            <a:extLst>
              <a:ext uri="{FF2B5EF4-FFF2-40B4-BE49-F238E27FC236}">
                <a16:creationId xmlns:a16="http://schemas.microsoft.com/office/drawing/2014/main" id="{6CB1EC21-A7C6-1A08-FE11-7F3C3C7DE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6463" y="383499"/>
            <a:ext cx="4188906" cy="1835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ater- and stain-resistant products contain toxic plastics, study says.  Here's what to do | CNN">
            <a:extLst>
              <a:ext uri="{FF2B5EF4-FFF2-40B4-BE49-F238E27FC236}">
                <a16:creationId xmlns:a16="http://schemas.microsoft.com/office/drawing/2014/main" id="{FAB54D12-FE52-FFE9-223D-88B32ED9C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7066" y="2924342"/>
            <a:ext cx="3484630" cy="258518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2C979C8-C9E4-4BF8-6C46-BB1A32A3EC4E}"/>
              </a:ext>
            </a:extLst>
          </p:cNvPr>
          <p:cNvGrpSpPr/>
          <p:nvPr/>
        </p:nvGrpSpPr>
        <p:grpSpPr>
          <a:xfrm rot="10800000">
            <a:off x="1977" y="-1"/>
            <a:ext cx="12190022" cy="188473"/>
            <a:chOff x="1977" y="6669575"/>
            <a:chExt cx="9143998" cy="191905"/>
          </a:xfrm>
        </p:grpSpPr>
        <p:sp>
          <p:nvSpPr>
            <p:cNvPr id="5" name="Rectangle 4">
              <a:extLst>
                <a:ext uri="{FF2B5EF4-FFF2-40B4-BE49-F238E27FC236}">
                  <a16:creationId xmlns:a16="http://schemas.microsoft.com/office/drawing/2014/main" id="{DE70AEB6-BEF9-04FD-72CE-A4303FD7B8EE}"/>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86773D6E-F7A4-A15C-3D8D-82B5246FF6C6}"/>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DA00F91F-2D86-7EBB-672D-9BBB7B954197}"/>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76F35247-7EC4-7B93-9B5C-EC4FF8426786}"/>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F5F550E-24CF-6A4D-E809-41470FBFC8A1}"/>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E3CAE449-87F6-E7DB-6F7D-3DAA09D89A6A}"/>
              </a:ext>
            </a:extLst>
          </p:cNvPr>
          <p:cNvSpPr txBox="1">
            <a:spLocks noChangeArrowheads="1"/>
          </p:cNvSpPr>
          <p:nvPr/>
        </p:nvSpPr>
        <p:spPr bwMode="auto">
          <a:xfrm>
            <a:off x="-919532" y="497293"/>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Sources of PFAS</a:t>
            </a:r>
          </a:p>
        </p:txBody>
      </p:sp>
    </p:spTree>
    <p:extLst>
      <p:ext uri="{BB962C8B-B14F-4D97-AF65-F5344CB8AC3E}">
        <p14:creationId xmlns:p14="http://schemas.microsoft.com/office/powerpoint/2010/main" val="401817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 and Polyfluoroalkyl Substances (PFAS) - HEER Office">
            <a:extLst>
              <a:ext uri="{FF2B5EF4-FFF2-40B4-BE49-F238E27FC236}">
                <a16:creationId xmlns:a16="http://schemas.microsoft.com/office/drawing/2014/main" id="{47E0C584-1A4E-E950-C34D-CCA0F0FAE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89" y="281354"/>
            <a:ext cx="11577712" cy="630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0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DD10C4-57CC-776B-9695-5B44135E2EB1}"/>
              </a:ext>
            </a:extLst>
          </p:cNvPr>
          <p:cNvPicPr>
            <a:picLocks noChangeAspect="1"/>
          </p:cNvPicPr>
          <p:nvPr/>
        </p:nvPicPr>
        <p:blipFill>
          <a:blip r:embed="rId3"/>
          <a:stretch>
            <a:fillRect/>
          </a:stretch>
        </p:blipFill>
        <p:spPr>
          <a:xfrm>
            <a:off x="531157" y="2607369"/>
            <a:ext cx="11129686" cy="2142023"/>
          </a:xfrm>
          <a:prstGeom prst="rect">
            <a:avLst/>
          </a:prstGeom>
        </p:spPr>
      </p:pic>
      <p:grpSp>
        <p:nvGrpSpPr>
          <p:cNvPr id="3" name="Group 2">
            <a:extLst>
              <a:ext uri="{FF2B5EF4-FFF2-40B4-BE49-F238E27FC236}">
                <a16:creationId xmlns:a16="http://schemas.microsoft.com/office/drawing/2014/main" id="{1E176853-9F21-5AAB-781C-2EE379446944}"/>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F3332A9D-AD7B-661A-2036-8ECF5BF99476}"/>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FEF03AB-7E40-0D76-CDDA-C714FFA2710A}"/>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6205B2DF-37BA-85B2-FF01-CD6E7BC29C8C}"/>
              </a:ext>
            </a:extLst>
          </p:cNvPr>
          <p:cNvGrpSpPr/>
          <p:nvPr/>
        </p:nvGrpSpPr>
        <p:grpSpPr>
          <a:xfrm>
            <a:off x="1976" y="6650881"/>
            <a:ext cx="12190024" cy="207119"/>
            <a:chOff x="1976" y="6650881"/>
            <a:chExt cx="9143999" cy="218219"/>
          </a:xfrm>
        </p:grpSpPr>
        <p:sp>
          <p:nvSpPr>
            <p:cNvPr id="8" name="Rectangle 7">
              <a:extLst>
                <a:ext uri="{FF2B5EF4-FFF2-40B4-BE49-F238E27FC236}">
                  <a16:creationId xmlns:a16="http://schemas.microsoft.com/office/drawing/2014/main" id="{09397EA1-54C3-AEF7-DA6D-09D890CE8088}"/>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5ACC7E26-C04D-18E0-BA9F-C392BAAE74FA}"/>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2" name="TextBox 6">
            <a:extLst>
              <a:ext uri="{FF2B5EF4-FFF2-40B4-BE49-F238E27FC236}">
                <a16:creationId xmlns:a16="http://schemas.microsoft.com/office/drawing/2014/main" id="{4FC9318F-3462-18F3-6833-4C92A2E1F017}"/>
              </a:ext>
            </a:extLst>
          </p:cNvPr>
          <p:cNvSpPr txBox="1">
            <a:spLocks noChangeArrowheads="1"/>
          </p:cNvSpPr>
          <p:nvPr/>
        </p:nvSpPr>
        <p:spPr bwMode="auto">
          <a:xfrm>
            <a:off x="1525762" y="982422"/>
            <a:ext cx="9140475" cy="830997"/>
          </a:xfrm>
          <a:prstGeom prst="rect">
            <a:avLst/>
          </a:prstGeom>
          <a:noFill/>
          <a:ln w="9525">
            <a:noFill/>
            <a:miter lim="800000"/>
            <a:headEnd/>
            <a:tailEnd/>
          </a:ln>
        </p:spPr>
        <p:txBody>
          <a:bodyPr wrap="square" lIns="91440" tIns="45720" rIns="91440" bIns="45720" anchor="t">
            <a:spAutoFit/>
          </a:bodyPr>
          <a:lstStyle/>
          <a:p>
            <a:pPr algn="ctr">
              <a:defRPr/>
            </a:pPr>
            <a:r>
              <a:rPr lang="en-US" sz="4800" b="1" cap="small" dirty="0">
                <a:solidFill>
                  <a:srgbClr val="326297"/>
                </a:solidFill>
                <a:latin typeface="Candara"/>
                <a:cs typeface="Arial"/>
              </a:rPr>
              <a:t>Some Health Effects can Include</a:t>
            </a:r>
          </a:p>
        </p:txBody>
      </p:sp>
    </p:spTree>
    <p:extLst>
      <p:ext uri="{BB962C8B-B14F-4D97-AF65-F5344CB8AC3E}">
        <p14:creationId xmlns:p14="http://schemas.microsoft.com/office/powerpoint/2010/main" val="179575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73D00D-964C-13BB-4451-9CC01420EB29}"/>
              </a:ext>
            </a:extLst>
          </p:cNvPr>
          <p:cNvSpPr txBox="1"/>
          <p:nvPr/>
        </p:nvSpPr>
        <p:spPr>
          <a:xfrm>
            <a:off x="443029" y="1520456"/>
            <a:ext cx="11305942" cy="461665"/>
          </a:xfrm>
          <a:prstGeom prst="rect">
            <a:avLst/>
          </a:prstGeom>
          <a:noFill/>
        </p:spPr>
        <p:txBody>
          <a:bodyPr wrap="square" rtlCol="0">
            <a:spAutoFit/>
          </a:bodyPr>
          <a:lstStyle/>
          <a:p>
            <a:pPr algn="ctr"/>
            <a:r>
              <a:rPr lang="en-US" sz="2400" b="1" dirty="0">
                <a:solidFill>
                  <a:srgbClr val="0070C0"/>
                </a:solidFill>
              </a:rPr>
              <a:t>The final rule for these six contaminants was released by EPA on April 10, 2024.</a:t>
            </a:r>
          </a:p>
        </p:txBody>
      </p:sp>
      <p:sp>
        <p:nvSpPr>
          <p:cNvPr id="8" name="TextBox 7">
            <a:extLst>
              <a:ext uri="{FF2B5EF4-FFF2-40B4-BE49-F238E27FC236}">
                <a16:creationId xmlns:a16="http://schemas.microsoft.com/office/drawing/2014/main" id="{EFC8670B-D4B8-294D-FD10-6C2641E46DA5}"/>
              </a:ext>
            </a:extLst>
          </p:cNvPr>
          <p:cNvSpPr txBox="1"/>
          <p:nvPr/>
        </p:nvSpPr>
        <p:spPr>
          <a:xfrm>
            <a:off x="3389539" y="5658555"/>
            <a:ext cx="5559847" cy="1015663"/>
          </a:xfrm>
          <a:prstGeom prst="rect">
            <a:avLst/>
          </a:prstGeom>
          <a:noFill/>
        </p:spPr>
        <p:txBody>
          <a:bodyPr wrap="square" rtlCol="0">
            <a:spAutoFit/>
          </a:bodyPr>
          <a:lstStyle/>
          <a:p>
            <a:r>
              <a:rPr lang="en-US" sz="2000" dirty="0"/>
              <a:t>MCL: Maximum Contaminant Level </a:t>
            </a:r>
          </a:p>
          <a:p>
            <a:r>
              <a:rPr lang="en-US" sz="2000" dirty="0"/>
              <a:t>Ppt: parts per trillion ~nanograms per liter (ng/L). </a:t>
            </a:r>
            <a:r>
              <a:rPr lang="en-US" sz="1800" b="0" i="0" u="none" strike="noStrike" baseline="0" dirty="0">
                <a:solidFill>
                  <a:srgbClr val="000000"/>
                </a:solidFill>
              </a:rPr>
              <a:t>	</a:t>
            </a:r>
          </a:p>
        </p:txBody>
      </p:sp>
      <p:grpSp>
        <p:nvGrpSpPr>
          <p:cNvPr id="3" name="Group 2">
            <a:extLst>
              <a:ext uri="{FF2B5EF4-FFF2-40B4-BE49-F238E27FC236}">
                <a16:creationId xmlns:a16="http://schemas.microsoft.com/office/drawing/2014/main" id="{247BF28A-338E-519C-200A-22B6201E7778}"/>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F29844A2-E066-EF5F-F2E8-375AA20A8B00}"/>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4EB761A1-901E-6307-3BC6-788FE8276F06}"/>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2E7DD29-0ABA-AE18-E66A-96396D8CEBBF}"/>
              </a:ext>
            </a:extLst>
          </p:cNvPr>
          <p:cNvGrpSpPr/>
          <p:nvPr/>
        </p:nvGrpSpPr>
        <p:grpSpPr>
          <a:xfrm>
            <a:off x="1976" y="6650881"/>
            <a:ext cx="12190024" cy="207119"/>
            <a:chOff x="1976" y="6650881"/>
            <a:chExt cx="9143999" cy="218219"/>
          </a:xfrm>
        </p:grpSpPr>
        <p:sp>
          <p:nvSpPr>
            <p:cNvPr id="10" name="Rectangle 9">
              <a:extLst>
                <a:ext uri="{FF2B5EF4-FFF2-40B4-BE49-F238E27FC236}">
                  <a16:creationId xmlns:a16="http://schemas.microsoft.com/office/drawing/2014/main" id="{F48A7052-36B6-01F6-DA9C-B647600DA8FE}"/>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F3F3F30-1660-3268-D585-5D6B710641D4}"/>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TextBox 6">
            <a:extLst>
              <a:ext uri="{FF2B5EF4-FFF2-40B4-BE49-F238E27FC236}">
                <a16:creationId xmlns:a16="http://schemas.microsoft.com/office/drawing/2014/main" id="{FD91101A-672A-7994-3A7B-0D6DA33584A6}"/>
              </a:ext>
            </a:extLst>
          </p:cNvPr>
          <p:cNvSpPr txBox="1">
            <a:spLocks noChangeArrowheads="1"/>
          </p:cNvSpPr>
          <p:nvPr/>
        </p:nvSpPr>
        <p:spPr bwMode="auto">
          <a:xfrm>
            <a:off x="1383258" y="599284"/>
            <a:ext cx="9140475" cy="769441"/>
          </a:xfrm>
          <a:prstGeom prst="rect">
            <a:avLst/>
          </a:prstGeom>
          <a:noFill/>
          <a:ln w="9525">
            <a:noFill/>
            <a:miter lim="800000"/>
            <a:headEnd/>
            <a:tailEnd/>
          </a:ln>
        </p:spPr>
        <p:txBody>
          <a:bodyPr wrap="square" lIns="91440" tIns="45720" rIns="91440" bIns="45720" anchor="t">
            <a:spAutoFit/>
          </a:bodyPr>
          <a:lstStyle/>
          <a:p>
            <a:pPr algn="ctr">
              <a:defRPr/>
            </a:pPr>
            <a:r>
              <a:rPr lang="en-US" sz="4400" b="1" cap="small" dirty="0">
                <a:solidFill>
                  <a:srgbClr val="326297"/>
                </a:solidFill>
                <a:latin typeface="Candara"/>
                <a:cs typeface="Arial"/>
              </a:rPr>
              <a:t>PFAS Regulations</a:t>
            </a:r>
          </a:p>
        </p:txBody>
      </p:sp>
      <p:pic>
        <p:nvPicPr>
          <p:cNvPr id="12" name="Picture 11">
            <a:extLst>
              <a:ext uri="{FF2B5EF4-FFF2-40B4-BE49-F238E27FC236}">
                <a16:creationId xmlns:a16="http://schemas.microsoft.com/office/drawing/2014/main" id="{2B2CD84F-7FC9-EE89-C026-09C5104B4595}"/>
              </a:ext>
            </a:extLst>
          </p:cNvPr>
          <p:cNvPicPr>
            <a:picLocks noChangeAspect="1"/>
          </p:cNvPicPr>
          <p:nvPr/>
        </p:nvPicPr>
        <p:blipFill>
          <a:blip r:embed="rId3"/>
          <a:stretch>
            <a:fillRect/>
          </a:stretch>
        </p:blipFill>
        <p:spPr>
          <a:xfrm>
            <a:off x="1027097" y="2028795"/>
            <a:ext cx="10137806" cy="3467424"/>
          </a:xfrm>
          <a:prstGeom prst="rect">
            <a:avLst/>
          </a:prstGeom>
        </p:spPr>
      </p:pic>
    </p:spTree>
    <p:extLst>
      <p:ext uri="{BB962C8B-B14F-4D97-AF65-F5344CB8AC3E}">
        <p14:creationId xmlns:p14="http://schemas.microsoft.com/office/powerpoint/2010/main" val="139894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479B-3197-FA1E-59E0-895E72A91F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D115310-477B-D32F-30D5-73B952D50ECD}"/>
              </a:ext>
            </a:extLst>
          </p:cNvPr>
          <p:cNvSpPr txBox="1"/>
          <p:nvPr/>
        </p:nvSpPr>
        <p:spPr>
          <a:xfrm>
            <a:off x="321128" y="886195"/>
            <a:ext cx="11723914" cy="461665"/>
          </a:xfrm>
          <a:prstGeom prst="rect">
            <a:avLst/>
          </a:prstGeom>
          <a:noFill/>
        </p:spPr>
        <p:txBody>
          <a:bodyPr wrap="square" rtlCol="0">
            <a:spAutoFit/>
          </a:bodyPr>
          <a:lstStyle/>
          <a:p>
            <a:r>
              <a:rPr lang="en-US" sz="2400" dirty="0">
                <a:solidFill>
                  <a:prstClr val="black"/>
                </a:solidFill>
                <a:latin typeface="Aptos" panose="02110004020202020204"/>
              </a:rPr>
              <a:t>National Primary Drinking Water Regulation Crosswalk released by </a:t>
            </a:r>
            <a:r>
              <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rPr>
              <a:t>EPA in October,2024.</a:t>
            </a:r>
          </a:p>
        </p:txBody>
      </p:sp>
      <p:grpSp>
        <p:nvGrpSpPr>
          <p:cNvPr id="3" name="Group 2">
            <a:extLst>
              <a:ext uri="{FF2B5EF4-FFF2-40B4-BE49-F238E27FC236}">
                <a16:creationId xmlns:a16="http://schemas.microsoft.com/office/drawing/2014/main" id="{D642CA86-AE69-0F8B-3258-3AF6DD526A02}"/>
              </a:ext>
            </a:extLst>
          </p:cNvPr>
          <p:cNvGrpSpPr/>
          <p:nvPr/>
        </p:nvGrpSpPr>
        <p:grpSpPr>
          <a:xfrm rot="10800000">
            <a:off x="1977" y="-1"/>
            <a:ext cx="12190022" cy="188473"/>
            <a:chOff x="1977" y="6669575"/>
            <a:chExt cx="9143998" cy="191905"/>
          </a:xfrm>
        </p:grpSpPr>
        <p:sp>
          <p:nvSpPr>
            <p:cNvPr id="4" name="Rectangle 3">
              <a:extLst>
                <a:ext uri="{FF2B5EF4-FFF2-40B4-BE49-F238E27FC236}">
                  <a16:creationId xmlns:a16="http://schemas.microsoft.com/office/drawing/2014/main" id="{3C072EEB-FBC4-E6F2-5834-7145213B0EBF}"/>
                </a:ext>
              </a:extLst>
            </p:cNvPr>
            <p:cNvSpPr/>
            <p:nvPr/>
          </p:nvSpPr>
          <p:spPr>
            <a:xfrm>
              <a:off x="1977" y="6669575"/>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AF66949-9CAD-518B-B16E-7C786B500762}"/>
                </a:ext>
              </a:extLst>
            </p:cNvPr>
            <p:cNvSpPr/>
            <p:nvPr/>
          </p:nvSpPr>
          <p:spPr>
            <a:xfrm>
              <a:off x="1977" y="6730536"/>
              <a:ext cx="9143998" cy="130944"/>
            </a:xfrm>
            <a:prstGeom prst="rect">
              <a:avLst/>
            </a:prstGeom>
            <a:solidFill>
              <a:srgbClr val="F79646"/>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69E03464-052D-2B4F-4CBB-0DA743597F9C}"/>
              </a:ext>
            </a:extLst>
          </p:cNvPr>
          <p:cNvGrpSpPr/>
          <p:nvPr/>
        </p:nvGrpSpPr>
        <p:grpSpPr>
          <a:xfrm>
            <a:off x="1976" y="6650881"/>
            <a:ext cx="12190024" cy="207119"/>
            <a:chOff x="1976" y="6650881"/>
            <a:chExt cx="9143999" cy="218219"/>
          </a:xfrm>
        </p:grpSpPr>
        <p:sp>
          <p:nvSpPr>
            <p:cNvPr id="10" name="Rectangle 9">
              <a:extLst>
                <a:ext uri="{FF2B5EF4-FFF2-40B4-BE49-F238E27FC236}">
                  <a16:creationId xmlns:a16="http://schemas.microsoft.com/office/drawing/2014/main" id="{ED65FFBD-69E5-3FB5-8DD3-426EA5141CC3}"/>
                </a:ext>
              </a:extLst>
            </p:cNvPr>
            <p:cNvSpPr/>
            <p:nvPr/>
          </p:nvSpPr>
          <p:spPr>
            <a:xfrm>
              <a:off x="1976" y="6650881"/>
              <a:ext cx="9143998" cy="100464"/>
            </a:xfrm>
            <a:prstGeom prst="rect">
              <a:avLst/>
            </a:prstGeom>
            <a:solidFill>
              <a:srgbClr val="4F81BD">
                <a:lumMod val="20000"/>
                <a:lumOff val="80000"/>
              </a:srgb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B946A46-BCB9-6902-031E-E5C206A4AB61}"/>
                </a:ext>
              </a:extLst>
            </p:cNvPr>
            <p:cNvSpPr/>
            <p:nvPr/>
          </p:nvSpPr>
          <p:spPr>
            <a:xfrm>
              <a:off x="1977" y="6700056"/>
              <a:ext cx="9143998" cy="169044"/>
            </a:xfrm>
            <a:prstGeom prst="rect">
              <a:avLst/>
            </a:prstGeom>
            <a:solidFill>
              <a:srgbClr val="FF9900"/>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TextBox 6">
            <a:extLst>
              <a:ext uri="{FF2B5EF4-FFF2-40B4-BE49-F238E27FC236}">
                <a16:creationId xmlns:a16="http://schemas.microsoft.com/office/drawing/2014/main" id="{8AB9C31B-068A-5DA1-89C7-E362A36AA843}"/>
              </a:ext>
            </a:extLst>
          </p:cNvPr>
          <p:cNvSpPr txBox="1">
            <a:spLocks noChangeArrowheads="1"/>
          </p:cNvSpPr>
          <p:nvPr/>
        </p:nvSpPr>
        <p:spPr bwMode="auto">
          <a:xfrm>
            <a:off x="1415915" y="195329"/>
            <a:ext cx="9140475" cy="769441"/>
          </a:xfrm>
          <a:prstGeom prst="rect">
            <a:avLst/>
          </a:prstGeom>
          <a:noFill/>
          <a:ln w="9525">
            <a:noFill/>
            <a:miter lim="800000"/>
            <a:headEnd/>
            <a:tailEnd/>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small" spc="0" normalizeH="0" baseline="0" noProof="0" dirty="0">
                <a:ln>
                  <a:noFill/>
                </a:ln>
                <a:solidFill>
                  <a:srgbClr val="326297"/>
                </a:solidFill>
                <a:effectLst/>
                <a:uLnTx/>
                <a:uFillTx/>
                <a:latin typeface="Candara"/>
                <a:ea typeface="+mn-ea"/>
                <a:cs typeface="Arial"/>
              </a:rPr>
              <a:t>PFAS Regulation Trigger Levels</a:t>
            </a:r>
          </a:p>
        </p:txBody>
      </p:sp>
      <p:sp>
        <p:nvSpPr>
          <p:cNvPr id="15" name="TextBox 14">
            <a:extLst>
              <a:ext uri="{FF2B5EF4-FFF2-40B4-BE49-F238E27FC236}">
                <a16:creationId xmlns:a16="http://schemas.microsoft.com/office/drawing/2014/main" id="{EA15B330-5E5A-3644-3D1C-FAEFD62F0D68}"/>
              </a:ext>
            </a:extLst>
          </p:cNvPr>
          <p:cNvSpPr txBox="1"/>
          <p:nvPr/>
        </p:nvSpPr>
        <p:spPr>
          <a:xfrm>
            <a:off x="4659086" y="1276658"/>
            <a:ext cx="6096000" cy="369332"/>
          </a:xfrm>
          <a:prstGeom prst="rect">
            <a:avLst/>
          </a:prstGeom>
          <a:noFill/>
        </p:spPr>
        <p:txBody>
          <a:bodyPr wrap="square">
            <a:spAutoFit/>
          </a:bodyPr>
          <a:lstStyle/>
          <a:p>
            <a:r>
              <a:rPr lang="pt-BR" sz="1800" b="0" i="0" u="none" strike="noStrike" baseline="0" dirty="0">
                <a:solidFill>
                  <a:srgbClr val="000000"/>
                </a:solidFill>
                <a:latin typeface="Calibri" panose="020F0502020204030204" pitchFamily="34" charset="0"/>
              </a:rPr>
              <a:t>40 CFR 141.902(a)(5) </a:t>
            </a:r>
            <a:endParaRPr lang="en-US" dirty="0"/>
          </a:p>
        </p:txBody>
      </p:sp>
      <p:sp>
        <p:nvSpPr>
          <p:cNvPr id="16" name="TextBox 15">
            <a:extLst>
              <a:ext uri="{FF2B5EF4-FFF2-40B4-BE49-F238E27FC236}">
                <a16:creationId xmlns:a16="http://schemas.microsoft.com/office/drawing/2014/main" id="{2CDAE2EC-48D0-79CD-220B-3D2707124DDB}"/>
              </a:ext>
            </a:extLst>
          </p:cNvPr>
          <p:cNvSpPr txBox="1"/>
          <p:nvPr/>
        </p:nvSpPr>
        <p:spPr>
          <a:xfrm>
            <a:off x="9729107" y="4396399"/>
            <a:ext cx="2315936" cy="1554272"/>
          </a:xfrm>
          <a:prstGeom prst="rect">
            <a:avLst/>
          </a:prstGeom>
          <a:noFill/>
        </p:spPr>
        <p:txBody>
          <a:bodyPr wrap="square" rtlCol="0">
            <a:spAutoFit/>
          </a:bodyPr>
          <a:lstStyle/>
          <a:p>
            <a:r>
              <a:rPr lang="en-US" sz="1900" dirty="0"/>
              <a:t>MCL: Maximum Contaminant Level </a:t>
            </a:r>
          </a:p>
          <a:p>
            <a:r>
              <a:rPr lang="en-US" sz="1900" dirty="0"/>
              <a:t>Ppt: parts per trillion ~nanograms per liter (ng/L). </a:t>
            </a:r>
            <a:r>
              <a:rPr lang="en-US" sz="1900" b="0" i="0" u="none" strike="noStrike" baseline="0" dirty="0">
                <a:solidFill>
                  <a:srgbClr val="000000"/>
                </a:solidFill>
              </a:rPr>
              <a:t>	</a:t>
            </a:r>
          </a:p>
        </p:txBody>
      </p:sp>
      <p:graphicFrame>
        <p:nvGraphicFramePr>
          <p:cNvPr id="20" name="Table 19">
            <a:extLst>
              <a:ext uri="{FF2B5EF4-FFF2-40B4-BE49-F238E27FC236}">
                <a16:creationId xmlns:a16="http://schemas.microsoft.com/office/drawing/2014/main" id="{F4289656-CB77-949B-1AAD-628FB85107BA}"/>
              </a:ext>
            </a:extLst>
          </p:cNvPr>
          <p:cNvGraphicFramePr>
            <a:graphicFrameLocks noGrp="1"/>
          </p:cNvGraphicFramePr>
          <p:nvPr>
            <p:extLst>
              <p:ext uri="{D42A27DB-BD31-4B8C-83A1-F6EECF244321}">
                <p14:modId xmlns:p14="http://schemas.microsoft.com/office/powerpoint/2010/main" val="88331378"/>
              </p:ext>
            </p:extLst>
          </p:nvPr>
        </p:nvGraphicFramePr>
        <p:xfrm>
          <a:off x="321127" y="1645993"/>
          <a:ext cx="11457216" cy="2628424"/>
        </p:xfrm>
        <a:graphic>
          <a:graphicData uri="http://schemas.openxmlformats.org/drawingml/2006/table">
            <a:tbl>
              <a:tblPr/>
              <a:tblGrid>
                <a:gridCol w="5671591">
                  <a:extLst>
                    <a:ext uri="{9D8B030D-6E8A-4147-A177-3AD203B41FA5}">
                      <a16:colId xmlns:a16="http://schemas.microsoft.com/office/drawing/2014/main" val="1235839580"/>
                    </a:ext>
                  </a:extLst>
                </a:gridCol>
                <a:gridCol w="5785625">
                  <a:extLst>
                    <a:ext uri="{9D8B030D-6E8A-4147-A177-3AD203B41FA5}">
                      <a16:colId xmlns:a16="http://schemas.microsoft.com/office/drawing/2014/main" val="3831759634"/>
                    </a:ext>
                  </a:extLst>
                </a:gridCol>
              </a:tblGrid>
              <a:tr h="404372">
                <a:tc>
                  <a:txBody>
                    <a:bodyPr/>
                    <a:lstStyle/>
                    <a:p>
                      <a:pPr algn="ctr" fontAlgn="ctr"/>
                      <a:r>
                        <a:rPr lang="en-US" sz="1800" b="0" i="0" u="none" strike="noStrike" dirty="0">
                          <a:solidFill>
                            <a:srgbClr val="000000"/>
                          </a:solidFill>
                          <a:effectLst/>
                          <a:latin typeface="Aptos Narrow" panose="020B0004020202020204" pitchFamily="34" charset="0"/>
                        </a:rPr>
                        <a:t>Compound</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Aptos Narrow" panose="020B0004020202020204" pitchFamily="34" charset="0"/>
                        </a:rPr>
                        <a:t>Trigger level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766311366"/>
                  </a:ext>
                </a:extLst>
              </a:tr>
              <a:tr h="367612">
                <a:tc>
                  <a:txBody>
                    <a:bodyPr/>
                    <a:lstStyle/>
                    <a:p>
                      <a:pPr algn="l" fontAlgn="ctr"/>
                      <a:r>
                        <a:rPr lang="en-US" sz="1800" b="0" i="0" u="none" strike="noStrike" dirty="0">
                          <a:solidFill>
                            <a:srgbClr val="000000"/>
                          </a:solidFill>
                          <a:effectLst/>
                          <a:latin typeface="Aptos Narrow" panose="020B0004020202020204" pitchFamily="34" charset="0"/>
                        </a:rPr>
                        <a:t> PFOA</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2.0 parts per trillion (ppt) (also expressed as ng/L)</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89275364"/>
                  </a:ext>
                </a:extLst>
              </a:tr>
              <a:tr h="367612">
                <a:tc>
                  <a:txBody>
                    <a:bodyPr/>
                    <a:lstStyle/>
                    <a:p>
                      <a:pPr algn="l" fontAlgn="ctr"/>
                      <a:r>
                        <a:rPr lang="en-US" sz="1800" b="0" i="0" u="none" strike="noStrike" dirty="0">
                          <a:solidFill>
                            <a:srgbClr val="000000"/>
                          </a:solidFill>
                          <a:effectLst/>
                          <a:latin typeface="Aptos Narrow" panose="020B0004020202020204" pitchFamily="34" charset="0"/>
                        </a:rPr>
                        <a:t> PFOS</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2.0 ppt </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57658734"/>
                  </a:ext>
                </a:extLst>
              </a:tr>
              <a:tr h="367612">
                <a:tc>
                  <a:txBody>
                    <a:bodyPr/>
                    <a:lstStyle/>
                    <a:p>
                      <a:pPr algn="l" fontAlgn="ctr"/>
                      <a:r>
                        <a:rPr lang="en-US" sz="1800" b="0" i="0" u="none" strike="noStrike" dirty="0">
                          <a:solidFill>
                            <a:srgbClr val="000000"/>
                          </a:solidFill>
                          <a:effectLst/>
                          <a:latin typeface="Aptos Narrow" panose="020B0004020202020204" pitchFamily="34" charset="0"/>
                        </a:rPr>
                        <a:t> </a:t>
                      </a:r>
                      <a:r>
                        <a:rPr lang="en-US" sz="1800" b="0" i="0" u="none" strike="noStrike" dirty="0" err="1">
                          <a:solidFill>
                            <a:srgbClr val="000000"/>
                          </a:solidFill>
                          <a:effectLst/>
                          <a:latin typeface="Aptos Narrow" panose="020B0004020202020204" pitchFamily="34" charset="0"/>
                        </a:rPr>
                        <a:t>PFHxS</a:t>
                      </a:r>
                      <a:endParaRPr lang="en-US" sz="1800" b="0" i="0" u="none" strike="noStrike" dirty="0">
                        <a:solidFill>
                          <a:srgbClr val="000000"/>
                        </a:solidFill>
                        <a:effectLst/>
                        <a:latin typeface="Aptos Narrow" panose="020B0004020202020204" pitchFamily="34" charset="0"/>
                      </a:endParaRP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5.0 ppt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67425278"/>
                  </a:ext>
                </a:extLst>
              </a:tr>
              <a:tr h="367612">
                <a:tc>
                  <a:txBody>
                    <a:bodyPr/>
                    <a:lstStyle/>
                    <a:p>
                      <a:pPr algn="l" fontAlgn="ctr"/>
                      <a:r>
                        <a:rPr lang="en-US" sz="1800" b="0" i="0" u="none" strike="noStrike" dirty="0">
                          <a:solidFill>
                            <a:srgbClr val="000000"/>
                          </a:solidFill>
                          <a:effectLst/>
                          <a:latin typeface="Aptos Narrow" panose="020B0004020202020204" pitchFamily="34" charset="0"/>
                        </a:rPr>
                        <a:t> PFNA</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5.0 ppt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70505550"/>
                  </a:ext>
                </a:extLst>
              </a:tr>
              <a:tr h="367612">
                <a:tc>
                  <a:txBody>
                    <a:bodyPr/>
                    <a:lstStyle/>
                    <a:p>
                      <a:pPr algn="l" fontAlgn="ctr"/>
                      <a:r>
                        <a:rPr lang="en-US" sz="1800" b="0" i="0" u="none" strike="noStrike" dirty="0">
                          <a:solidFill>
                            <a:srgbClr val="000000"/>
                          </a:solidFill>
                          <a:effectLst/>
                          <a:latin typeface="Aptos Narrow" panose="020B0004020202020204" pitchFamily="34" charset="0"/>
                        </a:rPr>
                        <a:t> HFPO-DA</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5.0 ppt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5138860"/>
                  </a:ext>
                </a:extLst>
              </a:tr>
              <a:tr h="385992">
                <a:tc>
                  <a:txBody>
                    <a:bodyPr/>
                    <a:lstStyle/>
                    <a:p>
                      <a:pPr algn="l" fontAlgn="ctr"/>
                      <a:r>
                        <a:rPr lang="en-US" sz="1800" b="0" i="0" u="none" strike="noStrike" dirty="0">
                          <a:solidFill>
                            <a:srgbClr val="000000"/>
                          </a:solidFill>
                          <a:effectLst/>
                          <a:latin typeface="Aptos Narrow" panose="020B0004020202020204" pitchFamily="34" charset="0"/>
                        </a:rPr>
                        <a:t> Hazard Index PFAS (HFPO-DA,PFBS, </a:t>
                      </a:r>
                      <a:r>
                        <a:rPr lang="en-US" sz="1800" b="0" i="0" u="none" strike="noStrike" dirty="0" err="1">
                          <a:solidFill>
                            <a:srgbClr val="000000"/>
                          </a:solidFill>
                          <a:effectLst/>
                          <a:latin typeface="Aptos Narrow" panose="020B0004020202020204" pitchFamily="34" charset="0"/>
                        </a:rPr>
                        <a:t>PFHxS</a:t>
                      </a:r>
                      <a:r>
                        <a:rPr lang="en-US" sz="1800" b="0" i="0" u="none" strike="noStrike" dirty="0">
                          <a:solidFill>
                            <a:srgbClr val="000000"/>
                          </a:solidFill>
                          <a:effectLst/>
                          <a:latin typeface="Aptos Narrow" panose="020B0004020202020204" pitchFamily="34" charset="0"/>
                        </a:rPr>
                        <a:t>, PFNA)</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ctr"/>
                      <a:r>
                        <a:rPr lang="en-US" sz="1800" b="0" i="0" u="none" strike="noStrike" dirty="0">
                          <a:solidFill>
                            <a:srgbClr val="000000"/>
                          </a:solidFill>
                          <a:effectLst/>
                          <a:latin typeface="Aptos Narrow" panose="020B0004020202020204" pitchFamily="34" charset="0"/>
                        </a:rPr>
                        <a:t> 0.5 (unitless)</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2493190801"/>
                  </a:ext>
                </a:extLst>
              </a:tr>
            </a:tbl>
          </a:graphicData>
        </a:graphic>
      </p:graphicFrame>
      <p:sp>
        <p:nvSpPr>
          <p:cNvPr id="22" name="TextBox 21">
            <a:extLst>
              <a:ext uri="{FF2B5EF4-FFF2-40B4-BE49-F238E27FC236}">
                <a16:creationId xmlns:a16="http://schemas.microsoft.com/office/drawing/2014/main" id="{AC06F8C6-FC0F-F94C-410D-B49588A95A3C}"/>
              </a:ext>
            </a:extLst>
          </p:cNvPr>
          <p:cNvSpPr txBox="1"/>
          <p:nvPr/>
        </p:nvSpPr>
        <p:spPr>
          <a:xfrm>
            <a:off x="321127" y="4382208"/>
            <a:ext cx="6106884" cy="369332"/>
          </a:xfrm>
          <a:prstGeom prst="rect">
            <a:avLst/>
          </a:prstGeom>
          <a:noFill/>
        </p:spPr>
        <p:txBody>
          <a:bodyPr wrap="square">
            <a:spAutoFit/>
          </a:bodyPr>
          <a:lstStyle/>
          <a:p>
            <a:r>
              <a:rPr lang="pt-BR" sz="1800" b="1" i="0" u="none" strike="noStrike" baseline="0" dirty="0">
                <a:solidFill>
                  <a:srgbClr val="000000"/>
                </a:solidFill>
                <a:highlight>
                  <a:srgbClr val="00FF00"/>
                </a:highlight>
                <a:latin typeface="Calibri" panose="020F0502020204030204" pitchFamily="34" charset="0"/>
              </a:rPr>
              <a:t>40 CFR 141.902(a)(6) </a:t>
            </a:r>
            <a:endParaRPr lang="en-US" b="1" dirty="0">
              <a:highlight>
                <a:srgbClr val="00FF00"/>
              </a:highlight>
            </a:endParaRPr>
          </a:p>
        </p:txBody>
      </p:sp>
      <p:sp>
        <p:nvSpPr>
          <p:cNvPr id="24" name="TextBox 23">
            <a:extLst>
              <a:ext uri="{FF2B5EF4-FFF2-40B4-BE49-F238E27FC236}">
                <a16:creationId xmlns:a16="http://schemas.microsoft.com/office/drawing/2014/main" id="{559EE8A6-26FE-348C-CC06-DA7DEDA0EA1E}"/>
              </a:ext>
            </a:extLst>
          </p:cNvPr>
          <p:cNvSpPr txBox="1"/>
          <p:nvPr/>
        </p:nvSpPr>
        <p:spPr>
          <a:xfrm>
            <a:off x="2370364" y="4306231"/>
            <a:ext cx="7358742" cy="2308324"/>
          </a:xfrm>
          <a:prstGeom prst="rect">
            <a:avLst/>
          </a:prstGeom>
          <a:noFill/>
        </p:spPr>
        <p:txBody>
          <a:bodyPr wrap="square">
            <a:spAutoFit/>
          </a:bodyPr>
          <a:lstStyle/>
          <a:p>
            <a:r>
              <a:rPr lang="en-US" sz="2400" b="0" i="0" u="none" strike="noStrike" baseline="0" dirty="0">
                <a:solidFill>
                  <a:srgbClr val="000000"/>
                </a:solidFill>
                <a:latin typeface="Calibri" panose="020F0502020204030204" pitchFamily="34" charset="0"/>
              </a:rPr>
              <a:t>Based on initial monitoring results, for each sampling point at which a regulated PFAS listed in § 141.61(c) is detected at a level greater than or equal to the trigger level, the system must monitor quarterly for all regulated PFAS beginning April 26, 2027, in accordance with paragraph (b)(2) of this section. </a:t>
            </a:r>
            <a:endParaRPr lang="en-US" sz="2400" dirty="0"/>
          </a:p>
        </p:txBody>
      </p:sp>
    </p:spTree>
    <p:extLst>
      <p:ext uri="{BB962C8B-B14F-4D97-AF65-F5344CB8AC3E}">
        <p14:creationId xmlns:p14="http://schemas.microsoft.com/office/powerpoint/2010/main" val="2810367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6d6a4c-76ea-4555-8dee-d145436d9ff7">
      <Terms xmlns="http://schemas.microsoft.com/office/infopath/2007/PartnerControls"/>
    </lcf76f155ced4ddcb4097134ff3c332f>
    <TaxCatchAll xmlns="516b8590-d7b4-4965-80f0-13162f5305f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47934575B8544D801581D250394F66" ma:contentTypeVersion="13" ma:contentTypeDescription="Create a new document." ma:contentTypeScope="" ma:versionID="3ef5f01947682efce124ab5ce97c9139">
  <xsd:schema xmlns:xsd="http://www.w3.org/2001/XMLSchema" xmlns:xs="http://www.w3.org/2001/XMLSchema" xmlns:p="http://schemas.microsoft.com/office/2006/metadata/properties" xmlns:ns2="aa6d6a4c-76ea-4555-8dee-d145436d9ff7" xmlns:ns3="516b8590-d7b4-4965-80f0-13162f5305f3" targetNamespace="http://schemas.microsoft.com/office/2006/metadata/properties" ma:root="true" ma:fieldsID="342035d5a91782a5598ff48de54fea81" ns2:_="" ns3:_="">
    <xsd:import namespace="aa6d6a4c-76ea-4555-8dee-d145436d9ff7"/>
    <xsd:import namespace="516b8590-d7b4-4965-80f0-13162f5305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d6a4c-76ea-4555-8dee-d145436d9f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6b8590-d7b4-4965-80f0-13162f5305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ed9a0f7-2a10-4cf9-aa2d-6d7ef5ab8430}" ma:internalName="TaxCatchAll" ma:showField="CatchAllData" ma:web="516b8590-d7b4-4965-80f0-13162f5305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704B1-6DC3-4578-B433-E4E21C1B3580}">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ac42315-9207-448d-b595-b851fcfea9b8"/>
    <ds:schemaRef ds:uri="http://schemas.microsoft.com/office/2006/metadata/properties"/>
    <ds:schemaRef ds:uri="http://purl.org/dc/terms/"/>
    <ds:schemaRef ds:uri="34ac14cf-ea2b-4b9e-a491-038095d8f06b"/>
    <ds:schemaRef ds:uri="http://www.w3.org/XML/1998/namespace"/>
    <ds:schemaRef ds:uri="http://purl.org/dc/dcmitype/"/>
  </ds:schemaRefs>
</ds:datastoreItem>
</file>

<file path=customXml/itemProps2.xml><?xml version="1.0" encoding="utf-8"?>
<ds:datastoreItem xmlns:ds="http://schemas.openxmlformats.org/officeDocument/2006/customXml" ds:itemID="{B3164BDE-A7D3-473B-A89D-9A4FC38969F0}">
  <ds:schemaRefs>
    <ds:schemaRef ds:uri="http://schemas.microsoft.com/sharepoint/v3/contenttype/forms"/>
  </ds:schemaRefs>
</ds:datastoreItem>
</file>

<file path=customXml/itemProps3.xml><?xml version="1.0" encoding="utf-8"?>
<ds:datastoreItem xmlns:ds="http://schemas.openxmlformats.org/officeDocument/2006/customXml" ds:itemID="{8F40C3EB-34E0-475C-8534-E5E78F0C9C14}"/>
</file>

<file path=docProps/app.xml><?xml version="1.0" encoding="utf-8"?>
<Properties xmlns="http://schemas.openxmlformats.org/officeDocument/2006/extended-properties" xmlns:vt="http://schemas.openxmlformats.org/officeDocument/2006/docPropsVTypes">
  <TotalTime>27743</TotalTime>
  <Words>3924</Words>
  <Application>Microsoft Office PowerPoint</Application>
  <PresentationFormat>Widescreen</PresentationFormat>
  <Paragraphs>453</Paragraphs>
  <Slides>31</Slides>
  <Notes>30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Aptos</vt:lpstr>
      <vt:lpstr>Aptos Display</vt:lpstr>
      <vt:lpstr>Aptos Narrow</vt:lpstr>
      <vt:lpstr>Arial</vt:lpstr>
      <vt:lpstr>Calibri</vt:lpstr>
      <vt:lpstr>Candara</vt:lpstr>
      <vt:lpstr>Century Schoolbook</vt:lpstr>
      <vt:lpstr>Merriweather Web</vt:lpstr>
      <vt:lpstr>Open Sans</vt:lpstr>
      <vt:lpstr>Segoe UI</vt:lpstr>
      <vt:lpstr>Source Sans Pro Web</vt:lpstr>
      <vt:lpstr>Univers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Nevada - Initial PFAS Samples </vt:lpstr>
      <vt:lpstr>PowerPoint Presentation</vt:lpstr>
      <vt:lpstr>PowerPoint Presentation</vt:lpstr>
      <vt:lpstr>PowerPoint Presentation</vt:lpstr>
      <vt:lpstr>PowerPoint Presentation</vt:lpstr>
      <vt:lpstr>PowerPoint Presentation</vt:lpstr>
      <vt:lpstr>Compliance Options: Non-Treatment</vt:lpstr>
      <vt:lpstr>PowerPoint Presentation</vt:lpstr>
      <vt:lpstr>PFAS Certified Laboratories</vt:lpstr>
      <vt:lpstr>Other General Work Underway</vt:lpstr>
      <vt:lpstr>PowerPoint Presentation</vt:lpstr>
      <vt:lpstr>NDEP PFAS Resources &amp; Information </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IN NEVADA</dc:title>
  <dc:creator>Sierra Kubicki</dc:creator>
  <cp:lastModifiedBy>Laurie Gehlsen</cp:lastModifiedBy>
  <cp:revision>90</cp:revision>
  <cp:lastPrinted>2025-03-07T22:21:24Z</cp:lastPrinted>
  <dcterms:created xsi:type="dcterms:W3CDTF">2024-01-12T21:59:10Z</dcterms:created>
  <dcterms:modified xsi:type="dcterms:W3CDTF">2026-02-09T23:00:37Z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0x0101002047934575B8544D801581D250394F66</vt:lpwstr>
  </property>
</Properties>
</file>