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  <p:sldMasterId id="2147483695" r:id="rId5"/>
  </p:sldMasterIdLst>
  <p:notesMasterIdLst>
    <p:notesMasterId r:id="rId28"/>
  </p:notesMasterIdLst>
  <p:handoutMasterIdLst>
    <p:handoutMasterId r:id="rId29"/>
  </p:handoutMasterIdLst>
  <p:sldIdLst>
    <p:sldId id="256" r:id="rId6"/>
    <p:sldId id="259" r:id="rId7"/>
    <p:sldId id="261" r:id="rId8"/>
    <p:sldId id="257" r:id="rId9"/>
    <p:sldId id="269" r:id="rId10"/>
    <p:sldId id="666" r:id="rId11"/>
    <p:sldId id="693" r:id="rId12"/>
    <p:sldId id="268" r:id="rId13"/>
    <p:sldId id="725" r:id="rId14"/>
    <p:sldId id="726" r:id="rId15"/>
    <p:sldId id="308" r:id="rId16"/>
    <p:sldId id="671" r:id="rId17"/>
    <p:sldId id="260" r:id="rId18"/>
    <p:sldId id="681" r:id="rId19"/>
    <p:sldId id="727" r:id="rId20"/>
    <p:sldId id="728" r:id="rId21"/>
    <p:sldId id="729" r:id="rId22"/>
    <p:sldId id="265" r:id="rId23"/>
    <p:sldId id="730" r:id="rId24"/>
    <p:sldId id="300" r:id="rId25"/>
    <p:sldId id="667" r:id="rId26"/>
    <p:sldId id="672" r:id="rId2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488B42-F5A3-71BC-58DD-53D9925A1205}" name="Kelly Williams" initials="KW" userId="S::k.williams@dcnr.nv.gov::fc070b18-8504-4481-93ac-d878488c50c3" providerId="AD"/>
  <p188:author id="{78CC1FB5-C5DF-750D-3D4D-3DED2CA667EF}" name="Dominique Etchegoyhen" initials="DE" userId="S::detchegoyhen@dcnr.nv.gov::afb9b17f-2af5-48f9-b546-a03493a32bf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y Erskine" initials="CE" lastIdx="7" clrIdx="0">
    <p:extLst>
      <p:ext uri="{19B8F6BF-5375-455C-9EA6-DF929625EA0E}">
        <p15:presenceInfo xmlns:p15="http://schemas.microsoft.com/office/powerpoint/2012/main" userId="Cathy Erskine" providerId="None"/>
      </p:ext>
    </p:extLst>
  </p:cmAuthor>
  <p:cmAuthor id="2" name="Jodi Poley" initials="JP" lastIdx="1" clrIdx="1">
    <p:extLst>
      <p:ext uri="{19B8F6BF-5375-455C-9EA6-DF929625EA0E}">
        <p15:presenceInfo xmlns:p15="http://schemas.microsoft.com/office/powerpoint/2012/main" userId="S-1-5-21-2435422866-4226457370-2375224251-2162" providerId="AD"/>
      </p:ext>
    </p:extLst>
  </p:cmAuthor>
  <p:cmAuthor id="3" name="Cathy Erskine" initials="CE [2]" lastIdx="16" clrIdx="2">
    <p:extLst>
      <p:ext uri="{19B8F6BF-5375-455C-9EA6-DF929625EA0E}">
        <p15:presenceInfo xmlns:p15="http://schemas.microsoft.com/office/powerpoint/2012/main" userId="S::c.erskine@dcnr.nv.gov::e0647a3d-6dd5-47a1-82e7-a473aa7d69c6" providerId="AD"/>
      </p:ext>
    </p:extLst>
  </p:cmAuthor>
  <p:cmAuthor id="4" name="Kelly Williams" initials="KW" lastIdx="14" clrIdx="3">
    <p:extLst>
      <p:ext uri="{19B8F6BF-5375-455C-9EA6-DF929625EA0E}">
        <p15:presenceInfo xmlns:p15="http://schemas.microsoft.com/office/powerpoint/2012/main" userId="S::k.williams@dcnr.nv.gov::fc070b18-8504-4481-93ac-d878488c50c3" providerId="AD"/>
      </p:ext>
    </p:extLst>
  </p:cmAuthor>
  <p:cmAuthor id="5" name="Brad Crowell" initials="BC" lastIdx="18" clrIdx="4">
    <p:extLst>
      <p:ext uri="{19B8F6BF-5375-455C-9EA6-DF929625EA0E}">
        <p15:presenceInfo xmlns:p15="http://schemas.microsoft.com/office/powerpoint/2012/main" userId="S::bcrowell@dcnr.nv.gov::a7890486-599d-46b6-ab24-5356422ebf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4"/>
    <a:srgbClr val="CBF0FD"/>
    <a:srgbClr val="0880AD"/>
    <a:srgbClr val="ABE6FB"/>
    <a:srgbClr val="326297"/>
    <a:srgbClr val="7FBDE8"/>
    <a:srgbClr val="C6DAF0"/>
    <a:srgbClr val="E8DACA"/>
    <a:srgbClr val="A07846"/>
    <a:srgbClr val="7A9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2"/>
    </p:cViewPr>
  </p:sorterViewPr>
  <p:notesViewPr>
    <p:cSldViewPr snapToGrid="0">
      <p:cViewPr varScale="1">
        <p:scale>
          <a:sx n="98" d="100"/>
          <a:sy n="98" d="100"/>
        </p:scale>
        <p:origin x="304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70412E-72A3-92DF-8F7D-322DB6FD2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53DD8-86BC-4413-B395-9AB80885D8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4885D-23FC-4892-BDAA-E787389050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D2088-BCB4-1610-FC28-8EA2157AD0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FC5D8-BADD-26A6-92AF-250D4E4E17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F582B-935E-44ED-A1CE-E13F87196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55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" y="14"/>
            <a:ext cx="3038145" cy="464205"/>
          </a:xfrm>
          <a:prstGeom prst="rect">
            <a:avLst/>
          </a:prstGeom>
        </p:spPr>
        <p:txBody>
          <a:bodyPr vert="horz" lIns="88015" tIns="44003" rIns="88015" bIns="440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46" y="14"/>
            <a:ext cx="3038145" cy="464205"/>
          </a:xfrm>
          <a:prstGeom prst="rect">
            <a:avLst/>
          </a:prstGeom>
        </p:spPr>
        <p:txBody>
          <a:bodyPr vert="horz" lIns="88015" tIns="44003" rIns="88015" bIns="44003" rtlCol="0"/>
          <a:lstStyle>
            <a:lvl1pPr algn="r">
              <a:defRPr sz="1200"/>
            </a:lvl1pPr>
          </a:lstStyle>
          <a:p>
            <a:fld id="{F1E5B160-7981-405C-9F4C-B8A1E1E06422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60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015" tIns="44003" rIns="88015" bIns="440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8" y="4416114"/>
            <a:ext cx="5607711" cy="4182457"/>
          </a:xfrm>
          <a:prstGeom prst="rect">
            <a:avLst/>
          </a:prstGeom>
        </p:spPr>
        <p:txBody>
          <a:bodyPr vert="horz" lIns="88015" tIns="44003" rIns="88015" bIns="440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2" y="8830674"/>
            <a:ext cx="3038145" cy="464205"/>
          </a:xfrm>
          <a:prstGeom prst="rect">
            <a:avLst/>
          </a:prstGeom>
        </p:spPr>
        <p:txBody>
          <a:bodyPr vert="horz" lIns="88015" tIns="44003" rIns="88015" bIns="440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46" y="8830674"/>
            <a:ext cx="3038145" cy="464205"/>
          </a:xfrm>
          <a:prstGeom prst="rect">
            <a:avLst/>
          </a:prstGeom>
        </p:spPr>
        <p:txBody>
          <a:bodyPr vert="horz" lIns="88015" tIns="44003" rIns="88015" bIns="44003" rtlCol="0" anchor="b"/>
          <a:lstStyle>
            <a:lvl1pPr algn="r">
              <a:defRPr sz="1200"/>
            </a:lvl1pPr>
          </a:lstStyle>
          <a:p>
            <a:fld id="{B522BFD1-B64D-4EAE-A0E6-2F7E7F4A7A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E4E1-0401-79DA-C21B-919F1CEE5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02B69-4748-4D73-C68F-F19CE8813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69BE8-A824-57D6-4D65-905AE8C3C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58385-01A8-2B1F-5F04-38E8216ACC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9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1E9F2-DE3B-DC1B-0967-76CD18CC1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6C9B6-8EFC-8830-7F51-1C3EBA1C2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EEB54-2FD9-D6E9-6391-86BA38B22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18664-C773-5F86-0A2B-195B155DB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54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3D7DD-6AF9-84AA-4068-0599E2656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75B9BD-0277-A90F-7A5B-84B26DCCE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85DF39-4436-8F27-BC3E-CE2E6198E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7C1A1-1F65-6EBA-2B41-C5318B440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30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2C901-D872-373B-C43F-A587A3FF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06B87-10AC-982C-E53D-283DA049D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FFB24-DA5E-4ABA-929C-65AA2FCEB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F76AE-60D1-E04A-8F9E-7AA97C889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8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E10F9-411A-0728-826A-FBD49B9E1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A1473-F828-71C0-6AE0-D0686BB65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1EE32-1054-C08A-5E00-BF279B4E4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5F1B1-D600-33F5-0D69-0656E9069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7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99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89FFB-9543-D881-3178-A07B5008B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72955-4AB4-0731-6EA2-2AB34F8E6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25F9B-52F8-CDE8-24D6-919612266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1649E-96EA-29E3-41B1-EBFB92839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3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9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F6F7E-E94A-EBDA-5C3C-4CE6F987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48884-A72A-9301-99C0-16F5C7AF9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FD6DD-328E-E1D9-11C0-BC71F558B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227FD-2E67-A743-2693-03F8C5D27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5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1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066F2-954E-4F0A-9916-CC06E3ECA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49A62E-36C1-3DE1-D45E-E39496AD8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8B59F-099C-8706-880B-BE3DDD9DF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FE9D4-169F-4803-0FCF-D9644929D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66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7A7BC-4AAC-65F3-3577-CEFF9912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E89AA-D580-5FB4-DD86-7351A36CE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7965AD-23FB-A9B3-3AC0-116850061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8146F-B99D-0481-650B-B8DEA270B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0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FA899-1594-12B9-3D6B-71ABAB182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5A893-C6F9-580B-FA60-955733F70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F0375-6300-8B6A-95BE-9E683F70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311F-E3C2-4AB6-9C0C-A9257A6ACB7C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E54B5-640A-163B-D6A3-2E992601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FF1DD-62D1-0869-6874-19FBCF03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A4EAF-0ED2-4AC2-8150-5707826720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0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612648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2048" y="822960"/>
            <a:ext cx="4069080" cy="190195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283464">
              <a:defRPr sz="1600">
                <a:solidFill>
                  <a:schemeClr val="bg1"/>
                </a:solidFill>
              </a:defRPr>
            </a:lvl2pPr>
            <a:lvl3pPr marL="566928">
              <a:defRPr sz="1400">
                <a:solidFill>
                  <a:schemeClr val="bg1"/>
                </a:solidFill>
              </a:defRPr>
            </a:lvl3pPr>
            <a:lvl4pPr marL="859536">
              <a:defRPr sz="1200">
                <a:solidFill>
                  <a:schemeClr val="bg1"/>
                </a:solidFill>
              </a:defRPr>
            </a:lvl4pPr>
            <a:lvl5pPr marL="115214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FC01E54-865D-1B08-43CC-2D0128CEC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7016"/>
            <a:ext cx="12192000" cy="3300984"/>
          </a:xfrm>
          <a:solidFill>
            <a:schemeClr val="accent4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22ED3-8684-C41B-4675-BBDC2C8E5B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E6B05-7A34-DD4C-91AD-29F26B6F9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1FECD7BC-881E-EE04-81E6-CBB5EC294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" name="Graphic 157">
              <a:extLst>
                <a:ext uri="{FF2B5EF4-FFF2-40B4-BE49-F238E27FC236}">
                  <a16:creationId xmlns:a16="http://schemas.microsoft.com/office/drawing/2014/main" id="{4B32FC7E-AE57-8855-07AD-6CE7368A3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8ACC055-9970-00A6-4D20-0135ECB0FC7E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F31C88C-FD76-4491-F0CD-EB6686906B10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7B9D861-D281-282A-7AFB-4116DEC768A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3CF5E39-3C87-141E-F4E1-3F1C4F141A4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888A0D3-A037-C70F-A39D-FBAA558E9921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5E3B574-1B62-2964-B1CC-3DEAEC72E73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445A2A4-7E78-658F-E2E0-3CFD2CEA6AC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E97736-B2A7-0A46-82F0-E2DEEA3BA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9" name="Top Right">
            <a:extLst>
              <a:ext uri="{FF2B5EF4-FFF2-40B4-BE49-F238E27FC236}">
                <a16:creationId xmlns:a16="http://schemas.microsoft.com/office/drawing/2014/main" id="{5CD704AE-38D3-E588-1EE6-E351B0E3A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D2F9C1-05AC-1A0C-73C6-11FA1F96821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68AFF0-C0A8-DCD3-494F-D63F2647A849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B0715FE-AFF7-72B2-E45D-FCA5D7810CEF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2D3FBF9-5B67-B0F0-ED40-783E8A8759D3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00AE4CC-C3B2-46F1-8CAC-E68BC6136B7C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2235CC-B065-8FDB-7BDB-D38F02445D10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8BA3EB-D584-7C01-DADA-3B044C0582A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0199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B353E9E-6F4F-441B-886F-D53691BE13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75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23">
            <a:extLst>
              <a:ext uri="{FF2B5EF4-FFF2-40B4-BE49-F238E27FC236}">
                <a16:creationId xmlns:a16="http://schemas.microsoft.com/office/drawing/2014/main" id="{B5B9D2EE-DC4C-4740-AF09-5C6650016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1626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B81132E6-0A29-47B6-9E41-947D61422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26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4C0E80EA-58EE-412B-A4AE-3EFE6BB25C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7247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F679943-2591-4C3C-A9D6-F8AD1E41D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325" y="366989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5EFF3AD0-ADD5-4CCC-A7B8-6E6DF274C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7325" y="395261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F84D2534-80B7-4C76-8CC7-C155F4923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1626" y="366377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4FF2A5-4FD0-475E-B34F-956208C2C7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1626" y="3946490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D39B066F-DC64-4779-B6D2-EB90B137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260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A7A64C29-8FC5-4291-9F73-B5D6A4E2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260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4013DD3C-DA77-4D01-9929-C5A92618B3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7247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7B511BF1-3697-426A-B69F-372C0D423D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7247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42F26398-2117-7631-DF31-D6DA07CD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D8931B59-43D0-EC31-4049-5A021B6F3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B7B0571-1910-C624-5DCE-C5EB36759759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05F26E1-D4AB-8194-1A9A-8D288F7E3B2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9665361-9AEA-150B-489B-54289BCFB85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9160A2D-2BBD-D618-C0D3-A716E2B1024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1C4C883-C666-48EC-A31F-E0A2287F055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E00259E-2787-0730-8BFC-9A666BD3F0A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DC460E0-6052-C6DF-1B87-BF73C5D12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60A7388-80BD-9147-FF4F-87E3C4B85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Top Right">
            <a:extLst>
              <a:ext uri="{FF2B5EF4-FFF2-40B4-BE49-F238E27FC236}">
                <a16:creationId xmlns:a16="http://schemas.microsoft.com/office/drawing/2014/main" id="{0833F47E-04C0-5091-59F3-368F8D8E0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644D71F-C048-2A7B-3E7A-E324FBB8C6D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4361A0-85A8-9499-16AF-FD5A1412ED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C6FFAE-DE48-1B98-2E22-AF2BA89D90B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9D10E70-459A-D367-7791-C6092D8FAF5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EC8A74-4202-60F6-B3A3-41499D97EC3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053424-A2D2-D04E-6E57-87B15A83499A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1DACF2A-DDB5-9ED7-200C-E2EC5F3F6A9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4" name="Slide Number Placeholder 8">
            <a:extLst>
              <a:ext uri="{FF2B5EF4-FFF2-40B4-BE49-F238E27FC236}">
                <a16:creationId xmlns:a16="http://schemas.microsoft.com/office/drawing/2014/main" id="{CE667703-D23C-5371-358C-5AFA99CEC3B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B353E9E-6F4F-441B-886F-D53691BE13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75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23">
            <a:extLst>
              <a:ext uri="{FF2B5EF4-FFF2-40B4-BE49-F238E27FC236}">
                <a16:creationId xmlns:a16="http://schemas.microsoft.com/office/drawing/2014/main" id="{B5B9D2EE-DC4C-4740-AF09-5C6650016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1626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B81132E6-0A29-47B6-9E41-947D61422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26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4C0E80EA-58EE-412B-A4AE-3EFE6BB25C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7247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F679943-2591-4C3C-A9D6-F8AD1E41D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325" y="366989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5EFF3AD0-ADD5-4CCC-A7B8-6E6DF274C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7325" y="395261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F84D2534-80B7-4C76-8CC7-C155F4923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1626" y="366377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4FF2A5-4FD0-475E-B34F-956208C2C7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1626" y="3946490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D39B066F-DC64-4779-B6D2-EB90B137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260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A7A64C29-8FC5-4291-9F73-B5D6A4E2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260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4013DD3C-DA77-4D01-9929-C5A92618B3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7247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7B511BF1-3697-426A-B69F-372C0D423D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7247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42F26398-2117-7631-DF31-D6DA07CD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9974" y="3276601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D8931B59-43D0-EC31-4049-5A021B6F3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B7B0571-1910-C624-5DCE-C5EB36759759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05F26E1-D4AB-8194-1A9A-8D288F7E3B2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9665361-9AEA-150B-489B-54289BCFB85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9160A2D-2BBD-D618-C0D3-A716E2B1024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1C4C883-C666-48EC-A31F-E0A2287F055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E00259E-2787-0730-8BFC-9A666BD3F0A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DC460E0-6052-C6DF-1B87-BF73C5D12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60A7388-80BD-9147-FF4F-87E3C4B85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Top Right">
            <a:extLst>
              <a:ext uri="{FF2B5EF4-FFF2-40B4-BE49-F238E27FC236}">
                <a16:creationId xmlns:a16="http://schemas.microsoft.com/office/drawing/2014/main" id="{0833F47E-04C0-5091-59F3-368F8D8E0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644D71F-C048-2A7B-3E7A-E324FBB8C6D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4361A0-85A8-9499-16AF-FD5A1412ED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C6FFAE-DE48-1B98-2E22-AF2BA89D90B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9D10E70-459A-D367-7791-C6092D8FAF5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EC8A74-4202-60F6-B3A3-41499D97EC3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053424-A2D2-D04E-6E57-87B15A83499A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1DACF2A-DDB5-9ED7-200C-E2EC5F3F6A9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1AED887-AE91-9A85-14CD-2C7F0085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Bottom Right">
            <a:extLst>
              <a:ext uri="{FF2B5EF4-FFF2-40B4-BE49-F238E27FC236}">
                <a16:creationId xmlns:a16="http://schemas.microsoft.com/office/drawing/2014/main" id="{BC75C562-6A87-856D-7DE5-EC422C9FB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" name="Graphic 157">
              <a:extLst>
                <a:ext uri="{FF2B5EF4-FFF2-40B4-BE49-F238E27FC236}">
                  <a16:creationId xmlns:a16="http://schemas.microsoft.com/office/drawing/2014/main" id="{DC31F28E-6E2E-D3B7-882D-2B8608089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A5DE8F1-2162-6944-214C-DEF870085BAF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79628E7-BC57-4E03-6713-9D97FF2EBF7F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549EF25-7B4E-F151-4682-5FA74CE7471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83B2F7C-B1C2-8DFD-E3A7-DAC788A4121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6F295A1-E58F-AB6E-0EB5-C01E96DBEFF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DAEE556-9A1E-D1C7-D685-EEE89789D7C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5D0802F-1A21-5563-C0AC-440735E8C89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B00CD7-0710-8A96-F024-94823AEB5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086D2614-7024-65AC-B89F-20CABFFDDC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4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F94A6-8E97-476B-A67B-5BA5FD7EA32B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3D940-AB8C-4343-850E-90F1D850C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9" name="Bottom Right">
            <a:extLst>
              <a:ext uri="{FF2B5EF4-FFF2-40B4-BE49-F238E27FC236}">
                <a16:creationId xmlns:a16="http://schemas.microsoft.com/office/drawing/2014/main" id="{83003530-5A58-2E5B-0F58-0612D4D41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0" name="Graphic 157">
              <a:extLst>
                <a:ext uri="{FF2B5EF4-FFF2-40B4-BE49-F238E27FC236}">
                  <a16:creationId xmlns:a16="http://schemas.microsoft.com/office/drawing/2014/main" id="{F65AAF16-629A-086C-5C27-7F6065DE0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4C5199A-D877-C9D3-CB89-35B21FEAB21A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5F5F46D-292D-C7B1-FC26-239F7B0F57A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7F5F030-C1AC-CD95-E89D-0E9065671EA1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40BA35-671D-C55F-BCB6-31E4B2A3148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F80466D-DA50-0529-7DB7-FBE5860A1C2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5343457-4C8D-D0BB-AE8A-B842FEC6D72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54D6B45-A087-73F4-9409-3DB5B0D8A1E0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5D052B-1BA4-94C6-A71A-723F94C5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9" name="Top Right">
            <a:extLst>
              <a:ext uri="{FF2B5EF4-FFF2-40B4-BE49-F238E27FC236}">
                <a16:creationId xmlns:a16="http://schemas.microsoft.com/office/drawing/2014/main" id="{5DE2CE07-9B44-D6D7-293D-38182814E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F5502D-5548-9853-230C-5B5C6DF1BE9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5C90D87-2B1D-3600-437C-120EAD5C44FB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58CC06-593E-2C66-60BE-77369F6C242B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F9A76DE-DB6F-EA0C-1FB4-9FFEF6DC13C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B8A422E-6A9A-8981-F668-58B12A0DD739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C4A02AB-0AF0-9220-44E8-A1E27AD02EEF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F0341ED-D1E6-E6D9-2FB2-1ACDF0AF1E4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39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A87B1-1FF7-CE3C-CF2E-F689D0865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114C0-FA74-411D-8880-60245605DEFB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3D940-AB8C-4343-850E-90F1D850C6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Bottom Right">
            <a:extLst>
              <a:ext uri="{FF2B5EF4-FFF2-40B4-BE49-F238E27FC236}">
                <a16:creationId xmlns:a16="http://schemas.microsoft.com/office/drawing/2014/main" id="{7EA40546-BE65-C954-FC01-037166AE3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9" name="Graphic 157">
              <a:extLst>
                <a:ext uri="{FF2B5EF4-FFF2-40B4-BE49-F238E27FC236}">
                  <a16:creationId xmlns:a16="http://schemas.microsoft.com/office/drawing/2014/main" id="{349AF836-7726-FB6E-141C-E8018DD5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F736863-2259-4E4E-A4EF-890E4F6F947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EEE5174-E26E-CAF4-D940-B1A290F85F3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1A0A260-118E-D702-1AFF-7D198E06DB7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063D662-30F7-C8AC-240F-602288EA63B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F99022E-D851-8B2E-05D1-FCA00DF64265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B5E72B3-D6BE-46AE-6975-3995FCDE7E0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D8EEAC-0693-567D-50CD-3DF2594FBB53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EE5B49A-DDDF-9882-BF36-BC016A81B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8" name="Top Right">
            <a:extLst>
              <a:ext uri="{FF2B5EF4-FFF2-40B4-BE49-F238E27FC236}">
                <a16:creationId xmlns:a16="http://schemas.microsoft.com/office/drawing/2014/main" id="{7E52EE62-7E19-5902-BAB7-25503ACAD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8D8DB30-E70F-2850-7CD2-48CC2DD615E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36F506-1FE0-9B98-0312-11F545A63436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714A62-9791-C681-8384-30DAD839F5D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72DA580-AA88-0631-3865-6917A3676204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E6D82BC-9A13-8C4A-1291-8EBB148CE6D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D94511A-E02F-634F-78B1-EEB8BCB4EDE8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CE53E1-695D-4856-6462-6C04B6E7BD1E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169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C1140-0409-4EB3-BB7D-DC6DFCB68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6" name="Bottom Right">
            <a:extLst>
              <a:ext uri="{FF2B5EF4-FFF2-40B4-BE49-F238E27FC236}">
                <a16:creationId xmlns:a16="http://schemas.microsoft.com/office/drawing/2014/main" id="{F12238E1-3FF7-612F-AEB2-24E8A0221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7" name="Graphic 157">
              <a:extLst>
                <a:ext uri="{FF2B5EF4-FFF2-40B4-BE49-F238E27FC236}">
                  <a16:creationId xmlns:a16="http://schemas.microsoft.com/office/drawing/2014/main" id="{A94AD5E3-C3BB-9E7F-6F24-F82F3B7F4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743D7A9-280C-C461-2307-B5EBC00B5CB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0B60229-BD91-0B73-1BF2-CC4D96B4E79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012D227-11D6-A0BA-A49A-D931FD6FB47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930F52F-EB28-D0DB-F8B1-A1FAD85942F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3EB61BA-8490-8153-0102-D07709A2DD9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CBA81FA-1751-618C-1B34-14A4CCCEAA4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7D4147C-FAF1-D083-3F10-13F06EC5493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56EE32-64CA-5BCC-E75E-7FBA04A07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Top Right">
            <a:extLst>
              <a:ext uri="{FF2B5EF4-FFF2-40B4-BE49-F238E27FC236}">
                <a16:creationId xmlns:a16="http://schemas.microsoft.com/office/drawing/2014/main" id="{9C51774E-F114-F935-3B22-1A7683660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1619A1-74F8-6132-1340-C189C97D2FB8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F7E4C09-09AF-407A-517F-D911C17AEF6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18E2FD-1C49-5A25-3809-C06B0E92B71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99A2C1F-7926-CA5D-64E7-386A51E58D51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922FAF8-C2D1-8EA4-6569-96CCEF98587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749B2AE-0364-C7E3-99E1-5B1AF61689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A2C3A88-17E2-15BC-F8B8-ED05B6D1027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70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8269-A4A2-4840-9F06-AB5880D915D8}" type="datetime1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C1140-0409-4EB3-BB7D-DC6DFCB68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6" name="Bottom Right">
            <a:extLst>
              <a:ext uri="{FF2B5EF4-FFF2-40B4-BE49-F238E27FC236}">
                <a16:creationId xmlns:a16="http://schemas.microsoft.com/office/drawing/2014/main" id="{F12238E1-3FF7-612F-AEB2-24E8A0221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7" name="Graphic 157">
              <a:extLst>
                <a:ext uri="{FF2B5EF4-FFF2-40B4-BE49-F238E27FC236}">
                  <a16:creationId xmlns:a16="http://schemas.microsoft.com/office/drawing/2014/main" id="{A94AD5E3-C3BB-9E7F-6F24-F82F3B7F4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743D7A9-280C-C461-2307-B5EBC00B5CB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0B60229-BD91-0B73-1BF2-CC4D96B4E79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012D227-11D6-A0BA-A49A-D931FD6FB47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930F52F-EB28-D0DB-F8B1-A1FAD85942F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3EB61BA-8490-8153-0102-D07709A2DD9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CBA81FA-1751-618C-1B34-14A4CCCEAA4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7D4147C-FAF1-D083-3F10-13F06EC5493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56EE32-64CA-5BCC-E75E-7FBA04A07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Top Right">
            <a:extLst>
              <a:ext uri="{FF2B5EF4-FFF2-40B4-BE49-F238E27FC236}">
                <a16:creationId xmlns:a16="http://schemas.microsoft.com/office/drawing/2014/main" id="{9C51774E-F114-F935-3B22-1A7683660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1619A1-74F8-6132-1340-C189C97D2FB8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F7E4C09-09AF-407A-517F-D911C17AEF6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18E2FD-1C49-5A25-3809-C06B0E92B71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99A2C1F-7926-CA5D-64E7-386A51E58D51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922FAF8-C2D1-8EA4-6569-96CCEF98587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749B2AE-0364-C7E3-99E1-5B1AF61689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A2C3A88-17E2-15BC-F8B8-ED05B6D1027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E79A7A8-0D4A-CFF8-F78D-5B262C1E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BDF2B7C5-AB7F-ACCB-F63B-8204534FD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8300" y="3278712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D9CEF7F7-C952-3605-07CB-42604741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7BB230D-5E5D-FEB7-D6FF-A48EFA73740A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3AA1EC8-0736-954A-6217-A9DA323A5702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48AB6A2-65EF-C084-5CF5-804024B02D7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7A5C0D3-4FC1-0453-DA96-04ADA889960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3CA1112-DBB6-3AE6-94AF-3DDE0FC90A9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2F1EBE3-B764-264B-50DC-CB3FA807C67A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792782F-DF72-8E9E-CF63-95A8A5BFC2E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FFEA681-7441-7572-CD6D-0AA492F76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B3951FA4-C393-2442-C626-294742D531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150"/>
            <a:ext cx="12192000" cy="110442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4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47C7-955C-FC73-3737-298D139F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22960"/>
            <a:ext cx="4754880" cy="411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5175504"/>
            <a:ext cx="4754880" cy="9144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5" name="Bottom Right">
            <a:extLst>
              <a:ext uri="{FF2B5EF4-FFF2-40B4-BE49-F238E27FC236}">
                <a16:creationId xmlns:a16="http://schemas.microsoft.com/office/drawing/2014/main" id="{0400698A-68F3-ACFE-19E5-8BA520400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" name="Graphic 157">
              <a:extLst>
                <a:ext uri="{FF2B5EF4-FFF2-40B4-BE49-F238E27FC236}">
                  <a16:creationId xmlns:a16="http://schemas.microsoft.com/office/drawing/2014/main" id="{F560FBE6-4D3D-AE54-8027-70C3A91BA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2930F92-877E-5CBA-C153-1C5F1079E63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DCF9132-9B92-7B2F-D348-858C88493CCF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C87B83-77DA-FA99-7C24-3D522F3D61B3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D6AC9B6-E057-28BC-4FA9-47FAF1CAAF6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EFF4B1C-5A7C-1690-6057-EA08AA944975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4A10963-F94F-F6DF-5480-CF67A6B2C6A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F679963-6988-FCBD-03BF-0BBE854C57B0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EFAF840-7AEF-4E5C-400E-EB95A5127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7" name="Top Right">
            <a:extLst>
              <a:ext uri="{FF2B5EF4-FFF2-40B4-BE49-F238E27FC236}">
                <a16:creationId xmlns:a16="http://schemas.microsoft.com/office/drawing/2014/main" id="{06C72349-8CEA-F480-8D58-650A63AB5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9BCC683-8B04-EA9F-4926-47710673A6D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AA65D9-1D41-30BA-CB00-91F943E8267B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F62531-452D-53F8-51F3-5EBC0A7351B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65E50F-3874-B44D-1A9E-8E908377CDA5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A60FF0D-F9F5-8603-547E-BAACE3206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1EAC47B-EB14-EA95-730C-EBCE0C8E19B0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1520C28-880B-81BC-7BCA-EB4BDE8799DF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672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110442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Bottom Right">
            <a:extLst>
              <a:ext uri="{FF2B5EF4-FFF2-40B4-BE49-F238E27FC236}">
                <a16:creationId xmlns:a16="http://schemas.microsoft.com/office/drawing/2014/main" id="{0984F1A8-27AD-2ADF-0CF8-6AE0C329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1" name="Graphic 157">
              <a:extLst>
                <a:ext uri="{FF2B5EF4-FFF2-40B4-BE49-F238E27FC236}">
                  <a16:creationId xmlns:a16="http://schemas.microsoft.com/office/drawing/2014/main" id="{3CA985F1-E1EC-4509-5698-B16AFB378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84E233C-7175-7CFC-FBDB-45F41E707A4C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F24C8C8-0C40-522A-CD29-3FD9C29B5330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A17A36B-5F22-ED69-68AD-809FBAF1C12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390C116-0FCD-FA96-863B-85657F37DF3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3B58DDE-7E33-23E9-6D08-767B048570BC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D6415C5-CA63-CA9A-E4E0-1FBD7AFA439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7824BD4-A7EF-EBF8-548F-55CB2DF5C37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AE39A1-6916-891B-778F-591BB5298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0" name="Top Right">
            <a:extLst>
              <a:ext uri="{FF2B5EF4-FFF2-40B4-BE49-F238E27FC236}">
                <a16:creationId xmlns:a16="http://schemas.microsoft.com/office/drawing/2014/main" id="{A07EA3C4-0530-9670-A3BA-F4442865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3E6FCD-A70D-BC73-86B7-10A72EAE6A94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BD447C1-9871-A8E1-8560-2A4F5F1433AF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3A1075D-A20F-133B-59FA-28131AF02C0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C2033E2-E1DD-405A-2EF9-4D2B59C76F2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7022EB3-38B6-6067-ECEA-E2A61B20460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8471C8-8B08-8814-6E16-8F3556F5F7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32825B-CBB8-C20A-0917-1C8B3066DAE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53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2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02CAAE-CC50-304D-6645-DAF46C3DE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110442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0" name="Top Right">
            <a:extLst>
              <a:ext uri="{FF2B5EF4-FFF2-40B4-BE49-F238E27FC236}">
                <a16:creationId xmlns:a16="http://schemas.microsoft.com/office/drawing/2014/main" id="{A07EA3C4-0530-9670-A3BA-F4442865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3E6FCD-A70D-BC73-86B7-10A72EAE6A94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BD447C1-9871-A8E1-8560-2A4F5F1433AF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3A1075D-A20F-133B-59FA-28131AF02C0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C2033E2-E1DD-405A-2EF9-4D2B59C76F2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7022EB3-38B6-6067-ECEA-E2A61B20460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8471C8-8B08-8814-6E16-8F3556F5F7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32825B-CBB8-C20A-0917-1C8B3066DAE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3" name="Bottom Right">
            <a:extLst>
              <a:ext uri="{FF2B5EF4-FFF2-40B4-BE49-F238E27FC236}">
                <a16:creationId xmlns:a16="http://schemas.microsoft.com/office/drawing/2014/main" id="{3D50D25F-8490-BDB0-6134-B6CD59CCF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4" name="Graphic 157">
              <a:extLst>
                <a:ext uri="{FF2B5EF4-FFF2-40B4-BE49-F238E27FC236}">
                  <a16:creationId xmlns:a16="http://schemas.microsoft.com/office/drawing/2014/main" id="{CBCCE727-A188-8962-D94B-E82AA3476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B90633A-3D83-064B-156D-1767D4B9331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D7315FD-9957-8123-BF32-41BF7BC6A3E1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B84B5B4-C7C6-8C84-9FD7-C5AB6D70B7A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C0F23-7056-A3EF-7861-20B6AA33829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E434DB4-ACBB-0D53-4B29-44EA4C365DB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60A30A6-75AF-2082-35EB-5FE793DA8D89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99CF06E-94F8-E40B-B198-CF08105A1B55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17DF538-31CB-19A2-2298-2000D0752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12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577E-706F-A37B-4229-35D618DD2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9377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5BFF6-ADF4-B12B-F366-E1E7F24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/>
          <a:lstStyle>
            <a:lvl1pPr marL="283464" indent="-283464">
              <a:defRPr sz="1800">
                <a:solidFill>
                  <a:schemeClr val="bg1"/>
                </a:solidFill>
              </a:defRPr>
            </a:lvl1pPr>
            <a:lvl2pPr indent="-283464">
              <a:defRPr sz="1600">
                <a:solidFill>
                  <a:schemeClr val="bg1"/>
                </a:solidFill>
              </a:defRPr>
            </a:lvl2pPr>
            <a:lvl3pPr indent="-283464">
              <a:defRPr sz="1400">
                <a:solidFill>
                  <a:schemeClr val="bg1"/>
                </a:solidFill>
              </a:defRPr>
            </a:lvl3pPr>
            <a:lvl4pPr indent="-283464">
              <a:defRPr sz="1400">
                <a:solidFill>
                  <a:schemeClr val="bg1"/>
                </a:solidFill>
              </a:defRPr>
            </a:lvl4pPr>
            <a:lvl5pPr indent="-283464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6EAC12B0-20CC-C7DC-2FB8-1B9FE9CCFC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/>
          </p:nvPr>
        </p:nvSpPr>
        <p:spPr>
          <a:xfrm>
            <a:off x="1" y="4471416"/>
            <a:ext cx="12192000" cy="2386584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78AC046-3CF2-802F-750B-B70D9B89A3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B26AA9-8344-BF2E-82C8-AF9EDF269B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Bottom Right">
            <a:extLst>
              <a:ext uri="{FF2B5EF4-FFF2-40B4-BE49-F238E27FC236}">
                <a16:creationId xmlns:a16="http://schemas.microsoft.com/office/drawing/2014/main" id="{60218585-C9EA-3CE9-75A6-E6448553F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0" name="Graphic 157">
              <a:extLst>
                <a:ext uri="{FF2B5EF4-FFF2-40B4-BE49-F238E27FC236}">
                  <a16:creationId xmlns:a16="http://schemas.microsoft.com/office/drawing/2014/main" id="{980F85D9-C677-6FA5-48D4-51D31349D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8FA4A65-76E6-59EC-5F55-49F02434DA2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D40E147-7AFE-D3BC-1FFE-7D1B83F8E1F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D838EE7-7358-4D26-B5E5-E6AC0BE3421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E9972B7-94D0-2DBC-5802-8DAF5F0168F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BD0AA6D-6386-C552-04CA-40C660ACC34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1B9A293-2C7A-1C7B-63BC-398C8325C5A4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357C298-9254-80B6-B675-66EF1137D96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5990FA-2EE9-04A0-CA17-7E00467E6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9" name="Top Right">
            <a:extLst>
              <a:ext uri="{FF2B5EF4-FFF2-40B4-BE49-F238E27FC236}">
                <a16:creationId xmlns:a16="http://schemas.microsoft.com/office/drawing/2014/main" id="{E8A9E46B-1C47-0E88-5A05-C3277B21E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8389DE1-2900-2F7F-20B5-1014A32E64C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9EF4C7F-D6C7-38B7-9746-6FE0ADD2FCB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B8906CB-4819-CDB2-53FE-02576AA222D6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8A0A8E6-840B-3371-52C9-523FF60F4EA8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E003632-5E1B-A49C-DB69-BFF7EB3066E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B0E70A1-ACB4-0483-E8EE-B27C52C783B7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EF0D1EC-FE18-96D2-7EC3-0BEA8A3BC0A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555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F62B1D-5967-FAE1-4E63-0B8BFFDE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Intro and Outro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062D4-1AC2-BA1B-C8AC-8E38B5597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CDD2B-F263-EFB1-F963-026754BA4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5D98B4-E6F8-4F23-835D-E71E8A124218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33834-06F2-6C6A-1718-386C3B714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61C72-1E99-1B75-14ED-6C066F21A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20A4EAF-0ED2-4AC2-8150-5707826720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3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0DF690B-53C8-A9B6-954D-9A3B94E7E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074127"/>
            <a:ext cx="12192000" cy="78795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EAC8CB-21A9-4979-B5C6-1FCF15DA2472}" type="datetime1">
              <a:rPr lang="en-US" smtClean="0"/>
              <a:t>2/24/2026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8254EE-1697-41C0-890F-42D22A39C35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BFCF5C24-05A9-9DB4-B177-784BEB6A63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1" y="6205748"/>
            <a:ext cx="1517003" cy="505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0D6261-466C-501C-A1A5-4F48C72062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162" y="6283137"/>
            <a:ext cx="19346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14" r:id="rId2"/>
    <p:sldLayoutId id="2147483702" r:id="rId3"/>
    <p:sldLayoutId id="2147483716" r:id="rId4"/>
    <p:sldLayoutId id="2147483707" r:id="rId5"/>
    <p:sldLayoutId id="2147483708" r:id="rId6"/>
    <p:sldLayoutId id="2147483717" r:id="rId7"/>
    <p:sldLayoutId id="2147483709" r:id="rId8"/>
    <p:sldLayoutId id="2147483710" r:id="rId9"/>
    <p:sldLayoutId id="2147483711" r:id="rId10"/>
    <p:sldLayoutId id="21474837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tif"/><Relationship Id="rId10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jdrahos@ndep.nv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57655" y="3857675"/>
            <a:ext cx="3558701" cy="375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326297"/>
                </a:solidFill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March 10,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76192" y="6191250"/>
            <a:ext cx="33000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4"/>
              </a:lnSpc>
            </a:pPr>
            <a:r>
              <a:rPr lang="en-US" sz="1154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1.</a:t>
            </a:r>
          </a:p>
        </p:txBody>
      </p:sp>
      <p:pic>
        <p:nvPicPr>
          <p:cNvPr id="13" name="Picture 12" descr="Lake Tahoe Skies">
            <a:extLst>
              <a:ext uri="{FF2B5EF4-FFF2-40B4-BE49-F238E27FC236}">
                <a16:creationId xmlns:a16="http://schemas.microsoft.com/office/drawing/2014/main" id="{497B674B-C3AA-0DCD-9467-5299003B6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26338"/>
          <a:stretch/>
        </p:blipFill>
        <p:spPr>
          <a:xfrm>
            <a:off x="6318402" y="0"/>
            <a:ext cx="587359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4676AC6-BA8E-7C21-0D7D-5875CADBF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8" y="5420242"/>
            <a:ext cx="2346694" cy="5526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0793BD-4B5D-565C-E929-F16BE6490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99" y="4213886"/>
            <a:ext cx="5203600" cy="96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en-US" dirty="0">
                <a:solidFill>
                  <a:srgbClr val="343434"/>
                </a:solidFill>
                <a:latin typeface="+mj-lt"/>
                <a:ea typeface="Lato" panose="020F0502020204030203" pitchFamily="34" charset="0"/>
                <a:cs typeface="Segoe UI" panose="020B0502040204020203" pitchFamily="34" charset="0"/>
              </a:rPr>
              <a:t>Presented by</a:t>
            </a: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326297"/>
                </a:solidFill>
                <a:latin typeface="+mj-lt"/>
                <a:ea typeface="Lato" panose="020F0502020204030203" pitchFamily="34" charset="0"/>
                <a:cs typeface="Segoe UI" panose="020B0502040204020203" pitchFamily="34" charset="0"/>
              </a:rPr>
              <a:t>Johnny Drahos, Environmental Scientist</a:t>
            </a: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326297"/>
                </a:solidFill>
                <a:latin typeface="+mj-lt"/>
                <a:ea typeface="Lato" panose="020F0502020204030203" pitchFamily="34" charset="0"/>
                <a:cs typeface="Segoe UI" panose="020B0502040204020203" pitchFamily="34" charset="0"/>
              </a:rPr>
              <a:t>Bureau of Safe Drinking 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EDB4E2-23B0-AF99-C199-533FFAEC4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98" y="2847347"/>
            <a:ext cx="533760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dirty="0">
                <a:solidFill>
                  <a:srgbClr val="343434"/>
                </a:solidFill>
                <a:latin typeface="Aptos" panose="020B0004020202020204" pitchFamily="34" charset="0"/>
                <a:ea typeface="Lato" panose="020F0502020204030203" pitchFamily="34" charset="0"/>
                <a:cs typeface="Segoe UI" panose="020B0502040204020203" pitchFamily="34" charset="0"/>
              </a:rPr>
              <a:t>Revised Total Coliform Rule: Coliform Assessments</a:t>
            </a:r>
          </a:p>
          <a:p>
            <a:pPr>
              <a:lnSpc>
                <a:spcPts val="2000"/>
              </a:lnSpc>
              <a:defRPr/>
            </a:pPr>
            <a:endParaRPr lang="en-US" dirty="0">
              <a:solidFill>
                <a:srgbClr val="343434"/>
              </a:solidFill>
              <a:latin typeface="Aptos" panose="020B0004020202020204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dirty="0">
                <a:solidFill>
                  <a:srgbClr val="343434"/>
                </a:solidFill>
                <a:latin typeface="Aptos" panose="020B0004020202020204" pitchFamily="34" charset="0"/>
                <a:ea typeface="Lato" panose="020F0502020204030203" pitchFamily="34" charset="0"/>
                <a:cs typeface="Segoe UI" panose="020B0502040204020203" pitchFamily="34" charset="0"/>
              </a:rPr>
              <a:t>RCAC Water and Wastewater Conference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5C5EE25F-3E18-5AF0-2795-0FF8F8531816}"/>
              </a:ext>
            </a:extLst>
          </p:cNvPr>
          <p:cNvSpPr txBox="1"/>
          <p:nvPr/>
        </p:nvSpPr>
        <p:spPr>
          <a:xfrm>
            <a:off x="757655" y="874562"/>
            <a:ext cx="5543993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2800" b="1" dirty="0">
                <a:solidFill>
                  <a:srgbClr val="326297"/>
                </a:solidFill>
                <a:latin typeface="+mj-lt"/>
                <a:ea typeface="HK Grotesk Bold"/>
                <a:cs typeface="Posterama" panose="020B0504020200020000" pitchFamily="34" charset="0"/>
                <a:sym typeface="HK Grotesk Bold"/>
              </a:rPr>
              <a:t>Nevada Division of </a:t>
            </a:r>
          </a:p>
          <a:p>
            <a:pPr>
              <a:lnSpc>
                <a:spcPts val="52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HK Grotesk Bold"/>
                <a:cs typeface="Posterama" panose="020B0504020200020000" pitchFamily="34" charset="0"/>
                <a:sym typeface="HK Grotesk Bold"/>
              </a:rPr>
              <a:t>Environmental Protection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8C956-53A2-EDEA-449D-963FFF74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675" y="6356350"/>
            <a:ext cx="2743200" cy="365125"/>
          </a:xfrm>
        </p:spPr>
        <p:txBody>
          <a:bodyPr/>
          <a:lstStyle/>
          <a:p>
            <a:fld id="{D20A4EAF-0ED2-4AC2-8150-57078267205A}" type="slidenum">
              <a:rPr lang="en-US" smtClean="0"/>
              <a:t>1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824243-4490-9813-72E2-540679770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6409" y="5417817"/>
            <a:ext cx="2968747" cy="5545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7C1A6-AA8E-24B9-60F6-BB44768CB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">
            <a:extLst>
              <a:ext uri="{FF2B5EF4-FFF2-40B4-BE49-F238E27FC236}">
                <a16:creationId xmlns:a16="http://schemas.microsoft.com/office/drawing/2014/main" id="{4E211919-DB74-318B-E0AF-C9B78BAB2A4C}"/>
              </a:ext>
            </a:extLst>
          </p:cNvPr>
          <p:cNvGrpSpPr/>
          <p:nvPr/>
        </p:nvGrpSpPr>
        <p:grpSpPr>
          <a:xfrm>
            <a:off x="1" y="0"/>
            <a:ext cx="3731604" cy="6858000"/>
            <a:chOff x="-2" y="-3"/>
            <a:chExt cx="7463209" cy="13716000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6A96CD21-8D26-25B8-A800-4965769D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9" r="31809"/>
            <a:stretch/>
          </p:blipFill>
          <p:spPr>
            <a:xfrm>
              <a:off x="-2" y="-3"/>
              <a:ext cx="7463209" cy="13716000"/>
            </a:xfrm>
            <a:prstGeom prst="rect">
              <a:avLst/>
            </a:prstGeom>
          </p:spPr>
        </p:pic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85D463D3-E042-6D1A-98FD-46C6E97D8B18}"/>
              </a:ext>
            </a:extLst>
          </p:cNvPr>
          <p:cNvSpPr txBox="1"/>
          <p:nvPr/>
        </p:nvSpPr>
        <p:spPr>
          <a:xfrm>
            <a:off x="11111377" y="6194718"/>
            <a:ext cx="39482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4"/>
              </a:lnSpc>
            </a:pPr>
            <a:r>
              <a:rPr lang="en-US" sz="1154" b="1">
                <a:solidFill>
                  <a:srgbClr val="1566A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13.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5341A58-337B-1891-015C-30862891C555}"/>
              </a:ext>
            </a:extLst>
          </p:cNvPr>
          <p:cNvSpPr txBox="1"/>
          <p:nvPr/>
        </p:nvSpPr>
        <p:spPr>
          <a:xfrm>
            <a:off x="4037722" y="1882456"/>
            <a:ext cx="6766350" cy="458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Level 2 Assessment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Coliform Detections: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Compliance Sample &amp; one or more Repeat Samples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	AND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Previous Assessment in the past 12 months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	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E. coli detected in one or more samples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sample TC+EC+/ Repeat sample TC+EC+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sample TC+EC-/ Repeat sample TC+EC+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sample TC+EC+/ Repeat sample TC+EC-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343434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DE6FC5C1-3132-D56E-C7CA-6DE0CB22BD19}"/>
              </a:ext>
            </a:extLst>
          </p:cNvPr>
          <p:cNvSpPr txBox="1"/>
          <p:nvPr/>
        </p:nvSpPr>
        <p:spPr>
          <a:xfrm>
            <a:off x="4037722" y="1544236"/>
            <a:ext cx="6330921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2000" b="1" spc="70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Contamination has likely occurred.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C6F12C5-357D-3559-9755-9F94988FF5AC}"/>
              </a:ext>
            </a:extLst>
          </p:cNvPr>
          <p:cNvSpPr txBox="1">
            <a:spLocks/>
          </p:cNvSpPr>
          <p:nvPr/>
        </p:nvSpPr>
        <p:spPr>
          <a:xfrm>
            <a:off x="3876497" y="742824"/>
            <a:ext cx="7600425" cy="79051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Triggering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6A661-7B67-C79B-1E7F-BA21A63F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8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4FC4C54-02AE-6F78-5D5A-C4A3504334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7" b="35267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A47513-EEDB-7E18-A210-F20CDDF5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34" y="1549908"/>
            <a:ext cx="5246498" cy="1920240"/>
          </a:xfrm>
        </p:spPr>
        <p:txBody>
          <a:bodyPr anchor="b" anchorCtr="0">
            <a:noAutofit/>
          </a:bodyPr>
          <a:lstStyle/>
          <a:p>
            <a:r>
              <a:rPr lang="en-US" sz="5400" dirty="0">
                <a:solidFill>
                  <a:srgbClr val="326297"/>
                </a:solidFill>
                <a:ea typeface="Lato" panose="020F0502020204030203" pitchFamily="34" charset="0"/>
                <a:cs typeface="Lato" panose="020F0502020204030203" pitchFamily="34" charset="0"/>
              </a:rPr>
              <a:t>Assessment Triggers</a:t>
            </a:r>
            <a:br>
              <a:rPr lang="en-US" sz="5400" dirty="0">
                <a:solidFill>
                  <a:srgbClr val="326297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5400" dirty="0">
                <a:solidFill>
                  <a:srgbClr val="326297"/>
                </a:solidFill>
                <a:ea typeface="Lato" panose="020F0502020204030203" pitchFamily="34" charset="0"/>
                <a:cs typeface="Lato" panose="020F0502020204030203" pitchFamily="34" charset="0"/>
              </a:rPr>
              <a:t>40 CFR 141.859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34F1638-A27B-9557-C43F-C3F20F68C4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 anchorCtr="0"/>
          <a:lstStyle/>
          <a:p>
            <a:r>
              <a:rPr lang="en-US" dirty="0">
                <a:solidFill>
                  <a:srgbClr val="326297"/>
                </a:solidFill>
              </a:rPr>
              <a:t>We </a:t>
            </a:r>
            <a:r>
              <a:rPr lang="en-US" dirty="0" err="1">
                <a:solidFill>
                  <a:srgbClr val="326297"/>
                </a:solidFill>
              </a:rPr>
              <a:t>loren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i</a:t>
            </a:r>
            <a:r>
              <a:rPr lang="en-US" dirty="0">
                <a:solidFill>
                  <a:srgbClr val="326297"/>
                </a:solidFill>
              </a:rPr>
              <a:t>[</a:t>
            </a:r>
            <a:r>
              <a:rPr lang="en-US" dirty="0" err="1">
                <a:solidFill>
                  <a:srgbClr val="326297"/>
                </a:solidFill>
              </a:rPr>
              <a:t>sskdf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fslfeiof</a:t>
            </a:r>
            <a:r>
              <a:rPr lang="en-US" dirty="0">
                <a:solidFill>
                  <a:srgbClr val="326297"/>
                </a:solidFill>
              </a:rPr>
              <a:t>  test </a:t>
            </a:r>
            <a:r>
              <a:rPr lang="en-US" dirty="0" err="1">
                <a:solidFill>
                  <a:srgbClr val="326297"/>
                </a:solidFill>
              </a:rPr>
              <a:t>carwd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sffielsff</a:t>
            </a:r>
            <a:r>
              <a:rPr lang="en-US" dirty="0">
                <a:solidFill>
                  <a:srgbClr val="326297"/>
                </a:solidFill>
              </a:rPr>
              <a:t> key </a:t>
            </a:r>
            <a:r>
              <a:rPr lang="en-US" dirty="0" err="1">
                <a:solidFill>
                  <a:srgbClr val="326297"/>
                </a:solidFill>
              </a:rPr>
              <a:t>trds</a:t>
            </a:r>
            <a:r>
              <a:rPr lang="en-US" dirty="0">
                <a:solidFill>
                  <a:srgbClr val="326297"/>
                </a:solidFill>
              </a:rPr>
              <a:t> that </a:t>
            </a:r>
            <a:r>
              <a:rPr lang="en-US" dirty="0" err="1">
                <a:solidFill>
                  <a:srgbClr val="326297"/>
                </a:solidFill>
              </a:rPr>
              <a:t>dfemand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sfur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attsensfftionf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loren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sopurfs</a:t>
            </a:r>
            <a:r>
              <a:rPr lang="en-US" dirty="0">
                <a:solidFill>
                  <a:srgbClr val="326297"/>
                </a:solidFill>
              </a:rPr>
              <a:t>.</a:t>
            </a:r>
            <a:br>
              <a:rPr lang="en-US" dirty="0">
                <a:solidFill>
                  <a:srgbClr val="326297"/>
                </a:solidFill>
              </a:rPr>
            </a:br>
            <a:endParaRPr lang="en-US" dirty="0">
              <a:solidFill>
                <a:srgbClr val="326297"/>
              </a:solidFill>
            </a:endParaRPr>
          </a:p>
          <a:p>
            <a:r>
              <a:rPr lang="en-US" dirty="0">
                <a:solidFill>
                  <a:srgbClr val="326297"/>
                </a:solidFill>
              </a:rPr>
              <a:t>We </a:t>
            </a:r>
            <a:r>
              <a:rPr lang="en-US" dirty="0" err="1">
                <a:solidFill>
                  <a:srgbClr val="326297"/>
                </a:solidFill>
              </a:rPr>
              <a:t>loren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i</a:t>
            </a:r>
            <a:r>
              <a:rPr lang="en-US" dirty="0">
                <a:solidFill>
                  <a:srgbClr val="326297"/>
                </a:solidFill>
              </a:rPr>
              <a:t>[</a:t>
            </a:r>
            <a:r>
              <a:rPr lang="en-US" dirty="0" err="1">
                <a:solidFill>
                  <a:srgbClr val="326297"/>
                </a:solidFill>
              </a:rPr>
              <a:t>sskdf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fslfeiof</a:t>
            </a:r>
            <a:r>
              <a:rPr lang="en-US" dirty="0">
                <a:solidFill>
                  <a:srgbClr val="326297"/>
                </a:solidFill>
              </a:rPr>
              <a:t>  test </a:t>
            </a:r>
            <a:r>
              <a:rPr lang="en-US" dirty="0" err="1">
                <a:solidFill>
                  <a:srgbClr val="326297"/>
                </a:solidFill>
              </a:rPr>
              <a:t>carwd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sffielsff</a:t>
            </a:r>
            <a:r>
              <a:rPr lang="en-US" dirty="0">
                <a:solidFill>
                  <a:srgbClr val="326297"/>
                </a:solidFill>
              </a:rPr>
              <a:t> key </a:t>
            </a:r>
            <a:r>
              <a:rPr lang="en-US" dirty="0" err="1">
                <a:solidFill>
                  <a:srgbClr val="326297"/>
                </a:solidFill>
              </a:rPr>
              <a:t>trds</a:t>
            </a:r>
            <a:r>
              <a:rPr lang="en-US" dirty="0">
                <a:solidFill>
                  <a:srgbClr val="326297"/>
                </a:solidFill>
              </a:rPr>
              <a:t> that </a:t>
            </a:r>
            <a:r>
              <a:rPr lang="en-US" dirty="0" err="1">
                <a:solidFill>
                  <a:srgbClr val="326297"/>
                </a:solidFill>
              </a:rPr>
              <a:t>dfemand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sfur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attsensfftionf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loren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sopurfs</a:t>
            </a:r>
            <a:r>
              <a:rPr lang="en-US" dirty="0">
                <a:solidFill>
                  <a:srgbClr val="326297"/>
                </a:solidFill>
              </a:rPr>
              <a:t>..</a:t>
            </a:r>
            <a:br>
              <a:rPr lang="en-US" dirty="0">
                <a:solidFill>
                  <a:srgbClr val="326297"/>
                </a:solidFill>
              </a:rPr>
            </a:br>
            <a:endParaRPr lang="en-US" dirty="0">
              <a:solidFill>
                <a:srgbClr val="326297"/>
              </a:solidFill>
            </a:endParaRPr>
          </a:p>
          <a:p>
            <a:r>
              <a:rPr lang="en-US" dirty="0">
                <a:solidFill>
                  <a:srgbClr val="326297"/>
                </a:solidFill>
              </a:rPr>
              <a:t>We </a:t>
            </a:r>
            <a:r>
              <a:rPr lang="en-US" dirty="0" err="1">
                <a:solidFill>
                  <a:srgbClr val="326297"/>
                </a:solidFill>
              </a:rPr>
              <a:t>loren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i</a:t>
            </a:r>
            <a:r>
              <a:rPr lang="en-US" dirty="0">
                <a:solidFill>
                  <a:srgbClr val="326297"/>
                </a:solidFill>
              </a:rPr>
              <a:t>[</a:t>
            </a:r>
            <a:r>
              <a:rPr lang="en-US" dirty="0" err="1">
                <a:solidFill>
                  <a:srgbClr val="326297"/>
                </a:solidFill>
              </a:rPr>
              <a:t>sskdf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fslfeiof</a:t>
            </a:r>
            <a:r>
              <a:rPr lang="en-US" dirty="0">
                <a:solidFill>
                  <a:srgbClr val="326297"/>
                </a:solidFill>
              </a:rPr>
              <a:t>  test </a:t>
            </a:r>
            <a:r>
              <a:rPr lang="en-US" dirty="0" err="1">
                <a:solidFill>
                  <a:srgbClr val="326297"/>
                </a:solidFill>
              </a:rPr>
              <a:t>carwd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sffielsff</a:t>
            </a:r>
            <a:r>
              <a:rPr lang="en-US" dirty="0">
                <a:solidFill>
                  <a:srgbClr val="326297"/>
                </a:solidFill>
              </a:rPr>
              <a:t> key </a:t>
            </a:r>
            <a:r>
              <a:rPr lang="en-US" dirty="0" err="1">
                <a:solidFill>
                  <a:srgbClr val="326297"/>
                </a:solidFill>
              </a:rPr>
              <a:t>trds</a:t>
            </a:r>
            <a:r>
              <a:rPr lang="en-US" dirty="0">
                <a:solidFill>
                  <a:srgbClr val="326297"/>
                </a:solidFill>
              </a:rPr>
              <a:t> that </a:t>
            </a:r>
            <a:r>
              <a:rPr lang="en-US" dirty="0" err="1">
                <a:solidFill>
                  <a:srgbClr val="326297"/>
                </a:solidFill>
              </a:rPr>
              <a:t>dfemand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sfur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attsensfftionf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loren</a:t>
            </a:r>
            <a:r>
              <a:rPr lang="en-US" dirty="0">
                <a:solidFill>
                  <a:srgbClr val="326297"/>
                </a:solidFill>
              </a:rPr>
              <a:t> </a:t>
            </a:r>
            <a:r>
              <a:rPr lang="en-US" dirty="0" err="1">
                <a:solidFill>
                  <a:srgbClr val="326297"/>
                </a:solidFill>
              </a:rPr>
              <a:t>sopurfs</a:t>
            </a:r>
            <a:r>
              <a:rPr lang="en-US" dirty="0">
                <a:solidFill>
                  <a:srgbClr val="326297"/>
                </a:solidFill>
              </a:rPr>
              <a:t>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9BA044-9665-5B4D-AC41-953323BA4F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Placeholder 5" descr="eCFR :: 40 CFR Part 141 Subpart Y -- Revised Total Coliform Rule">
            <a:extLst>
              <a:ext uri="{FF2B5EF4-FFF2-40B4-BE49-F238E27FC236}">
                <a16:creationId xmlns:a16="http://schemas.microsoft.com/office/drawing/2014/main" id="{D3FC7FD4-DFA1-1DBF-BA17-1CCCDA19A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83" y="1033335"/>
            <a:ext cx="5775609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394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525C9-ADF7-B259-8E3B-3E2FA05D9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F0CD936-47AC-35D1-3DB8-CF537BCDA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46" y="1730326"/>
            <a:ext cx="6119166" cy="44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PWS must ensure Assessments are conducted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“Systems must ensure that Level 1 and 2 assessments are conducted in order to identify the possible presence of sanitary defects and defects in distribution system coliform monitoring practices. Level 2 assessments must be conducted by parties approved by the State”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you think you have triggered an assessment, reach out to your regulators.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your regulating agency does not catch the assessment trigger until after the due date, the water system is in violation for failure to complete it</a:t>
            </a:r>
          </a:p>
          <a:p>
            <a:pPr algn="ctr">
              <a:lnSpc>
                <a:spcPts val="2800"/>
              </a:lnSpc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 descr="A field of plants with mountains in the background">
            <a:extLst>
              <a:ext uri="{FF2B5EF4-FFF2-40B4-BE49-F238E27FC236}">
                <a16:creationId xmlns:a16="http://schemas.microsoft.com/office/drawing/2014/main" id="{41513A5A-85A3-A5B1-0685-08E01A755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/>
          <a:stretch/>
        </p:blipFill>
        <p:spPr>
          <a:xfrm>
            <a:off x="7572374" y="0"/>
            <a:ext cx="4619625" cy="6858000"/>
          </a:xfrm>
          <a:prstGeom prst="rect">
            <a:avLst/>
          </a:prstGeom>
        </p:spPr>
      </p:pic>
      <p:sp>
        <p:nvSpPr>
          <p:cNvPr id="31" name="TextBox 25">
            <a:extLst>
              <a:ext uri="{FF2B5EF4-FFF2-40B4-BE49-F238E27FC236}">
                <a16:creationId xmlns:a16="http://schemas.microsoft.com/office/drawing/2014/main" id="{44524FC4-6B9B-0474-953F-645AD967DEA9}"/>
              </a:ext>
            </a:extLst>
          </p:cNvPr>
          <p:cNvSpPr txBox="1"/>
          <p:nvPr/>
        </p:nvSpPr>
        <p:spPr>
          <a:xfrm>
            <a:off x="81643" y="223962"/>
            <a:ext cx="757237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Water System Responsibilities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7D61280-AEDB-1354-81B3-D35A82DD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94184">
            <a:off x="764187" y="612541"/>
            <a:ext cx="213158" cy="17105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311465"/>
            <a:ext cx="12192000" cy="3506158"/>
            <a:chOff x="0" y="0"/>
            <a:chExt cx="24384000" cy="70123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90" b="28490"/>
            <a:stretch/>
          </p:blipFill>
          <p:spPr>
            <a:xfrm>
              <a:off x="0" y="0"/>
              <a:ext cx="24384000" cy="70123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614020" y="1847510"/>
            <a:ext cx="2475955" cy="2434069"/>
            <a:chOff x="0" y="0"/>
            <a:chExt cx="1269524" cy="12480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9524" cy="1248047"/>
            </a:xfrm>
            <a:custGeom>
              <a:avLst/>
              <a:gdLst/>
              <a:ahLst/>
              <a:cxnLst/>
              <a:rect l="l" t="t" r="r" b="b"/>
              <a:pathLst>
                <a:path w="1269524" h="1248047">
                  <a:moveTo>
                    <a:pt x="0" y="0"/>
                  </a:moveTo>
                  <a:lnTo>
                    <a:pt x="1269524" y="0"/>
                  </a:lnTo>
                  <a:lnTo>
                    <a:pt x="1269524" y="1248047"/>
                  </a:lnTo>
                  <a:lnTo>
                    <a:pt x="0" y="1248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98567" y="2245907"/>
            <a:ext cx="506860" cy="50686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3F3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2750681" y="2413389"/>
            <a:ext cx="202631" cy="202631"/>
          </a:xfrm>
          <a:custGeom>
            <a:avLst/>
            <a:gdLst/>
            <a:ahLst/>
            <a:cxnLst/>
            <a:rect l="l" t="t" r="r" b="b"/>
            <a:pathLst>
              <a:path w="303946" h="303946">
                <a:moveTo>
                  <a:pt x="0" y="0"/>
                </a:moveTo>
                <a:lnTo>
                  <a:pt x="303946" y="0"/>
                </a:lnTo>
                <a:lnTo>
                  <a:pt x="303946" y="303946"/>
                </a:lnTo>
                <a:lnTo>
                  <a:pt x="0" y="3039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858023" y="1847510"/>
            <a:ext cx="2475955" cy="2434069"/>
            <a:chOff x="0" y="0"/>
            <a:chExt cx="1269524" cy="12480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9524" cy="1248047"/>
            </a:xfrm>
            <a:custGeom>
              <a:avLst/>
              <a:gdLst/>
              <a:ahLst/>
              <a:cxnLst/>
              <a:rect l="l" t="t" r="r" b="b"/>
              <a:pathLst>
                <a:path w="1269524" h="1248047">
                  <a:moveTo>
                    <a:pt x="0" y="0"/>
                  </a:moveTo>
                  <a:lnTo>
                    <a:pt x="1269524" y="0"/>
                  </a:lnTo>
                  <a:lnTo>
                    <a:pt x="1269524" y="1248047"/>
                  </a:lnTo>
                  <a:lnTo>
                    <a:pt x="0" y="1248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842570" y="2253591"/>
            <a:ext cx="506860" cy="50686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3F3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102027" y="1847510"/>
            <a:ext cx="2475955" cy="2434069"/>
            <a:chOff x="0" y="0"/>
            <a:chExt cx="1269524" cy="12480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69524" cy="1248047"/>
            </a:xfrm>
            <a:custGeom>
              <a:avLst/>
              <a:gdLst/>
              <a:ahLst/>
              <a:cxnLst/>
              <a:rect l="l" t="t" r="r" b="b"/>
              <a:pathLst>
                <a:path w="1269524" h="1248047">
                  <a:moveTo>
                    <a:pt x="0" y="0"/>
                  </a:moveTo>
                  <a:lnTo>
                    <a:pt x="1269524" y="0"/>
                  </a:lnTo>
                  <a:lnTo>
                    <a:pt x="1269524" y="1248047"/>
                  </a:lnTo>
                  <a:lnTo>
                    <a:pt x="0" y="1248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9086573" y="2245907"/>
            <a:ext cx="506860" cy="50686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3F3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/>
          <p:cNvSpPr/>
          <p:nvPr/>
        </p:nvSpPr>
        <p:spPr>
          <a:xfrm>
            <a:off x="5980301" y="2377287"/>
            <a:ext cx="231399" cy="231399"/>
          </a:xfrm>
          <a:custGeom>
            <a:avLst/>
            <a:gdLst/>
            <a:ahLst/>
            <a:cxnLst/>
            <a:rect l="l" t="t" r="r" b="b"/>
            <a:pathLst>
              <a:path w="347099" h="347099">
                <a:moveTo>
                  <a:pt x="0" y="0"/>
                </a:moveTo>
                <a:lnTo>
                  <a:pt x="347098" y="0"/>
                </a:lnTo>
                <a:lnTo>
                  <a:pt x="347098" y="347099"/>
                </a:lnTo>
                <a:lnTo>
                  <a:pt x="0" y="3470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-1" y="619807"/>
            <a:ext cx="12191999" cy="54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</a:rPr>
              <a:t>Conducting a Level 1 Assessment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757709" y="2819008"/>
            <a:ext cx="2188577" cy="40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2000" b="1" dirty="0">
                <a:solidFill>
                  <a:srgbClr val="326297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Diverse Destinations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57709" y="3278662"/>
            <a:ext cx="2188577" cy="881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Lorem ipsum dolor sit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amet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conse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adipiscing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elit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nullam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felis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mamus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sit.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001712" y="2819008"/>
            <a:ext cx="2188577" cy="40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2000" b="1" dirty="0">
                <a:solidFill>
                  <a:srgbClr val="326297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Responsible Recreation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01627" y="3278662"/>
            <a:ext cx="2188577" cy="881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Lorem ipsum dolor sit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amet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conse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adipiscing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elit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nullam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felis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mamus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sit.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245715" y="2819008"/>
            <a:ext cx="2188577" cy="40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2000" b="1" dirty="0">
                <a:solidFill>
                  <a:srgbClr val="326297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Outdoor Adventure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245715" y="3278662"/>
            <a:ext cx="2188576" cy="881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Lorem ipsum dolor sit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amet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conse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adipiscing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elit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nullam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felis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mamus</a:t>
            </a: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 sit.</a:t>
            </a:r>
          </a:p>
        </p:txBody>
      </p:sp>
      <p:sp>
        <p:nvSpPr>
          <p:cNvPr id="33" name="Freeform 33"/>
          <p:cNvSpPr/>
          <p:nvPr/>
        </p:nvSpPr>
        <p:spPr>
          <a:xfrm>
            <a:off x="9223427" y="2405705"/>
            <a:ext cx="233152" cy="202631"/>
          </a:xfrm>
          <a:custGeom>
            <a:avLst/>
            <a:gdLst/>
            <a:ahLst/>
            <a:cxnLst/>
            <a:rect l="l" t="t" r="r" b="b"/>
            <a:pathLst>
              <a:path w="349728" h="303946">
                <a:moveTo>
                  <a:pt x="0" y="0"/>
                </a:moveTo>
                <a:lnTo>
                  <a:pt x="349728" y="0"/>
                </a:lnTo>
                <a:lnTo>
                  <a:pt x="349728" y="303946"/>
                </a:lnTo>
                <a:lnTo>
                  <a:pt x="0" y="3039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3A72140-BDDA-51F7-81C3-BCD157DA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12D4A-9489-063C-FF91-6E16F45566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119" y="1311465"/>
            <a:ext cx="5693170" cy="4803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F5B2A8-272A-F1E2-DBFF-06C3076596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3289" y="1305783"/>
            <a:ext cx="4972293" cy="4809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3CDFE-2F3F-265A-5AFB-843CAED3C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6A848D-F3BA-84F0-7A7D-1DBF4CA5B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r="26297"/>
          <a:stretch/>
        </p:blipFill>
        <p:spPr>
          <a:xfrm>
            <a:off x="-56031" y="-16939"/>
            <a:ext cx="3993031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A1F5B98-59B3-2589-9327-33472BC82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8763" y="750181"/>
            <a:ext cx="8548062" cy="790516"/>
          </a:xfrm>
        </p:spPr>
        <p:txBody>
          <a:bodyPr anchor="b">
            <a:noAutofit/>
          </a:bodyPr>
          <a:lstStyle/>
          <a:p>
            <a:pPr algn="l">
              <a:lnSpc>
                <a:spcPts val="6000"/>
              </a:lnSpc>
            </a:pPr>
            <a:r>
              <a:rPr lang="en-US" sz="5400" b="1" dirty="0">
                <a:solidFill>
                  <a:srgbClr val="326297"/>
                </a:solidFill>
                <a:latin typeface="Gill Sans MT" panose="020B05020201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Conducting a Level 1 Assessment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56E77-CF7F-D798-D29F-41FE40C77FBF}"/>
              </a:ext>
            </a:extLst>
          </p:cNvPr>
          <p:cNvSpPr txBox="1"/>
          <p:nvPr/>
        </p:nvSpPr>
        <p:spPr>
          <a:xfrm>
            <a:off x="4148763" y="2083248"/>
            <a:ext cx="7781925" cy="342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Checklist and summary letter go out</a:t>
            </a:r>
          </a:p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Gather information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 was coliform detected?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Distribution and/or source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Troubleshoot/identify likely causes of coliform detection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Take steps to correct any defects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Often non-compliance samples need to be taken</a:t>
            </a:r>
          </a:p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Complete the paperwork; collect photos of any repairs</a:t>
            </a:r>
          </a:p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Submit finished form to Regulator within 30 days of trigger. </a:t>
            </a:r>
          </a:p>
          <a:p>
            <a:pPr lvl="2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34343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E7CE4-0E40-436C-0EFB-1CB58474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5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3D10-4C2A-63D2-C159-B3345B203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F23437A-D4D4-C538-9522-9A37905F14A0}"/>
              </a:ext>
            </a:extLst>
          </p:cNvPr>
          <p:cNvGrpSpPr/>
          <p:nvPr/>
        </p:nvGrpSpPr>
        <p:grpSpPr>
          <a:xfrm>
            <a:off x="0" y="0"/>
            <a:ext cx="4092617" cy="6858000"/>
            <a:chOff x="0" y="0"/>
            <a:chExt cx="8185235" cy="1371600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99B0D624-BA51-B47E-2B0C-3B1AB78F5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7" r="26627"/>
            <a:stretch/>
          </p:blipFill>
          <p:spPr>
            <a:xfrm>
              <a:off x="0" y="0"/>
              <a:ext cx="8185235" cy="13716000"/>
            </a:xfrm>
            <a:prstGeom prst="rect">
              <a:avLst/>
            </a:prstGeom>
          </p:spPr>
        </p:pic>
      </p:grpSp>
      <p:sp>
        <p:nvSpPr>
          <p:cNvPr id="20" name="TextBox 25">
            <a:extLst>
              <a:ext uri="{FF2B5EF4-FFF2-40B4-BE49-F238E27FC236}">
                <a16:creationId xmlns:a16="http://schemas.microsoft.com/office/drawing/2014/main" id="{8C21A203-6EB9-1AFA-F2E9-D5A4D708F8DE}"/>
              </a:ext>
            </a:extLst>
          </p:cNvPr>
          <p:cNvSpPr txBox="1"/>
          <p:nvPr/>
        </p:nvSpPr>
        <p:spPr>
          <a:xfrm>
            <a:off x="4286704" y="168952"/>
            <a:ext cx="8389374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Level 1 Assessment Findings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5CF05AA-3585-0441-19D0-8808A0B1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5D3BC-554C-DE37-358D-30290F72136B}"/>
              </a:ext>
            </a:extLst>
          </p:cNvPr>
          <p:cNvSpPr txBox="1"/>
          <p:nvPr/>
        </p:nvSpPr>
        <p:spPr>
          <a:xfrm>
            <a:off x="4274644" y="1579988"/>
            <a:ext cx="7649482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9547" lvl="1">
              <a:spcAft>
                <a:spcPts val="1200"/>
              </a:spcAft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Most common findings from L1 Assessments: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Loss of pressure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Not disinfecting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Improper sampling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Weather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Unknown</a:t>
            </a:r>
          </a:p>
          <a:p>
            <a:pPr marL="129547" lvl="1">
              <a:spcAft>
                <a:spcPts val="1200"/>
              </a:spcAft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*there is not always an obvious explanation, reach out to your regulator if you are unsure how to proceed</a:t>
            </a:r>
          </a:p>
        </p:txBody>
      </p:sp>
    </p:spTree>
    <p:extLst>
      <p:ext uri="{BB962C8B-B14F-4D97-AF65-F5344CB8AC3E}">
        <p14:creationId xmlns:p14="http://schemas.microsoft.com/office/powerpoint/2010/main" val="4233870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A30A4-F99C-147B-C7B8-33AC6AE8C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">
            <a:extLst>
              <a:ext uri="{FF2B5EF4-FFF2-40B4-BE49-F238E27FC236}">
                <a16:creationId xmlns:a16="http://schemas.microsoft.com/office/drawing/2014/main" id="{A222219F-AE0F-4D7F-918F-70B1830705E3}"/>
              </a:ext>
            </a:extLst>
          </p:cNvPr>
          <p:cNvGrpSpPr/>
          <p:nvPr/>
        </p:nvGrpSpPr>
        <p:grpSpPr>
          <a:xfrm>
            <a:off x="1" y="0"/>
            <a:ext cx="3731604" cy="6858000"/>
            <a:chOff x="-2" y="-3"/>
            <a:chExt cx="7463209" cy="13716000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4FC71B1B-E961-B177-1552-502264C7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9" r="31809"/>
            <a:stretch/>
          </p:blipFill>
          <p:spPr>
            <a:xfrm>
              <a:off x="-2" y="-3"/>
              <a:ext cx="7463209" cy="13716000"/>
            </a:xfrm>
            <a:prstGeom prst="rect">
              <a:avLst/>
            </a:prstGeom>
          </p:spPr>
        </p:pic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21DBEC6C-DD15-A0D6-5528-B77526051E5A}"/>
              </a:ext>
            </a:extLst>
          </p:cNvPr>
          <p:cNvSpPr txBox="1"/>
          <p:nvPr/>
        </p:nvSpPr>
        <p:spPr>
          <a:xfrm>
            <a:off x="11111377" y="6194718"/>
            <a:ext cx="39482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4"/>
              </a:lnSpc>
            </a:pPr>
            <a:r>
              <a:rPr lang="en-US" sz="1154" b="1">
                <a:solidFill>
                  <a:srgbClr val="1566A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13.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6D4309E-5FAD-F1D5-D1D4-69C06970A96E}"/>
              </a:ext>
            </a:extLst>
          </p:cNvPr>
          <p:cNvSpPr txBox="1"/>
          <p:nvPr/>
        </p:nvSpPr>
        <p:spPr>
          <a:xfrm>
            <a:off x="4037722" y="1882456"/>
            <a:ext cx="6766350" cy="458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Level 2 Assessment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Coliform Detections: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Compliance Sample &amp; one or more Repeat Samples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	AND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Previous Assessment in the past 12 months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	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E. coli detected in one or more samples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sample TC+EC+/ Repeat sample TC+EC+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sample TC+EC-/ Repeat sample TC+EC+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sample TC+EC+/ Repeat sample TC+EC-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343434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EBAD652C-21B6-1C01-D64F-D3FC46F76AAD}"/>
              </a:ext>
            </a:extLst>
          </p:cNvPr>
          <p:cNvSpPr txBox="1"/>
          <p:nvPr/>
        </p:nvSpPr>
        <p:spPr>
          <a:xfrm>
            <a:off x="4037722" y="1544236"/>
            <a:ext cx="6330921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2000" b="1" spc="70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Contamination has likely occurred.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828A520-F1DE-353D-4774-B14F884FAE24}"/>
              </a:ext>
            </a:extLst>
          </p:cNvPr>
          <p:cNvSpPr txBox="1">
            <a:spLocks/>
          </p:cNvSpPr>
          <p:nvPr/>
        </p:nvSpPr>
        <p:spPr>
          <a:xfrm>
            <a:off x="3876497" y="742824"/>
            <a:ext cx="7600425" cy="79051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Triggering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F18C6-576E-AC6F-1740-A37F934F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91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B288-B6BA-730C-496E-4D6012BD0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BB21C0-8CE1-833D-4D3C-A219BDC4B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r="26297"/>
          <a:stretch/>
        </p:blipFill>
        <p:spPr>
          <a:xfrm>
            <a:off x="-56031" y="-16939"/>
            <a:ext cx="3993031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F03BBC5-5CB2-51B5-850E-07080CFB5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8763" y="750181"/>
            <a:ext cx="8548062" cy="790516"/>
          </a:xfrm>
        </p:spPr>
        <p:txBody>
          <a:bodyPr anchor="b">
            <a:noAutofit/>
          </a:bodyPr>
          <a:lstStyle/>
          <a:p>
            <a:pPr algn="l">
              <a:lnSpc>
                <a:spcPts val="6000"/>
              </a:lnSpc>
            </a:pPr>
            <a:r>
              <a:rPr lang="en-US" sz="5400" b="1" dirty="0">
                <a:solidFill>
                  <a:srgbClr val="326297"/>
                </a:solidFill>
                <a:latin typeface="Gill Sans MT" panose="020B05020201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Conducting a Level 2 Assessment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FC056C-C90F-4E93-A819-46A455115C94}"/>
              </a:ext>
            </a:extLst>
          </p:cNvPr>
          <p:cNvSpPr txBox="1"/>
          <p:nvPr/>
        </p:nvSpPr>
        <p:spPr>
          <a:xfrm>
            <a:off x="4148763" y="1744920"/>
            <a:ext cx="7781925" cy="415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E. coli positive MCL Violation Letter is sent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Public notice is required within 24 hours</a:t>
            </a:r>
          </a:p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Site visit is scheduled with Regulator</a:t>
            </a:r>
          </a:p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Site visit – Focus on identifying source of contamination and determining corrective actions necessary to resolve it</a:t>
            </a:r>
          </a:p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Gather information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 were coliforms detected?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positives within system</a:t>
            </a:r>
          </a:p>
          <a:p>
            <a:pPr marL="1257300" lvl="2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Take steps to correct any defects</a:t>
            </a:r>
          </a:p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Complete any Sanitary Defects found</a:t>
            </a:r>
          </a:p>
          <a:p>
            <a:pPr marL="800100" lvl="1" indent="-3429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Submit the Assessment response to Regulator within 30 days of trigger</a:t>
            </a:r>
          </a:p>
          <a:p>
            <a:pPr lvl="2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34343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322B7-4ECA-AD58-6C81-5FE4D76D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1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Top Right">
            <a:extLst>
              <a:ext uri="{FF2B5EF4-FFF2-40B4-BE49-F238E27FC236}">
                <a16:creationId xmlns:a16="http://schemas.microsoft.com/office/drawing/2014/main" id="{7604F185-C7E0-DB88-1EE6-E114B253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B6D077B-A6A1-F068-3994-F8D4A5ADE09A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DB12846-9DB9-4F18-F592-CD56BABAC34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AECAAC2-0A5A-A5AF-7A77-FDF8B331A62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B4BCFCA-5345-F2B8-B624-6EA212301D0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0BBA6E-8252-B345-E5E3-B336540F10F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EB6C56A-88D4-35C1-F4C6-730BC52D573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E1F40F1-5E70-F91D-D65A-2F3E917E923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8585516" y="1302161"/>
            <a:ext cx="2710572" cy="4253679"/>
            <a:chOff x="0" y="0"/>
            <a:chExt cx="1564703" cy="24554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4703" cy="2455476"/>
            </a:xfrm>
            <a:custGeom>
              <a:avLst/>
              <a:gdLst/>
              <a:ahLst/>
              <a:cxnLst/>
              <a:rect l="l" t="t" r="r" b="b"/>
              <a:pathLst>
                <a:path w="1564703" h="2455476">
                  <a:moveTo>
                    <a:pt x="0" y="0"/>
                  </a:moveTo>
                  <a:lnTo>
                    <a:pt x="1564703" y="0"/>
                  </a:lnTo>
                  <a:lnTo>
                    <a:pt x="1564703" y="2455476"/>
                  </a:lnTo>
                  <a:lnTo>
                    <a:pt x="0" y="2455476"/>
                  </a:lnTo>
                  <a:close/>
                </a:path>
              </a:pathLst>
            </a:custGeom>
            <a:solidFill>
              <a:srgbClr val="0880AD"/>
            </a:solidFill>
          </p:spPr>
          <p:txBody>
            <a:bodyPr/>
            <a:lstStyle/>
            <a:p>
              <a:endParaRPr lang="en-US" dirty="0">
                <a:solidFill>
                  <a:srgbClr val="0880AD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64CB4F8-5A67-1DC6-51E3-0A559C69D1AE}"/>
              </a:ext>
            </a:extLst>
          </p:cNvPr>
          <p:cNvSpPr txBox="1">
            <a:spLocks/>
          </p:cNvSpPr>
          <p:nvPr/>
        </p:nvSpPr>
        <p:spPr>
          <a:xfrm>
            <a:off x="749426" y="155250"/>
            <a:ext cx="10932892" cy="79051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Conducting a Level 2 Assessment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2FE10-E756-68B1-6CB5-E20C8F7E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B68FF-E111-60F2-F1EB-DCEDAD5B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65" y="804857"/>
            <a:ext cx="4898136" cy="5886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31CA1-012B-31F5-42DC-AE7EAC4949E8}"/>
              </a:ext>
            </a:extLst>
          </p:cNvPr>
          <p:cNvSpPr txBox="1"/>
          <p:nvPr/>
        </p:nvSpPr>
        <p:spPr>
          <a:xfrm>
            <a:off x="583211" y="1205173"/>
            <a:ext cx="44773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Templates are available on the NDEP website for public use:</a:t>
            </a:r>
          </a:p>
        </p:txBody>
      </p:sp>
      <p:pic>
        <p:nvPicPr>
          <p:cNvPr id="10" name="Picture 9" descr="Text&#10;&#10;AI-generated content may be incorrect.">
            <a:extLst>
              <a:ext uri="{FF2B5EF4-FFF2-40B4-BE49-F238E27FC236}">
                <a16:creationId xmlns:a16="http://schemas.microsoft.com/office/drawing/2014/main" id="{701ECA70-BDED-8810-3BC6-2E503148A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26" y="2066947"/>
            <a:ext cx="4686954" cy="2867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81BF1F-DB2A-73B4-9484-9F4536E2182A}"/>
              </a:ext>
            </a:extLst>
          </p:cNvPr>
          <p:cNvSpPr txBox="1"/>
          <p:nvPr/>
        </p:nvSpPr>
        <p:spPr>
          <a:xfrm>
            <a:off x="895912" y="5074921"/>
            <a:ext cx="530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Emergency Coliform Phone: 775-434-5233</a:t>
            </a:r>
          </a:p>
          <a:p>
            <a:r>
              <a:rPr lang="en-US" dirty="0">
                <a:solidFill>
                  <a:srgbClr val="FF0000"/>
                </a:solidFill>
              </a:rPr>
              <a:t>Nevada Spill Hotline: 888-331-6337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70ED8-C04A-2246-8D8F-3E3AE985F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C9B7845-BCDD-64BF-758A-F92FF72BA688}"/>
              </a:ext>
            </a:extLst>
          </p:cNvPr>
          <p:cNvGrpSpPr/>
          <p:nvPr/>
        </p:nvGrpSpPr>
        <p:grpSpPr>
          <a:xfrm>
            <a:off x="0" y="0"/>
            <a:ext cx="4092617" cy="6858000"/>
            <a:chOff x="0" y="0"/>
            <a:chExt cx="8185235" cy="1371600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7C5CC3B0-BFD4-5AF2-8547-6E314373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7" r="26627"/>
            <a:stretch/>
          </p:blipFill>
          <p:spPr>
            <a:xfrm>
              <a:off x="0" y="0"/>
              <a:ext cx="8185235" cy="13716000"/>
            </a:xfrm>
            <a:prstGeom prst="rect">
              <a:avLst/>
            </a:prstGeom>
          </p:spPr>
        </p:pic>
      </p:grpSp>
      <p:sp>
        <p:nvSpPr>
          <p:cNvPr id="20" name="TextBox 25">
            <a:extLst>
              <a:ext uri="{FF2B5EF4-FFF2-40B4-BE49-F238E27FC236}">
                <a16:creationId xmlns:a16="http://schemas.microsoft.com/office/drawing/2014/main" id="{AA9A1B37-3DB5-063A-F2B8-4EE0BE45E115}"/>
              </a:ext>
            </a:extLst>
          </p:cNvPr>
          <p:cNvSpPr txBox="1"/>
          <p:nvPr/>
        </p:nvSpPr>
        <p:spPr>
          <a:xfrm>
            <a:off x="4286704" y="168952"/>
            <a:ext cx="8389374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Level 2 Assessment Findings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7962C9-0D0F-3950-4636-80EA8A51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A25F0-4C2E-F944-6613-B60FB97CC31B}"/>
              </a:ext>
            </a:extLst>
          </p:cNvPr>
          <p:cNvSpPr txBox="1"/>
          <p:nvPr/>
        </p:nvSpPr>
        <p:spPr>
          <a:xfrm>
            <a:off x="4274644" y="1859339"/>
            <a:ext cx="76494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9547" lvl="1">
              <a:spcAft>
                <a:spcPts val="1200"/>
              </a:spcAft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Most common findings from L1 Assessments: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Loss of pressure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Not disinfecting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Improper sampling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Source contamination</a:t>
            </a:r>
          </a:p>
          <a:p>
            <a:pPr marL="716294" lvl="2" indent="-129547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144970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3139500"/>
            <a:chOff x="0" y="0"/>
            <a:chExt cx="24384000" cy="6279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57" b="32157"/>
            <a:stretch/>
          </p:blipFill>
          <p:spPr>
            <a:xfrm>
              <a:off x="0" y="0"/>
              <a:ext cx="24384000" cy="6279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834120" y="2059737"/>
            <a:ext cx="2955883" cy="1901199"/>
            <a:chOff x="0" y="0"/>
            <a:chExt cx="1515602" cy="974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15602" cy="974823"/>
            </a:xfrm>
            <a:custGeom>
              <a:avLst/>
              <a:gdLst/>
              <a:ahLst/>
              <a:cxnLst/>
              <a:rect l="l" t="t" r="r" b="b"/>
              <a:pathLst>
                <a:path w="1515602" h="974823">
                  <a:moveTo>
                    <a:pt x="0" y="0"/>
                  </a:moveTo>
                  <a:lnTo>
                    <a:pt x="1515602" y="0"/>
                  </a:lnTo>
                  <a:lnTo>
                    <a:pt x="1515602" y="974823"/>
                  </a:lnTo>
                  <a:lnTo>
                    <a:pt x="0" y="974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27201" y="2148398"/>
            <a:ext cx="2769721" cy="1753605"/>
            <a:chOff x="0" y="0"/>
            <a:chExt cx="5539441" cy="350721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76" b="28776"/>
            <a:stretch/>
          </p:blipFill>
          <p:spPr>
            <a:xfrm>
              <a:off x="0" y="0"/>
              <a:ext cx="5539441" cy="3507210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440872" y="3878855"/>
            <a:ext cx="430215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HK Grotesk Bold"/>
                <a:cs typeface="Posterama" panose="020B0504020200020000" pitchFamily="34" charset="0"/>
                <a:sym typeface="HK Grotesk Bold"/>
              </a:rPr>
              <a:t>Presentation Overview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14062" y="4238609"/>
            <a:ext cx="5871009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Aptos" panose="020B0004020202020204" pitchFamily="34" charset="0"/>
                <a:ea typeface="Lato"/>
                <a:cs typeface="Lato"/>
                <a:sym typeface="Lato"/>
              </a:rPr>
              <a:t>Coliforms: What they are and why we care about them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Aptos" panose="020B0004020202020204" pitchFamily="34" charset="0"/>
                <a:ea typeface="Lato"/>
                <a:cs typeface="Lato"/>
                <a:sym typeface="Lato"/>
              </a:rPr>
              <a:t>Coliform Assessments: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Aptos" panose="020B0004020202020204" pitchFamily="34" charset="0"/>
                <a:ea typeface="Lato"/>
                <a:cs typeface="Lato"/>
                <a:sym typeface="Lato"/>
              </a:rPr>
              <a:t>When they occur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Aptos" panose="020B0004020202020204" pitchFamily="34" charset="0"/>
                <a:ea typeface="Lato"/>
                <a:cs typeface="Lato"/>
                <a:sym typeface="Lato"/>
              </a:rPr>
              <a:t>How to complete them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Aptos" panose="020B0004020202020204" pitchFamily="34" charset="0"/>
                <a:ea typeface="Lato"/>
                <a:cs typeface="Lato"/>
                <a:sym typeface="Lato"/>
              </a:rPr>
              <a:t>How to avoid them in the first place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152FA2-8F95-F72C-FF48-B4855387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4AD93-49F4-3F73-D8BF-3FB83775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solidFill>
                  <a:srgbClr val="326297"/>
                </a:solidFill>
              </a:rPr>
              <a:t>How to Prevent an Assessment</a:t>
            </a:r>
          </a:p>
        </p:txBody>
      </p:sp>
      <p:pic>
        <p:nvPicPr>
          <p:cNvPr id="11" name="Picture Placeholder 10" descr="Icebergs">
            <a:extLst>
              <a:ext uri="{FF2B5EF4-FFF2-40B4-BE49-F238E27FC236}">
                <a16:creationId xmlns:a16="http://schemas.microsoft.com/office/drawing/2014/main" id="{91E69EF9-1FD5-1D45-7A3F-824B7F8C32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7" b="37677"/>
          <a:stretch/>
        </p:blipFill>
        <p:spPr>
          <a:xfrm>
            <a:off x="6821" y="12535"/>
            <a:ext cx="12192000" cy="164592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63681-AE8F-6A49-D141-54056E2B6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792" y="2955844"/>
            <a:ext cx="6062472" cy="210312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326297"/>
                </a:solidFill>
              </a:rPr>
              <a:t>Sample Collection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Disinfection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Flushing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Sampling Procedure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Using best judgement 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Selection of sample sites</a:t>
            </a:r>
            <a:endParaRPr lang="en-US" dirty="0">
              <a:solidFill>
                <a:srgbClr val="326297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1635CD-BA1B-8B29-C96D-5ACBD2F91E6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085EF2-DCB8-6404-D34D-12928CA780DC}"/>
              </a:ext>
            </a:extLst>
          </p:cNvPr>
          <p:cNvSpPr txBox="1">
            <a:spLocks/>
          </p:cNvSpPr>
          <p:nvPr/>
        </p:nvSpPr>
        <p:spPr bwMode="auto">
          <a:xfrm>
            <a:off x="6797040" y="2955844"/>
            <a:ext cx="6062472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US" b="1" dirty="0">
                <a:solidFill>
                  <a:srgbClr val="326297"/>
                </a:solidFill>
              </a:rPr>
              <a:t>Periodic System Inspection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Distribution System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Storage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Treatment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Sources</a:t>
            </a:r>
          </a:p>
          <a:p>
            <a:pPr marL="6858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6297"/>
                </a:solidFill>
              </a:rPr>
              <a:t>Be aware of pressure losses</a:t>
            </a:r>
          </a:p>
        </p:txBody>
      </p:sp>
    </p:spTree>
    <p:extLst>
      <p:ext uri="{BB962C8B-B14F-4D97-AF65-F5344CB8AC3E}">
        <p14:creationId xmlns:p14="http://schemas.microsoft.com/office/powerpoint/2010/main" val="2800796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C229-C43A-A30B-7702-811C37A71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5B27B3-34CF-027D-DE99-003197FDD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9751" y="610864"/>
            <a:ext cx="6244553" cy="790516"/>
          </a:xfrm>
        </p:spPr>
        <p:txBody>
          <a:bodyPr anchor="b">
            <a:noAutofit/>
          </a:bodyPr>
          <a:lstStyle/>
          <a:p>
            <a:pPr algn="l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How to Prevent an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546DC-A14F-74D9-1B7F-59A4D6FBC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983" y="1461936"/>
            <a:ext cx="5838825" cy="489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Follow your RTCR Sampling plan</a:t>
            </a:r>
          </a:p>
          <a:p>
            <a:pPr marL="431801" lvl="1" indent="-215900" algn="l">
              <a:buFont typeface="Arial"/>
              <a:buChar char="•"/>
            </a:pPr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Use non-compliance samples to your advantage</a:t>
            </a:r>
          </a:p>
          <a:p>
            <a:pPr marL="431801" lvl="1" indent="-215900" algn="l">
              <a:buFont typeface="Arial"/>
              <a:buChar char="•"/>
            </a:pPr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Ensure chain of custody directs labs to reach out to the correct staff for reporting coliform detections</a:t>
            </a:r>
          </a:p>
          <a:p>
            <a:pPr marL="431801" lvl="1" indent="-215900" algn="l">
              <a:buFont typeface="Arial"/>
              <a:buChar char="•"/>
            </a:pPr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Ensure regulating agency has up to date contact info</a:t>
            </a:r>
          </a:p>
          <a:p>
            <a:pPr marL="431801" lvl="1" indent="-215900" algn="l">
              <a:buFont typeface="Arial"/>
              <a:buChar char="•"/>
            </a:pPr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Correct sanitary survey deficiencies in a timely manner</a:t>
            </a:r>
          </a:p>
          <a:p>
            <a:pPr marL="431801" lvl="1" indent="-215900" algn="l">
              <a:buFont typeface="Arial"/>
              <a:buChar char="•"/>
            </a:pPr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Sample early in the monitoring period, delay sampling if conditions are unideal (e.g. windy days)</a:t>
            </a:r>
          </a:p>
          <a:p>
            <a:pPr marL="431801" lvl="1" indent="-215900" algn="l">
              <a:buFont typeface="Arial"/>
              <a:buChar char="•"/>
            </a:pPr>
            <a:endParaRPr lang="en-US" sz="1600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B0DCBF7-8DE2-4A02-165B-5199F1C42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1273533"/>
            <a:ext cx="4263928" cy="4310934"/>
          </a:xfrm>
          <a:prstGeom prst="ellipse">
            <a:avLst/>
          </a:prstGeom>
          <a:blipFill>
            <a:blip r:embed="rId3"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4FDE05-4BA9-DD54-4C9B-06A5DFF61B62}"/>
              </a:ext>
            </a:extLst>
          </p:cNvPr>
          <p:cNvSpPr txBox="1"/>
          <p:nvPr/>
        </p:nvSpPr>
        <p:spPr>
          <a:xfrm>
            <a:off x="11111377" y="6191250"/>
            <a:ext cx="39482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4"/>
              </a:lnSpc>
            </a:pPr>
            <a:r>
              <a:rPr lang="en-US" sz="1154" b="1" dirty="0">
                <a:solidFill>
                  <a:srgbClr val="1566A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6.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F6AFF-F98B-59A5-162D-43AD6318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85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25458-14C1-D469-936F-A29F4480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F72E1-1D68-7A4D-4382-C60345F8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4" y="3276573"/>
            <a:ext cx="5095875" cy="200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en-US" sz="2400" b="1" dirty="0">
                <a:solidFill>
                  <a:srgbClr val="326297"/>
                </a:solidFill>
                <a:latin typeface="+mn-lt"/>
                <a:ea typeface="Lato" panose="020F0502020204030203" pitchFamily="34" charset="0"/>
                <a:cs typeface="Segoe UI" panose="020B0502040204020203" pitchFamily="34" charset="0"/>
              </a:rPr>
              <a:t>Johnny Drahos - BSDW</a:t>
            </a: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Nevada Division of Environmental Protection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Phone: 775-687-9559 </a:t>
            </a: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Email: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  <a:hlinkClick r:id="rId3"/>
              </a:rPr>
              <a:t>jdrahos@ndep.nv.gov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 </a:t>
            </a:r>
          </a:p>
          <a:p>
            <a:pPr>
              <a:lnSpc>
                <a:spcPts val="2800"/>
              </a:lnSpc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6DACB-FAAB-1CB4-EB89-F5D84D362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r="34804"/>
          <a:stretch/>
        </p:blipFill>
        <p:spPr>
          <a:xfrm>
            <a:off x="6370653" y="10"/>
            <a:ext cx="582134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3F1E960-C717-069E-6778-18E830299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924" y="1225759"/>
            <a:ext cx="4971423" cy="1572768"/>
          </a:xfrm>
        </p:spPr>
        <p:txBody>
          <a:bodyPr anchor="b">
            <a:noAutofit/>
          </a:bodyPr>
          <a:lstStyle/>
          <a:p>
            <a:pPr algn="l"/>
            <a:r>
              <a:rPr lang="en-US" sz="7200" b="1" dirty="0">
                <a:solidFill>
                  <a:srgbClr val="326297"/>
                </a:solidFill>
                <a:latin typeface="Gill Sans MT" panose="020B05020201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Questions?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020811-D21F-41D5-F3A1-0C8B8CA13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7275" y="2803911"/>
            <a:ext cx="4248150" cy="0"/>
          </a:xfrm>
          <a:prstGeom prst="line">
            <a:avLst/>
          </a:prstGeom>
          <a:ln w="25400">
            <a:solidFill>
              <a:srgbClr val="7FBDE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9DE0B-1150-A1B1-DF0E-CC816240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711136" y="0"/>
            <a:ext cx="5480865" cy="6858000"/>
            <a:chOff x="0" y="0"/>
            <a:chExt cx="10961729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0" r="20080"/>
            <a:stretch/>
          </p:blipFill>
          <p:spPr>
            <a:xfrm>
              <a:off x="0" y="0"/>
              <a:ext cx="10961729" cy="137160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7973627" y="1419001"/>
            <a:ext cx="2955883" cy="4019999"/>
            <a:chOff x="0" y="0"/>
            <a:chExt cx="1515602" cy="20612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15602" cy="2061219"/>
            </a:xfrm>
            <a:custGeom>
              <a:avLst/>
              <a:gdLst/>
              <a:ahLst/>
              <a:cxnLst/>
              <a:rect l="l" t="t" r="r" b="b"/>
              <a:pathLst>
                <a:path w="1515602" h="2061219">
                  <a:moveTo>
                    <a:pt x="0" y="0"/>
                  </a:moveTo>
                  <a:lnTo>
                    <a:pt x="1515602" y="0"/>
                  </a:lnTo>
                  <a:lnTo>
                    <a:pt x="1515602" y="2061219"/>
                  </a:lnTo>
                  <a:lnTo>
                    <a:pt x="0" y="20612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89857" y="1021043"/>
            <a:ext cx="562519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800" b="1" dirty="0">
                <a:solidFill>
                  <a:srgbClr val="326297"/>
                </a:solidFill>
                <a:latin typeface="+mj-lt"/>
                <a:ea typeface="HK Grotesk Bold"/>
                <a:cs typeface="HK Grotesk Bold"/>
                <a:sym typeface="HK Grotesk Bold"/>
              </a:rPr>
              <a:t>Coliform explained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703109" y="1891433"/>
            <a:ext cx="695597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Pathogens abound</a:t>
            </a:r>
          </a:p>
          <a:p>
            <a:pPr marL="2171700" lvl="4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Bacteria, parasites, virus</a:t>
            </a:r>
          </a:p>
          <a:p>
            <a:pPr marL="17145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Bacteria – Coliform can be easily identified</a:t>
            </a:r>
          </a:p>
          <a:p>
            <a:pPr marL="2171700" lvl="4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Indicator of potential contamination</a:t>
            </a:r>
          </a:p>
          <a:p>
            <a:pPr marL="17145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All species of coliform = total coliform</a:t>
            </a:r>
          </a:p>
          <a:p>
            <a:pPr marL="2171700" lvl="4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Found in soil (includes dust in the wind)</a:t>
            </a:r>
          </a:p>
          <a:p>
            <a:pPr marL="2171700" lvl="4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Found in surface water</a:t>
            </a:r>
          </a:p>
          <a:p>
            <a:pPr marL="2171700" lvl="4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Found in feces of warm-blooded animals</a:t>
            </a:r>
          </a:p>
          <a:p>
            <a:pPr marL="2171700" lvl="4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434"/>
                </a:solidFill>
                <a:latin typeface="Aptos" panose="020B0004020202020204" pitchFamily="34" charset="0"/>
                <a:cs typeface="Arial"/>
              </a:rPr>
              <a:t>Should not be in closed drinking water systems</a:t>
            </a:r>
            <a:endParaRPr lang="en-US" sz="2000" dirty="0">
              <a:solidFill>
                <a:srgbClr val="343434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C1805-E7FE-6929-3AF7-89D0436F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2" name="Picture 12" descr="Chinese water deer: why they grow fangs instead of antlers | One Earth">
            <a:extLst>
              <a:ext uri="{FF2B5EF4-FFF2-40B4-BE49-F238E27FC236}">
                <a16:creationId xmlns:a16="http://schemas.microsoft.com/office/drawing/2014/main" id="{28731F32-5AEC-D917-6985-7341E008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26" y="3948228"/>
            <a:ext cx="2955883" cy="232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ruckee River - WorldAtlas">
            <a:extLst>
              <a:ext uri="{FF2B5EF4-FFF2-40B4-BE49-F238E27FC236}">
                <a16:creationId xmlns:a16="http://schemas.microsoft.com/office/drawing/2014/main" id="{39A3C92E-6738-682E-7015-B8A2A7B4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947">
            <a:off x="9296113" y="2931371"/>
            <a:ext cx="2037091" cy="135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grama launches new microbiological analysis to know the soil microbiota -  Laboratorio Agrama">
            <a:extLst>
              <a:ext uri="{FF2B5EF4-FFF2-40B4-BE49-F238E27FC236}">
                <a16:creationId xmlns:a16="http://schemas.microsoft.com/office/drawing/2014/main" id="{0741F576-9E55-128D-AF1C-44E9A620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244">
            <a:off x="7927821" y="2979047"/>
            <a:ext cx="1918060" cy="12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bout Escherichia coli Infection | E ...">
            <a:extLst>
              <a:ext uri="{FF2B5EF4-FFF2-40B4-BE49-F238E27FC236}">
                <a16:creationId xmlns:a16="http://schemas.microsoft.com/office/drawing/2014/main" id="{A1D6277B-642C-68E0-EE1F-1498C8EC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27" y="1419000"/>
            <a:ext cx="2955883" cy="16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092617" cy="6858000"/>
            <a:chOff x="0" y="0"/>
            <a:chExt cx="818523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7" r="26627"/>
            <a:stretch/>
          </p:blipFill>
          <p:spPr>
            <a:xfrm>
              <a:off x="0" y="0"/>
              <a:ext cx="8185235" cy="13716000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4092617" y="1967061"/>
            <a:ext cx="2466125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94" lvl="1" indent="-129547">
              <a:lnSpc>
                <a:spcPts val="1920"/>
              </a:lnSpc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Total coliform = Environmental contamination</a:t>
            </a:r>
          </a:p>
          <a:p>
            <a:pPr marL="259094" lvl="1" indent="-129547">
              <a:lnSpc>
                <a:spcPts val="1920"/>
              </a:lnSpc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Fecal coliform + E. Coli = Fecal contamination</a:t>
            </a:r>
          </a:p>
          <a:p>
            <a:pPr marL="259094" lvl="1" indent="-129547">
              <a:lnSpc>
                <a:spcPts val="1920"/>
              </a:lnSpc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E. Coli = Fecal contamination + potential of illness</a:t>
            </a:r>
          </a:p>
          <a:p>
            <a:pPr marL="259094" lvl="1" indent="-129547">
              <a:lnSpc>
                <a:spcPts val="1920"/>
              </a:lnSpc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+mj-lt"/>
                <a:ea typeface="Lato"/>
                <a:cs typeface="Lato"/>
                <a:sym typeface="Lato"/>
              </a:rPr>
              <a:t>E. coli 0157:H7 = Most common strain to cause illness/death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75984E18-2F2E-3F97-A178-E431594CDD28}"/>
              </a:ext>
            </a:extLst>
          </p:cNvPr>
          <p:cNvSpPr txBox="1"/>
          <p:nvPr/>
        </p:nvSpPr>
        <p:spPr>
          <a:xfrm>
            <a:off x="5201104" y="672548"/>
            <a:ext cx="83893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Coliform Explained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2786AEB-6176-1FB9-42EE-8D27BF55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12BA9DAD-ACE2-4923-A800-62DDC917B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742" y="1248188"/>
            <a:ext cx="5379946" cy="45924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539714" y="4365400"/>
            <a:ext cx="1225844" cy="1320785"/>
            <a:chOff x="0" y="0"/>
            <a:chExt cx="1482991" cy="159785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33" r="18933"/>
            <a:stretch/>
          </p:blipFill>
          <p:spPr>
            <a:xfrm>
              <a:off x="0" y="0"/>
              <a:ext cx="1482991" cy="15978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3211230" y="4621735"/>
            <a:ext cx="1625740" cy="24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2000" b="1" dirty="0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Lorem </a:t>
            </a:r>
            <a:r>
              <a:rPr lang="en-US" sz="2000" b="1" dirty="0" err="1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Pisom</a:t>
            </a:r>
            <a:endParaRPr lang="en-US" sz="2000" b="1" dirty="0">
              <a:solidFill>
                <a:srgbClr val="343434"/>
              </a:solidFill>
              <a:latin typeface="+mn-lt"/>
              <a:ea typeface="HK Grotesk Medium"/>
              <a:cs typeface="HK Grotesk Medium"/>
              <a:sym typeface="HK Grotesk Medium"/>
            </a:endParaRPr>
          </a:p>
        </p:txBody>
      </p:sp>
      <p:sp>
        <p:nvSpPr>
          <p:cNvPr id="30" name="Freeform 30"/>
          <p:cNvSpPr/>
          <p:nvPr/>
        </p:nvSpPr>
        <p:spPr>
          <a:xfrm rot="-594184">
            <a:off x="764187" y="616047"/>
            <a:ext cx="213158" cy="17105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C8BB8137-BBF6-D6F6-AC9A-9775C111A2B0}"/>
              </a:ext>
            </a:extLst>
          </p:cNvPr>
          <p:cNvSpPr txBox="1"/>
          <p:nvPr/>
        </p:nvSpPr>
        <p:spPr>
          <a:xfrm>
            <a:off x="2115910" y="1263192"/>
            <a:ext cx="7960179" cy="2458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All Species of Coliform = Total Coliform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Not distributed equally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Suspended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Sample 100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May not be in every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Detection indicates potential contamination</a:t>
            </a:r>
          </a:p>
          <a:p>
            <a:pPr algn="ctr">
              <a:lnSpc>
                <a:spcPts val="1760"/>
              </a:lnSpc>
            </a:pPr>
            <a:endParaRPr lang="en-US" sz="2400" b="1" dirty="0">
              <a:solidFill>
                <a:srgbClr val="0880AD"/>
              </a:solidFill>
              <a:latin typeface="+mj-lt"/>
              <a:ea typeface="HK Grotesk Medium"/>
              <a:cs typeface="HK Grotesk Medium"/>
              <a:sym typeface="HK Grotesk Medium"/>
            </a:endParaRP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724A3E60-696D-4173-9A82-760B336A2825}"/>
              </a:ext>
            </a:extLst>
          </p:cNvPr>
          <p:cNvSpPr txBox="1"/>
          <p:nvPr/>
        </p:nvSpPr>
        <p:spPr>
          <a:xfrm>
            <a:off x="0" y="539936"/>
            <a:ext cx="12192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Why coliform is not in every sample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3DEEDF4-755B-227C-6024-7FE07384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78945-BA3B-9090-A317-C6BAD3AE0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714" y="3639255"/>
            <a:ext cx="3544794" cy="235615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1B99375-580D-F874-8A80-BAACE5221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319" y="3639255"/>
            <a:ext cx="4180114" cy="2365393"/>
          </a:xfrm>
          <a:prstGeom prst="rect">
            <a:avLst/>
          </a:prstGeom>
        </p:spPr>
      </p:pic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2CA31AC9-2A38-B108-149A-394AE41EABEE}"/>
              </a:ext>
            </a:extLst>
          </p:cNvPr>
          <p:cNvSpPr/>
          <p:nvPr/>
        </p:nvSpPr>
        <p:spPr>
          <a:xfrm>
            <a:off x="6790880" y="3032848"/>
            <a:ext cx="2666992" cy="2971800"/>
          </a:xfrm>
          <a:prstGeom prst="mathMultiply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CC453-D4C0-8A0B-5E87-83ED0BAD3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D203CD7-6CF8-BFAD-8310-999652A3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2777"/>
            <a:ext cx="12192000" cy="1572768"/>
          </a:xfrm>
        </p:spPr>
        <p:txBody>
          <a:bodyPr anchor="b">
            <a:noAutofit/>
          </a:bodyPr>
          <a:lstStyle/>
          <a:p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</a:rPr>
              <a:t>Why coliform is not in every sample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AEC3C-64CF-3C70-A266-C6586915B794}"/>
              </a:ext>
            </a:extLst>
          </p:cNvPr>
          <p:cNvSpPr txBox="1"/>
          <p:nvPr/>
        </p:nvSpPr>
        <p:spPr>
          <a:xfrm>
            <a:off x="8491641" y="1542584"/>
            <a:ext cx="419375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Calibri"/>
                <a:cs typeface="Arial"/>
              </a:rPr>
              <a:t>Photo taken and owned by NDCNR, permission granted to NDEP</a:t>
            </a:r>
            <a:endParaRPr lang="en-US" sz="800" dirty="0">
              <a:latin typeface="Calibri"/>
              <a:cs typeface="Calibri"/>
            </a:endParaRPr>
          </a:p>
        </p:txBody>
      </p:sp>
      <p:pic>
        <p:nvPicPr>
          <p:cNvPr id="4" name="Picture 3" descr="A landscape with trees and a body of water in the background">
            <a:extLst>
              <a:ext uri="{FF2B5EF4-FFF2-40B4-BE49-F238E27FC236}">
                <a16:creationId xmlns:a16="http://schemas.microsoft.com/office/drawing/2014/main" id="{427A52CA-3257-49E7-CA77-7F1337FB8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1" b="40721"/>
          <a:stretch/>
        </p:blipFill>
        <p:spPr>
          <a:xfrm>
            <a:off x="4365" y="0"/>
            <a:ext cx="12187635" cy="23268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BB205-3D0B-778F-9970-30524D03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Picture 2" descr="How to Travel Safely During the Coronavirus Outbreak">
            <a:extLst>
              <a:ext uri="{FF2B5EF4-FFF2-40B4-BE49-F238E27FC236}">
                <a16:creationId xmlns:a16="http://schemas.microsoft.com/office/drawing/2014/main" id="{B79ACD84-758C-4B1F-2A71-0D9D85B4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3025519"/>
            <a:ext cx="7227171" cy="30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46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1DFB2-0AB8-ECE2-C469-E399F4F77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F697898-3112-972E-60E7-9BF8925B1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0" r="24740"/>
          <a:stretch/>
        </p:blipFill>
        <p:spPr>
          <a:xfrm>
            <a:off x="-13067" y="0"/>
            <a:ext cx="46196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49C81B-C9D0-34FB-49F1-16A3688295EE}"/>
              </a:ext>
            </a:extLst>
          </p:cNvPr>
          <p:cNvSpPr txBox="1"/>
          <p:nvPr/>
        </p:nvSpPr>
        <p:spPr>
          <a:xfrm>
            <a:off x="4875294" y="1972909"/>
            <a:ext cx="7150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880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Coliforms = proxy for bacterial contamination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01AAB-46FE-8996-B1AB-32D03E3FFC8C}"/>
              </a:ext>
            </a:extLst>
          </p:cNvPr>
          <p:cNvSpPr txBox="1"/>
          <p:nvPr/>
        </p:nvSpPr>
        <p:spPr>
          <a:xfrm>
            <a:off x="4875294" y="2434574"/>
            <a:ext cx="66501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Distribution systems serve either treated water or groundwater that does not require treatment</a:t>
            </a:r>
          </a:p>
          <a:p>
            <a:endParaRPr lang="en-US" dirty="0">
              <a:solidFill>
                <a:srgbClr val="34343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Either way, no coliforms should be present unless there is an open pathway for contamination to enter the system</a:t>
            </a:r>
          </a:p>
          <a:p>
            <a:endParaRPr lang="en-US" dirty="0">
              <a:solidFill>
                <a:srgbClr val="34343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Detecting coliform indicates potential contamination</a:t>
            </a:r>
          </a:p>
          <a:p>
            <a:endParaRPr lang="en-US" dirty="0">
              <a:solidFill>
                <a:srgbClr val="34343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likely to detect coliform than e coli., regardless of if      e coli. is also present.</a:t>
            </a:r>
          </a:p>
          <a:p>
            <a:endParaRPr lang="en-US" dirty="0">
              <a:solidFill>
                <a:srgbClr val="34343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Acts as a warning that gives water systems time to respond before it’s too late and adverse health effects are realized</a:t>
            </a:r>
          </a:p>
          <a:p>
            <a:endParaRPr lang="en-US" dirty="0">
              <a:solidFill>
                <a:srgbClr val="34343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25">
            <a:extLst>
              <a:ext uri="{FF2B5EF4-FFF2-40B4-BE49-F238E27FC236}">
                <a16:creationId xmlns:a16="http://schemas.microsoft.com/office/drawing/2014/main" id="{9B517FB8-42DD-7452-66D0-F8AE41A249B3}"/>
              </a:ext>
            </a:extLst>
          </p:cNvPr>
          <p:cNvSpPr txBox="1"/>
          <p:nvPr/>
        </p:nvSpPr>
        <p:spPr>
          <a:xfrm>
            <a:off x="4720316" y="163165"/>
            <a:ext cx="6981825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Why sample total coliform when E Coli is the concern???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EE889-B16D-4511-46F6-58F0397F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3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">
            <a:extLst>
              <a:ext uri="{FF2B5EF4-FFF2-40B4-BE49-F238E27FC236}">
                <a16:creationId xmlns:a16="http://schemas.microsoft.com/office/drawing/2014/main" id="{28CFA209-93A9-40E4-2849-3F231F1681BE}"/>
              </a:ext>
            </a:extLst>
          </p:cNvPr>
          <p:cNvGrpSpPr/>
          <p:nvPr/>
        </p:nvGrpSpPr>
        <p:grpSpPr>
          <a:xfrm>
            <a:off x="1" y="0"/>
            <a:ext cx="3731604" cy="6858000"/>
            <a:chOff x="-2" y="-3"/>
            <a:chExt cx="7463209" cy="13716000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BF355E25-48F3-F18C-BE42-E38D1D46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9" r="31809"/>
            <a:stretch/>
          </p:blipFill>
          <p:spPr>
            <a:xfrm>
              <a:off x="-2" y="-3"/>
              <a:ext cx="7463209" cy="13716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1111377" y="6194718"/>
            <a:ext cx="39482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4"/>
              </a:lnSpc>
            </a:pPr>
            <a:r>
              <a:rPr lang="en-US" sz="1154" b="1">
                <a:solidFill>
                  <a:srgbClr val="1566A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13.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37722" y="2070234"/>
            <a:ext cx="6766350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coliform sample is TC+, EC-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This triggers repeat samples to be collected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3 distribution system samples (original sample location, 1 sample upstream, 1 sample downstream)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Source monitoring for any groundwater source that fed water to part of system that had coliform detection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*These “repeats” must be collected within 24hrs of learning of the original TC+ sample!!!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C4EFDB3C-E912-9826-493C-757F571D577D}"/>
              </a:ext>
            </a:extLst>
          </p:cNvPr>
          <p:cNvSpPr txBox="1"/>
          <p:nvPr/>
        </p:nvSpPr>
        <p:spPr>
          <a:xfrm>
            <a:off x="4037722" y="1544236"/>
            <a:ext cx="6330921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2000" b="1" spc="70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Contamination has likely occurred.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F66B6ED-8B27-A90A-442E-DCD95DB0194A}"/>
              </a:ext>
            </a:extLst>
          </p:cNvPr>
          <p:cNvSpPr txBox="1">
            <a:spLocks/>
          </p:cNvSpPr>
          <p:nvPr/>
        </p:nvSpPr>
        <p:spPr>
          <a:xfrm>
            <a:off x="3876497" y="742824"/>
            <a:ext cx="7600425" cy="79051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Triggering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2FBCF-AB4D-08B5-0031-946B3B5B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A58A9-3F1A-4004-7381-A61D13F5A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">
            <a:extLst>
              <a:ext uri="{FF2B5EF4-FFF2-40B4-BE49-F238E27FC236}">
                <a16:creationId xmlns:a16="http://schemas.microsoft.com/office/drawing/2014/main" id="{1A1FCA36-A0D3-C38B-C9C8-E5EF7B9283FF}"/>
              </a:ext>
            </a:extLst>
          </p:cNvPr>
          <p:cNvGrpSpPr/>
          <p:nvPr/>
        </p:nvGrpSpPr>
        <p:grpSpPr>
          <a:xfrm>
            <a:off x="1" y="0"/>
            <a:ext cx="3731604" cy="6858000"/>
            <a:chOff x="-2" y="-3"/>
            <a:chExt cx="7463209" cy="13716000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F2277739-DB3E-4546-08AD-3362D8CB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9" r="31809"/>
            <a:stretch/>
          </p:blipFill>
          <p:spPr>
            <a:xfrm>
              <a:off x="-2" y="-3"/>
              <a:ext cx="7463209" cy="13716000"/>
            </a:xfrm>
            <a:prstGeom prst="rect">
              <a:avLst/>
            </a:prstGeom>
          </p:spPr>
        </p:pic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61D9A3C3-813A-732C-9391-23525EFC4710}"/>
              </a:ext>
            </a:extLst>
          </p:cNvPr>
          <p:cNvSpPr txBox="1"/>
          <p:nvPr/>
        </p:nvSpPr>
        <p:spPr>
          <a:xfrm>
            <a:off x="11111377" y="6194718"/>
            <a:ext cx="39482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4"/>
              </a:lnSpc>
            </a:pPr>
            <a:r>
              <a:rPr lang="en-US" sz="1154" b="1">
                <a:solidFill>
                  <a:srgbClr val="1566A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13.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AFECF87-CC9D-4137-BA00-D989C51AF19E}"/>
              </a:ext>
            </a:extLst>
          </p:cNvPr>
          <p:cNvSpPr txBox="1"/>
          <p:nvPr/>
        </p:nvSpPr>
        <p:spPr>
          <a:xfrm>
            <a:off x="4037722" y="2070234"/>
            <a:ext cx="6766350" cy="341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Level 1 Assessment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Coliform Detections: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Routine Compliance Sample &amp; one or more Repeat Samples TC+ or &gt;5% of Monthly Samples TC+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No E. coli detected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No Assessment in the past 12 rolling months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	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Failure to collect required repeat samples (or failure to collect within the required 24hr timeframe)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9A35F742-3C1B-3E1B-AF32-646290AC1CC3}"/>
              </a:ext>
            </a:extLst>
          </p:cNvPr>
          <p:cNvSpPr txBox="1"/>
          <p:nvPr/>
        </p:nvSpPr>
        <p:spPr>
          <a:xfrm>
            <a:off x="4037722" y="1544236"/>
            <a:ext cx="6330921" cy="202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2000" b="1" spc="70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Contamination has likely occurred.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8CE5D63-27E8-B6AE-6F5F-8761FE691E38}"/>
              </a:ext>
            </a:extLst>
          </p:cNvPr>
          <p:cNvSpPr txBox="1">
            <a:spLocks/>
          </p:cNvSpPr>
          <p:nvPr/>
        </p:nvSpPr>
        <p:spPr>
          <a:xfrm>
            <a:off x="3876497" y="742824"/>
            <a:ext cx="7600425" cy="79051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Triggering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C42B5-4CAB-C2A8-FD12-DCA6CFF0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346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3">
      <a:majorFont>
        <a:latin typeface="segoe ui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segoe ui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47934575B8544D801581D250394F66" ma:contentTypeVersion="13" ma:contentTypeDescription="Create a new document." ma:contentTypeScope="" ma:versionID="3ef5f01947682efce124ab5ce97c9139">
  <xsd:schema xmlns:xsd="http://www.w3.org/2001/XMLSchema" xmlns:xs="http://www.w3.org/2001/XMLSchema" xmlns:p="http://schemas.microsoft.com/office/2006/metadata/properties" xmlns:ns2="aa6d6a4c-76ea-4555-8dee-d145436d9ff7" xmlns:ns3="516b8590-d7b4-4965-80f0-13162f5305f3" targetNamespace="http://schemas.microsoft.com/office/2006/metadata/properties" ma:root="true" ma:fieldsID="342035d5a91782a5598ff48de54fea81" ns2:_="" ns3:_="">
    <xsd:import namespace="aa6d6a4c-76ea-4555-8dee-d145436d9ff7"/>
    <xsd:import namespace="516b8590-d7b4-4965-80f0-13162f5305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d6a4c-76ea-4555-8dee-d145436d9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13bb73f-e2d2-482b-8e61-3bf6a9fa6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b8590-d7b4-4965-80f0-13162f5305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ed9a0f7-2a10-4cf9-aa2d-6d7ef5ab8430}" ma:internalName="TaxCatchAll" ma:showField="CatchAllData" ma:web="516b8590-d7b4-4965-80f0-13162f5305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6d6a4c-76ea-4555-8dee-d145436d9ff7">
      <Terms xmlns="http://schemas.microsoft.com/office/infopath/2007/PartnerControls"/>
    </lcf76f155ced4ddcb4097134ff3c332f>
    <TaxCatchAll xmlns="516b8590-d7b4-4965-80f0-13162f5305f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8DC29E-1380-4C19-916C-87DA0CD20D7F}"/>
</file>

<file path=customXml/itemProps2.xml><?xml version="1.0" encoding="utf-8"?>
<ds:datastoreItem xmlns:ds="http://schemas.openxmlformats.org/officeDocument/2006/customXml" ds:itemID="{958580DA-44CE-4530-A045-153DF9E6558A}">
  <ds:schemaRefs>
    <ds:schemaRef ds:uri="1bbbcba3-8c99-46a0-ba24-0ee85a578168"/>
    <ds:schemaRef ds:uri="bead20ff-3502-4908-a3b0-94f5417f8b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e7a3fad-9be5-4917-87dd-244fe1575211"/>
  </ds:schemaRefs>
</ds:datastoreItem>
</file>

<file path=customXml/itemProps3.xml><?xml version="1.0" encoding="utf-8"?>
<ds:datastoreItem xmlns:ds="http://schemas.openxmlformats.org/officeDocument/2006/customXml" ds:itemID="{F948E714-5A88-49FA-9E93-7F066F3339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71119</TotalTime>
  <Words>1208</Words>
  <Application>Microsoft Office PowerPoint</Application>
  <PresentationFormat>Widescreen</PresentationFormat>
  <Paragraphs>218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Calibri</vt:lpstr>
      <vt:lpstr>Gill Sans MT</vt:lpstr>
      <vt:lpstr>HK Grotesk Bold</vt:lpstr>
      <vt:lpstr>Lato</vt:lpstr>
      <vt:lpstr>segoe ui</vt:lpstr>
      <vt:lpstr>segoe ui</vt:lpstr>
      <vt:lpstr>Segoe UI Semibold</vt:lpstr>
      <vt:lpstr>Verdana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coliform is not in every sample</vt:lpstr>
      <vt:lpstr>PowerPoint Presentation</vt:lpstr>
      <vt:lpstr>PowerPoint Presentation</vt:lpstr>
      <vt:lpstr>PowerPoint Presentation</vt:lpstr>
      <vt:lpstr>PowerPoint Presentation</vt:lpstr>
      <vt:lpstr>Assessment Triggers 40 CFR 141.859</vt:lpstr>
      <vt:lpstr>PowerPoint Presentation</vt:lpstr>
      <vt:lpstr>PowerPoint Presentation</vt:lpstr>
      <vt:lpstr>Conducting a Level 1 Assessment</vt:lpstr>
      <vt:lpstr>PowerPoint Presentation</vt:lpstr>
      <vt:lpstr>PowerPoint Presentation</vt:lpstr>
      <vt:lpstr>Conducting a Level 2 Assessment</vt:lpstr>
      <vt:lpstr>PowerPoint Presentation</vt:lpstr>
      <vt:lpstr>PowerPoint Presentation</vt:lpstr>
      <vt:lpstr>How to Prevent an Assessment</vt:lpstr>
      <vt:lpstr>How to Prevent an Assessment</vt:lpstr>
      <vt:lpstr>Questions?</vt:lpstr>
    </vt:vector>
  </TitlesOfParts>
  <Company>ndwr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bconrad</dc:creator>
  <cp:lastModifiedBy>Johnny Drahos</cp:lastModifiedBy>
  <cp:revision>39</cp:revision>
  <cp:lastPrinted>2023-01-31T18:34:10Z</cp:lastPrinted>
  <dcterms:created xsi:type="dcterms:W3CDTF">2011-02-07T22:15:11Z</dcterms:created>
  <dcterms:modified xsi:type="dcterms:W3CDTF">2026-02-25T23:08:16Z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0x0101002047934575B8544D801581D250394F66</vt:lpwstr>
  </property>
</Properties>
</file>