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63" r:id="rId4"/>
    <p:sldId id="26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1 Passing % Trend</a:t>
            </a:r>
          </a:p>
        </c:rich>
      </c:tx>
      <c:layout>
        <c:manualLayout>
          <c:xMode val="edge"/>
          <c:yMode val="edge"/>
          <c:x val="0.26531602255611619"/>
          <c:y val="2.2919339968891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19895851560221639"/>
          <c:w val="0.93888888888888888"/>
          <c:h val="0.68107247010790317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Graphs!$A$1:$L$1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Graphs!$A$2:$L$2</c:f>
              <c:numCache>
                <c:formatCode>General</c:formatCode>
                <c:ptCount val="12"/>
                <c:pt idx="0">
                  <c:v>52</c:v>
                </c:pt>
                <c:pt idx="1">
                  <c:v>60</c:v>
                </c:pt>
                <c:pt idx="2">
                  <c:v>73</c:v>
                </c:pt>
                <c:pt idx="3">
                  <c:v>46</c:v>
                </c:pt>
                <c:pt idx="4">
                  <c:v>45</c:v>
                </c:pt>
                <c:pt idx="5">
                  <c:v>63</c:v>
                </c:pt>
                <c:pt idx="6">
                  <c:v>60</c:v>
                </c:pt>
                <c:pt idx="7">
                  <c:v>63</c:v>
                </c:pt>
                <c:pt idx="8">
                  <c:v>65</c:v>
                </c:pt>
                <c:pt idx="9">
                  <c:v>68</c:v>
                </c:pt>
                <c:pt idx="10">
                  <c:v>70</c:v>
                </c:pt>
                <c:pt idx="11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B2-4C41-B703-64C18F19DF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786376"/>
        <c:axId val="520786048"/>
      </c:lineChart>
      <c:catAx>
        <c:axId val="520786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048"/>
        <c:crosses val="autoZero"/>
        <c:auto val="1"/>
        <c:lblAlgn val="ctr"/>
        <c:lblOffset val="100"/>
        <c:noMultiLvlLbl val="0"/>
      </c:catAx>
      <c:valAx>
        <c:axId val="52078604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Graphs!$A$3:$L$3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Graphs!$A$4:$L$4</c:f>
              <c:numCache>
                <c:formatCode>General</c:formatCode>
                <c:ptCount val="12"/>
                <c:pt idx="0">
                  <c:v>42</c:v>
                </c:pt>
                <c:pt idx="1">
                  <c:v>52</c:v>
                </c:pt>
                <c:pt idx="2">
                  <c:v>59</c:v>
                </c:pt>
                <c:pt idx="3">
                  <c:v>76</c:v>
                </c:pt>
                <c:pt idx="4">
                  <c:v>58</c:v>
                </c:pt>
                <c:pt idx="5">
                  <c:v>75</c:v>
                </c:pt>
                <c:pt idx="6">
                  <c:v>50</c:v>
                </c:pt>
                <c:pt idx="7">
                  <c:v>59</c:v>
                </c:pt>
                <c:pt idx="8">
                  <c:v>44</c:v>
                </c:pt>
                <c:pt idx="9">
                  <c:v>46</c:v>
                </c:pt>
                <c:pt idx="10">
                  <c:v>63</c:v>
                </c:pt>
                <c:pt idx="11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23-4D66-BD8C-CDA0535A4B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6931856"/>
        <c:axId val="576932840"/>
      </c:lineChart>
      <c:catAx>
        <c:axId val="57693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2840"/>
        <c:crosses val="autoZero"/>
        <c:auto val="1"/>
        <c:lblAlgn val="ctr"/>
        <c:lblOffset val="100"/>
        <c:noMultiLvlLbl val="0"/>
      </c:catAx>
      <c:valAx>
        <c:axId val="57693284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Graphs!$A$5:$L$5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Graphs!$A$6:$L$6</c:f>
              <c:numCache>
                <c:formatCode>General</c:formatCode>
                <c:ptCount val="12"/>
                <c:pt idx="0">
                  <c:v>50</c:v>
                </c:pt>
                <c:pt idx="1">
                  <c:v>45</c:v>
                </c:pt>
                <c:pt idx="2">
                  <c:v>75</c:v>
                </c:pt>
                <c:pt idx="3">
                  <c:v>60</c:v>
                </c:pt>
                <c:pt idx="4">
                  <c:v>66</c:v>
                </c:pt>
                <c:pt idx="5">
                  <c:v>33</c:v>
                </c:pt>
                <c:pt idx="6">
                  <c:v>47</c:v>
                </c:pt>
                <c:pt idx="7">
                  <c:v>69</c:v>
                </c:pt>
                <c:pt idx="8">
                  <c:v>15</c:v>
                </c:pt>
                <c:pt idx="9">
                  <c:v>42</c:v>
                </c:pt>
                <c:pt idx="10">
                  <c:v>25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47-4D3F-ABD9-F245B1654E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8105896"/>
        <c:axId val="698108848"/>
      </c:lineChart>
      <c:catAx>
        <c:axId val="698105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8848"/>
        <c:crosses val="autoZero"/>
        <c:auto val="1"/>
        <c:lblAlgn val="ctr"/>
        <c:lblOffset val="100"/>
        <c:noMultiLvlLbl val="0"/>
      </c:catAx>
      <c:valAx>
        <c:axId val="6981088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4 Passing % Trend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247594050743659E-2"/>
          <c:y val="0.18211128608923888"/>
          <c:w val="0.90286351706036749"/>
          <c:h val="0.69382957130358702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Graphs!$A$7:$L$7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Graphs!$A$8:$L$8</c:f>
              <c:numCache>
                <c:formatCode>General</c:formatCode>
                <c:ptCount val="12"/>
                <c:pt idx="0">
                  <c:v>60</c:v>
                </c:pt>
                <c:pt idx="2">
                  <c:v>40</c:v>
                </c:pt>
                <c:pt idx="3">
                  <c:v>33</c:v>
                </c:pt>
                <c:pt idx="4">
                  <c:v>40</c:v>
                </c:pt>
                <c:pt idx="5">
                  <c:v>33</c:v>
                </c:pt>
                <c:pt idx="6">
                  <c:v>42</c:v>
                </c:pt>
                <c:pt idx="7">
                  <c:v>80</c:v>
                </c:pt>
                <c:pt idx="8">
                  <c:v>30</c:v>
                </c:pt>
                <c:pt idx="9">
                  <c:v>25</c:v>
                </c:pt>
                <c:pt idx="10">
                  <c:v>45</c:v>
                </c:pt>
                <c:pt idx="11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E8-44B9-A730-6066CBA8EA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8006224"/>
        <c:axId val="588006880"/>
      </c:lineChart>
      <c:catAx>
        <c:axId val="58800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880"/>
        <c:crosses val="autoZero"/>
        <c:auto val="1"/>
        <c:lblAlgn val="ctr"/>
        <c:lblOffset val="100"/>
        <c:noMultiLvlLbl val="0"/>
      </c:catAx>
      <c:valAx>
        <c:axId val="588006880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 Grade 1 Passing</a:t>
            </a:r>
            <a:r>
              <a:rPr lang="en-US" baseline="0"/>
              <a:t> % Trend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C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Graphs!$A$1:$L$1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Graphs!$A$2:$L$2</c:f>
              <c:numCache>
                <c:formatCode>General</c:formatCode>
                <c:ptCount val="12"/>
                <c:pt idx="0">
                  <c:v>40</c:v>
                </c:pt>
                <c:pt idx="1">
                  <c:v>55</c:v>
                </c:pt>
                <c:pt idx="2">
                  <c:v>88</c:v>
                </c:pt>
                <c:pt idx="3">
                  <c:v>75</c:v>
                </c:pt>
                <c:pt idx="4">
                  <c:v>68</c:v>
                </c:pt>
                <c:pt idx="5">
                  <c:v>100</c:v>
                </c:pt>
                <c:pt idx="6">
                  <c:v>88</c:v>
                </c:pt>
                <c:pt idx="7">
                  <c:v>86</c:v>
                </c:pt>
                <c:pt idx="8">
                  <c:v>66</c:v>
                </c:pt>
                <c:pt idx="9">
                  <c:v>72</c:v>
                </c:pt>
                <c:pt idx="10">
                  <c:v>83</c:v>
                </c:pt>
                <c:pt idx="11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BC-4D5E-89F1-D9FB02ABBA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842960"/>
        <c:axId val="520843288"/>
      </c:lineChart>
      <c:catAx>
        <c:axId val="52084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3288"/>
        <c:crosses val="autoZero"/>
        <c:auto val="1"/>
        <c:lblAlgn val="ctr"/>
        <c:lblOffset val="100"/>
        <c:noMultiLvlLbl val="0"/>
      </c:catAx>
      <c:valAx>
        <c:axId val="5208432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Graphs!$A$3:$L$3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Graphs!$A$4:$L$4</c:f>
              <c:numCache>
                <c:formatCode>General</c:formatCode>
                <c:ptCount val="12"/>
                <c:pt idx="0">
                  <c:v>83</c:v>
                </c:pt>
                <c:pt idx="1">
                  <c:v>75</c:v>
                </c:pt>
                <c:pt idx="2">
                  <c:v>60</c:v>
                </c:pt>
                <c:pt idx="3">
                  <c:v>75</c:v>
                </c:pt>
                <c:pt idx="4">
                  <c:v>100</c:v>
                </c:pt>
                <c:pt idx="5">
                  <c:v>50</c:v>
                </c:pt>
                <c:pt idx="6">
                  <c:v>71</c:v>
                </c:pt>
                <c:pt idx="7">
                  <c:v>83</c:v>
                </c:pt>
                <c:pt idx="8">
                  <c:v>64</c:v>
                </c:pt>
                <c:pt idx="9">
                  <c:v>75</c:v>
                </c:pt>
                <c:pt idx="10">
                  <c:v>88</c:v>
                </c:pt>
                <c:pt idx="11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C1-46A5-8CDB-F16790609C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207544"/>
        <c:axId val="529208856"/>
      </c:lineChart>
      <c:catAx>
        <c:axId val="52920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8856"/>
        <c:crosses val="autoZero"/>
        <c:auto val="1"/>
        <c:lblAlgn val="ctr"/>
        <c:lblOffset val="100"/>
        <c:noMultiLvlLbl val="0"/>
      </c:catAx>
      <c:valAx>
        <c:axId val="529208856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Graphs!$A$5:$L$5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Graphs!$A$6:$L$6</c:f>
              <c:numCache>
                <c:formatCode>General</c:formatCode>
                <c:ptCount val="12"/>
                <c:pt idx="0">
                  <c:v>67</c:v>
                </c:pt>
                <c:pt idx="1">
                  <c:v>67</c:v>
                </c:pt>
                <c:pt idx="2">
                  <c:v>50</c:v>
                </c:pt>
                <c:pt idx="3">
                  <c:v>85</c:v>
                </c:pt>
                <c:pt idx="4">
                  <c:v>40</c:v>
                </c:pt>
                <c:pt idx="6">
                  <c:v>67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FF-45F9-A5F6-82BC70021C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8290712"/>
        <c:axId val="608290384"/>
      </c:lineChart>
      <c:catAx>
        <c:axId val="60829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384"/>
        <c:crosses val="autoZero"/>
        <c:auto val="1"/>
        <c:lblAlgn val="ctr"/>
        <c:lblOffset val="100"/>
        <c:noMultiLvlLbl val="0"/>
      </c:catAx>
      <c:valAx>
        <c:axId val="60829038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4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Graphs!$A$7:$L$7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Graphs!$A$8:$L$8</c:f>
              <c:numCache>
                <c:formatCode>General</c:formatCode>
                <c:ptCount val="12"/>
                <c:pt idx="0">
                  <c:v>80</c:v>
                </c:pt>
                <c:pt idx="1">
                  <c:v>33</c:v>
                </c:pt>
                <c:pt idx="2">
                  <c:v>33</c:v>
                </c:pt>
                <c:pt idx="3">
                  <c:v>0</c:v>
                </c:pt>
                <c:pt idx="4">
                  <c:v>33</c:v>
                </c:pt>
                <c:pt idx="6">
                  <c:v>83</c:v>
                </c:pt>
                <c:pt idx="7">
                  <c:v>0</c:v>
                </c:pt>
                <c:pt idx="8">
                  <c:v>0</c:v>
                </c:pt>
                <c:pt idx="9">
                  <c:v>50</c:v>
                </c:pt>
                <c:pt idx="1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74-4D1E-8434-EC2225DFBE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1492768"/>
        <c:axId val="531491128"/>
      </c:lineChart>
      <c:catAx>
        <c:axId val="5314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1128"/>
        <c:crosses val="autoZero"/>
        <c:auto val="1"/>
        <c:lblAlgn val="ctr"/>
        <c:lblOffset val="100"/>
        <c:noMultiLvlLbl val="0"/>
      </c:catAx>
      <c:valAx>
        <c:axId val="5314911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4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F38C3-BB18-4720-961B-BEEECDE2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4</a:t>
            </a:r>
            <a:r>
              <a:rPr lang="en-US" b="1" baseline="30000" dirty="0">
                <a:solidFill>
                  <a:srgbClr val="0B4359"/>
                </a:solidFill>
              </a:rPr>
              <a:t>th </a:t>
            </a:r>
            <a:r>
              <a:rPr lang="en-US" b="1" dirty="0">
                <a:solidFill>
                  <a:srgbClr val="0B4359"/>
                </a:solidFill>
              </a:rPr>
              <a:t>Quarter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2023 4</a:t>
            </a:r>
            <a:r>
              <a:rPr lang="en-US" baseline="30000" dirty="0"/>
              <a:t>th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34520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DISTRIBUTION CATEGORIES: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System Information &amp; Components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Equipment; Install, Operate and Maintain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Monitor, Evaluate &amp; Adjust Disinfection &amp; Lab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7689B-9193-395A-96F2-77489DB99CB9}"/>
              </a:ext>
            </a:extLst>
          </p:cNvPr>
          <p:cNvGraphicFramePr>
            <a:graphicFrameLocks noGrp="1"/>
          </p:cNvGraphicFramePr>
          <p:nvPr/>
        </p:nvGraphicFramePr>
        <p:xfrm>
          <a:off x="286872" y="1295246"/>
          <a:ext cx="11828928" cy="2982842"/>
        </p:xfrm>
        <a:graphic>
          <a:graphicData uri="http://schemas.openxmlformats.org/drawingml/2006/table">
            <a:tbl>
              <a:tblPr/>
              <a:tblGrid>
                <a:gridCol w="865533">
                  <a:extLst>
                    <a:ext uri="{9D8B030D-6E8A-4147-A177-3AD203B41FA5}">
                      <a16:colId xmlns:a16="http://schemas.microsoft.com/office/drawing/2014/main" val="467552214"/>
                    </a:ext>
                  </a:extLst>
                </a:gridCol>
                <a:gridCol w="718728">
                  <a:extLst>
                    <a:ext uri="{9D8B030D-6E8A-4147-A177-3AD203B41FA5}">
                      <a16:colId xmlns:a16="http://schemas.microsoft.com/office/drawing/2014/main" val="3890026893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val="3708546357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50912020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57163858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91357227"/>
                    </a:ext>
                  </a:extLst>
                </a:gridCol>
                <a:gridCol w="1104255">
                  <a:extLst>
                    <a:ext uri="{9D8B030D-6E8A-4147-A177-3AD203B41FA5}">
                      <a16:colId xmlns:a16="http://schemas.microsoft.com/office/drawing/2014/main" val="3895003685"/>
                    </a:ext>
                  </a:extLst>
                </a:gridCol>
                <a:gridCol w="893879">
                  <a:extLst>
                    <a:ext uri="{9D8B030D-6E8A-4147-A177-3AD203B41FA5}">
                      <a16:colId xmlns:a16="http://schemas.microsoft.com/office/drawing/2014/main" val="3867341619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760064000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530578327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3210908157"/>
                    </a:ext>
                  </a:extLst>
                </a:gridCol>
              </a:tblGrid>
              <a:tr h="44451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Quarter 2023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55295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19767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 - (2%)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8669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 - (17%)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 &amp; Public Interactions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771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 - (17%)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4433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 - (20%)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4500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 - (5%)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21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0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2023 4</a:t>
            </a:r>
            <a:r>
              <a:rPr lang="en-US" baseline="30000" dirty="0">
                <a:solidFill>
                  <a:srgbClr val="336600"/>
                </a:solidFill>
              </a:rPr>
              <a:t>th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364583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 CATEGORIES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Treatment: Monitor, Evaluate and Adjust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Laboratory Analysis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Operate and Maintain Equipment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Evaluate Characteristics of Source Water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674C9-47AA-B4AD-07A9-C98D7C6972A8}"/>
              </a:ext>
            </a:extLst>
          </p:cNvPr>
          <p:cNvGraphicFramePr>
            <a:graphicFrameLocks noGrp="1"/>
          </p:cNvGraphicFramePr>
          <p:nvPr/>
        </p:nvGraphicFramePr>
        <p:xfrm>
          <a:off x="302255" y="1480316"/>
          <a:ext cx="11829875" cy="2936562"/>
        </p:xfrm>
        <a:graphic>
          <a:graphicData uri="http://schemas.openxmlformats.org/drawingml/2006/table">
            <a:tbl>
              <a:tblPr/>
              <a:tblGrid>
                <a:gridCol w="1018467">
                  <a:extLst>
                    <a:ext uri="{9D8B030D-6E8A-4147-A177-3AD203B41FA5}">
                      <a16:colId xmlns:a16="http://schemas.microsoft.com/office/drawing/2014/main" val="2754870537"/>
                    </a:ext>
                  </a:extLst>
                </a:gridCol>
                <a:gridCol w="966238">
                  <a:extLst>
                    <a:ext uri="{9D8B030D-6E8A-4147-A177-3AD203B41FA5}">
                      <a16:colId xmlns:a16="http://schemas.microsoft.com/office/drawing/2014/main" val="3457882174"/>
                    </a:ext>
                  </a:extLst>
                </a:gridCol>
                <a:gridCol w="989640">
                  <a:extLst>
                    <a:ext uri="{9D8B030D-6E8A-4147-A177-3AD203B41FA5}">
                      <a16:colId xmlns:a16="http://schemas.microsoft.com/office/drawing/2014/main" val="1783437298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8903983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577958776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12956439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187979677"/>
                    </a:ext>
                  </a:extLst>
                </a:gridCol>
                <a:gridCol w="926476">
                  <a:extLst>
                    <a:ext uri="{9D8B030D-6E8A-4147-A177-3AD203B41FA5}">
                      <a16:colId xmlns:a16="http://schemas.microsoft.com/office/drawing/2014/main" val="2800497842"/>
                    </a:ext>
                  </a:extLst>
                </a:gridCol>
                <a:gridCol w="1001057">
                  <a:extLst>
                    <a:ext uri="{9D8B030D-6E8A-4147-A177-3AD203B41FA5}">
                      <a16:colId xmlns:a16="http://schemas.microsoft.com/office/drawing/2014/main" val="3395596788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2509466743"/>
                    </a:ext>
                  </a:extLst>
                </a:gridCol>
                <a:gridCol w="2280666">
                  <a:extLst>
                    <a:ext uri="{9D8B030D-6E8A-4147-A177-3AD203B41FA5}">
                      <a16:colId xmlns:a16="http://schemas.microsoft.com/office/drawing/2014/main" val="2245986324"/>
                    </a:ext>
                  </a:extLst>
                </a:gridCol>
              </a:tblGrid>
              <a:tr h="42468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Quarter 2023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54923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9382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 - (11%)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87118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 - (13%)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5756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0741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 - (17%)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Water/ Lab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34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 - (5%)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5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EE6C18-2CC5-5972-3342-0EAF78F03262}"/>
              </a:ext>
            </a:extLst>
          </p:cNvPr>
          <p:cNvGraphicFramePr>
            <a:graphicFrameLocks/>
          </p:cNvGraphicFramePr>
          <p:nvPr/>
        </p:nvGraphicFramePr>
        <p:xfrm>
          <a:off x="2308724" y="785258"/>
          <a:ext cx="7698875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9117084-41E5-8A51-41C1-B58AC3899D7F}"/>
              </a:ext>
            </a:extLst>
          </p:cNvPr>
          <p:cNvGraphicFramePr>
            <a:graphicFrameLocks/>
          </p:cNvGraphicFramePr>
          <p:nvPr/>
        </p:nvGraphicFramePr>
        <p:xfrm>
          <a:off x="2308725" y="3674345"/>
          <a:ext cx="7698875" cy="286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9F40E5-C703-379F-70CF-8D178CF5C621}"/>
              </a:ext>
            </a:extLst>
          </p:cNvPr>
          <p:cNvGraphicFramePr>
            <a:graphicFrameLocks/>
          </p:cNvGraphicFramePr>
          <p:nvPr/>
        </p:nvGraphicFramePr>
        <p:xfrm>
          <a:off x="2308725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C549B0-25A4-7248-46EC-94206DD21D93}"/>
              </a:ext>
            </a:extLst>
          </p:cNvPr>
          <p:cNvGraphicFramePr>
            <a:graphicFrameLocks/>
          </p:cNvGraphicFramePr>
          <p:nvPr/>
        </p:nvGraphicFramePr>
        <p:xfrm>
          <a:off x="2308725" y="3715501"/>
          <a:ext cx="7698874" cy="281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848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3394A6-4525-E463-947E-168CB43E2BFB}"/>
              </a:ext>
            </a:extLst>
          </p:cNvPr>
          <p:cNvGraphicFramePr>
            <a:graphicFrameLocks/>
          </p:cNvGraphicFramePr>
          <p:nvPr/>
        </p:nvGraphicFramePr>
        <p:xfrm>
          <a:off x="2308725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F140660-6388-3395-111F-6A01F30C1E47}"/>
              </a:ext>
            </a:extLst>
          </p:cNvPr>
          <p:cNvGraphicFramePr>
            <a:graphicFrameLocks/>
          </p:cNvGraphicFramePr>
          <p:nvPr/>
        </p:nvGraphicFramePr>
        <p:xfrm>
          <a:off x="2308725" y="37202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17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086E44-E818-43EA-E60C-0EC5BB8E9C77}"/>
              </a:ext>
            </a:extLst>
          </p:cNvPr>
          <p:cNvGraphicFramePr>
            <a:graphicFrameLocks/>
          </p:cNvGraphicFramePr>
          <p:nvPr/>
        </p:nvGraphicFramePr>
        <p:xfrm>
          <a:off x="2274857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38977EA-851B-C041-F344-CBB11760B2A2}"/>
              </a:ext>
            </a:extLst>
          </p:cNvPr>
          <p:cNvGraphicFramePr>
            <a:graphicFrameLocks/>
          </p:cNvGraphicFramePr>
          <p:nvPr/>
        </p:nvGraphicFramePr>
        <p:xfrm>
          <a:off x="2308725" y="3703087"/>
          <a:ext cx="7665006" cy="275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785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335" y="573915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22860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Bureau Chief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B4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398</Words>
  <Application>Microsoft Office PowerPoint</Application>
  <PresentationFormat>Widescreen</PresentationFormat>
  <Paragraphs>162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Nevada Water Operator Exam Summaries  4th Quarter 2023</vt:lpstr>
      <vt:lpstr>2023 4th Quarter - Distribution</vt:lpstr>
      <vt:lpstr>2023 4th Quarter - Treatment</vt:lpstr>
      <vt:lpstr>Passing Percentage Trend 2021-2024</vt:lpstr>
      <vt:lpstr>Passing Percentage Trend 2021-2024</vt:lpstr>
      <vt:lpstr>Passing Percentage Trend 2021-2024</vt:lpstr>
      <vt:lpstr>Passing Percentage Trend 2021-2024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Quiroz-Aguilera</dc:creator>
  <cp:lastModifiedBy>Savannah Hash</cp:lastModifiedBy>
  <cp:revision>1</cp:revision>
  <dcterms:created xsi:type="dcterms:W3CDTF">2024-07-05T20:48:15Z</dcterms:created>
  <dcterms:modified xsi:type="dcterms:W3CDTF">2024-07-05T21:26:59Z</dcterms:modified>
</cp:coreProperties>
</file>