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  <p:sldMasterId id="2147483695" r:id="rId5"/>
  </p:sldMasterIdLst>
  <p:notesMasterIdLst>
    <p:notesMasterId r:id="rId24"/>
  </p:notesMasterIdLst>
  <p:handoutMasterIdLst>
    <p:handoutMasterId r:id="rId25"/>
  </p:handoutMasterIdLst>
  <p:sldIdLst>
    <p:sldId id="256" r:id="rId6"/>
    <p:sldId id="259" r:id="rId7"/>
    <p:sldId id="666" r:id="rId8"/>
    <p:sldId id="725" r:id="rId9"/>
    <p:sldId id="727" r:id="rId10"/>
    <p:sldId id="728" r:id="rId11"/>
    <p:sldId id="741" r:id="rId12"/>
    <p:sldId id="729" r:id="rId13"/>
    <p:sldId id="731" r:id="rId14"/>
    <p:sldId id="732" r:id="rId15"/>
    <p:sldId id="733" r:id="rId16"/>
    <p:sldId id="734" r:id="rId17"/>
    <p:sldId id="736" r:id="rId18"/>
    <p:sldId id="738" r:id="rId19"/>
    <p:sldId id="740" r:id="rId20"/>
    <p:sldId id="737" r:id="rId21"/>
    <p:sldId id="735" r:id="rId22"/>
    <p:sldId id="672" r:id="rId2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488B42-F5A3-71BC-58DD-53D9925A1205}" name="Kelly Williams" initials="KW" userId="S::k.williams@dcnr.nv.gov::fc070b18-8504-4481-93ac-d878488c50c3" providerId="AD"/>
  <p188:author id="{78CC1FB5-C5DF-750D-3D4D-3DED2CA667EF}" name="Dominique Etchegoyhen" initials="DE" userId="S::detchegoyhen@dcnr.nv.gov::afb9b17f-2af5-48f9-b546-a03493a32bf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y Erskine" initials="CE" lastIdx="7" clrIdx="0">
    <p:extLst>
      <p:ext uri="{19B8F6BF-5375-455C-9EA6-DF929625EA0E}">
        <p15:presenceInfo xmlns:p15="http://schemas.microsoft.com/office/powerpoint/2012/main" userId="Cathy Erskine" providerId="None"/>
      </p:ext>
    </p:extLst>
  </p:cmAuthor>
  <p:cmAuthor id="2" name="Jodi Poley" initials="JP" lastIdx="1" clrIdx="1">
    <p:extLst>
      <p:ext uri="{19B8F6BF-5375-455C-9EA6-DF929625EA0E}">
        <p15:presenceInfo xmlns:p15="http://schemas.microsoft.com/office/powerpoint/2012/main" userId="S-1-5-21-2435422866-4226457370-2375224251-2162" providerId="AD"/>
      </p:ext>
    </p:extLst>
  </p:cmAuthor>
  <p:cmAuthor id="3" name="Cathy Erskine" initials="CE [2]" lastIdx="16" clrIdx="2">
    <p:extLst>
      <p:ext uri="{19B8F6BF-5375-455C-9EA6-DF929625EA0E}">
        <p15:presenceInfo xmlns:p15="http://schemas.microsoft.com/office/powerpoint/2012/main" userId="S::c.erskine@dcnr.nv.gov::e0647a3d-6dd5-47a1-82e7-a473aa7d69c6" providerId="AD"/>
      </p:ext>
    </p:extLst>
  </p:cmAuthor>
  <p:cmAuthor id="4" name="Kelly Williams" initials="KW" lastIdx="14" clrIdx="3">
    <p:extLst>
      <p:ext uri="{19B8F6BF-5375-455C-9EA6-DF929625EA0E}">
        <p15:presenceInfo xmlns:p15="http://schemas.microsoft.com/office/powerpoint/2012/main" userId="S::k.williams@dcnr.nv.gov::fc070b18-8504-4481-93ac-d878488c50c3" providerId="AD"/>
      </p:ext>
    </p:extLst>
  </p:cmAuthor>
  <p:cmAuthor id="5" name="Brad Crowell" initials="BC" lastIdx="18" clrIdx="4">
    <p:extLst>
      <p:ext uri="{19B8F6BF-5375-455C-9EA6-DF929625EA0E}">
        <p15:presenceInfo xmlns:p15="http://schemas.microsoft.com/office/powerpoint/2012/main" userId="S::bcrowell@dcnr.nv.gov::a7890486-599d-46b6-ab24-5356422ebf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297"/>
    <a:srgbClr val="CBF0FD"/>
    <a:srgbClr val="0880AD"/>
    <a:srgbClr val="ABE6FB"/>
    <a:srgbClr val="7FBDE8"/>
    <a:srgbClr val="C6DAF0"/>
    <a:srgbClr val="343434"/>
    <a:srgbClr val="E8DACA"/>
    <a:srgbClr val="A07846"/>
    <a:srgbClr val="7A9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B64CF-84E0-C36D-F4A0-F8B7A1CD0267}" v="16" dt="2026-03-06T18:01:42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Quiroz-Aguilera" userId="S::cquiroz-aguilera@ndep.nv.gov::92ba7b26-0737-4922-9d2c-9752a33c278e" providerId="AD" clId="Web-{1D3B64CF-84E0-C36D-F4A0-F8B7A1CD0267}"/>
    <pc:docChg chg="modSld">
      <pc:chgData name="Carlos Quiroz-Aguilera" userId="S::cquiroz-aguilera@ndep.nv.gov::92ba7b26-0737-4922-9d2c-9752a33c278e" providerId="AD" clId="Web-{1D3B64CF-84E0-C36D-F4A0-F8B7A1CD0267}" dt="2026-03-06T18:01:42.408" v="12" actId="20577"/>
      <pc:docMkLst>
        <pc:docMk/>
      </pc:docMkLst>
      <pc:sldChg chg="modSp">
        <pc:chgData name="Carlos Quiroz-Aguilera" userId="S::cquiroz-aguilera@ndep.nv.gov::92ba7b26-0737-4922-9d2c-9752a33c278e" providerId="AD" clId="Web-{1D3B64CF-84E0-C36D-F4A0-F8B7A1CD0267}" dt="2026-03-06T18:01:32.111" v="2" actId="20577"/>
        <pc:sldMkLst>
          <pc:docMk/>
          <pc:sldMk cId="0" sldId="259"/>
        </pc:sldMkLst>
        <pc:spChg chg="mod">
          <ac:chgData name="Carlos Quiroz-Aguilera" userId="S::cquiroz-aguilera@ndep.nv.gov::92ba7b26-0737-4922-9d2c-9752a33c278e" providerId="AD" clId="Web-{1D3B64CF-84E0-C36D-F4A0-F8B7A1CD0267}" dt="2026-03-06T18:01:32.111" v="2" actId="20577"/>
          <ac:spMkLst>
            <pc:docMk/>
            <pc:sldMk cId="0" sldId="259"/>
            <ac:spMk id="7" creationId="{15845494-DAE2-8AF9-81E4-FC3BB95D50E9}"/>
          </ac:spMkLst>
        </pc:spChg>
      </pc:sldChg>
      <pc:sldChg chg="modSp">
        <pc:chgData name="Carlos Quiroz-Aguilera" userId="S::cquiroz-aguilera@ndep.nv.gov::92ba7b26-0737-4922-9d2c-9752a33c278e" providerId="AD" clId="Web-{1D3B64CF-84E0-C36D-F4A0-F8B7A1CD0267}" dt="2026-03-06T18:01:42.408" v="12" actId="20577"/>
        <pc:sldMkLst>
          <pc:docMk/>
          <pc:sldMk cId="3067952232" sldId="725"/>
        </pc:sldMkLst>
        <pc:spChg chg="mod">
          <ac:chgData name="Carlos Quiroz-Aguilera" userId="S::cquiroz-aguilera@ndep.nv.gov::92ba7b26-0737-4922-9d2c-9752a33c278e" providerId="AD" clId="Web-{1D3B64CF-84E0-C36D-F4A0-F8B7A1CD0267}" dt="2026-03-06T18:01:42.408" v="12" actId="20577"/>
          <ac:spMkLst>
            <pc:docMk/>
            <pc:sldMk cId="3067952232" sldId="725"/>
            <ac:spMk id="7" creationId="{7846F544-2E6A-B26B-ABB5-8C153A6B76F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70412E-72A3-92DF-8F7D-322DB6FD25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653DD8-86BC-4413-B395-9AB80885D8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4885D-23FC-4892-BDAA-E787389050BD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D2088-BCB4-1610-FC28-8EA2157AD0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FC5D8-BADD-26A6-92AF-250D4E4E17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F582B-935E-44ED-A1CE-E13F87196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55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4"/>
            <a:ext cx="3038145" cy="464205"/>
          </a:xfrm>
          <a:prstGeom prst="rect">
            <a:avLst/>
          </a:prstGeom>
        </p:spPr>
        <p:txBody>
          <a:bodyPr vert="horz" lIns="88015" tIns="44003" rIns="88015" bIns="440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46" y="14"/>
            <a:ext cx="3038145" cy="464205"/>
          </a:xfrm>
          <a:prstGeom prst="rect">
            <a:avLst/>
          </a:prstGeom>
        </p:spPr>
        <p:txBody>
          <a:bodyPr vert="horz" lIns="88015" tIns="44003" rIns="88015" bIns="44003" rtlCol="0"/>
          <a:lstStyle>
            <a:lvl1pPr algn="r">
              <a:defRPr sz="1200"/>
            </a:lvl1pPr>
          </a:lstStyle>
          <a:p>
            <a:fld id="{F1E5B160-7981-405C-9F4C-B8A1E1E06422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60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015" tIns="44003" rIns="88015" bIns="440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8" y="4416114"/>
            <a:ext cx="5607711" cy="4182457"/>
          </a:xfrm>
          <a:prstGeom prst="rect">
            <a:avLst/>
          </a:prstGeom>
        </p:spPr>
        <p:txBody>
          <a:bodyPr vert="horz" lIns="88015" tIns="44003" rIns="88015" bIns="440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8830674"/>
            <a:ext cx="3038145" cy="464205"/>
          </a:xfrm>
          <a:prstGeom prst="rect">
            <a:avLst/>
          </a:prstGeom>
        </p:spPr>
        <p:txBody>
          <a:bodyPr vert="horz" lIns="88015" tIns="44003" rIns="88015" bIns="440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46" y="8830674"/>
            <a:ext cx="3038145" cy="464205"/>
          </a:xfrm>
          <a:prstGeom prst="rect">
            <a:avLst/>
          </a:prstGeom>
        </p:spPr>
        <p:txBody>
          <a:bodyPr vert="horz" lIns="88015" tIns="44003" rIns="88015" bIns="44003" rtlCol="0" anchor="b"/>
          <a:lstStyle>
            <a:lvl1pPr algn="r">
              <a:defRPr sz="1200"/>
            </a:lvl1pPr>
          </a:lstStyle>
          <a:p>
            <a:fld id="{B522BFD1-B64D-4EAE-A0E6-2F7E7F4A7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3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EE4E1-0401-79DA-C21B-919F1CEE5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102B69-4748-4D73-C68F-F19CE8813C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D69BE8-A824-57D6-4D65-905AE8C3C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58385-01A8-2B1F-5F04-38E8216AC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2BFD1-B64D-4EAE-A0E6-2F7E7F4A7A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49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6F71B-7FE1-B205-2944-348275039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C007B7-28E9-7B36-FF53-52F3CE128F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7DB59A-894C-B65B-40CB-153D8CCC0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EE273-D20F-B826-9716-385F1013D8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2BFD1-B64D-4EAE-A0E6-2F7E7F4A7A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6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8870A-7668-5066-1322-0FB3335A3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18568D-AE35-F4EC-AF80-3DB377F8F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1BBB0C-16EB-EDB0-EC04-3527B9471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89882-8EDC-CAE2-1708-A8F10A2B33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2BFD1-B64D-4EAE-A0E6-2F7E7F4A7A4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9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2BFD1-B64D-4EAE-A0E6-2F7E7F4A7A4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07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2C901-D872-373B-C43F-A587A3FF8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A06B87-10AC-982C-E53D-283DA049D7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FFFB24-DA5E-4ABA-929C-65AA2FCEB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F76AE-60D1-E04A-8F9E-7AA97C889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2BFD1-B64D-4EAE-A0E6-2F7E7F4A7A4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8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FA899-1594-12B9-3D6B-71ABAB182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5A893-C6F9-580B-FA60-955733F70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F0375-6300-8B6A-95BE-9E683F701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311F-E3C2-4AB6-9C0C-A9257A6ACB7C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E54B5-640A-163B-D6A3-2E992601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FF1DD-62D1-0869-6874-19FBCF03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A4EAF-0ED2-4AC2-8150-570782672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6126480" cy="19202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19AD1-1029-1DE8-E36D-41EF92EDB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048" y="822960"/>
            <a:ext cx="4069080" cy="1901952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  <a:lvl2pPr marL="283464">
              <a:defRPr sz="1600">
                <a:solidFill>
                  <a:schemeClr val="bg1"/>
                </a:solidFill>
              </a:defRPr>
            </a:lvl2pPr>
            <a:lvl3pPr marL="566928">
              <a:defRPr sz="1400">
                <a:solidFill>
                  <a:schemeClr val="bg1"/>
                </a:solidFill>
              </a:defRPr>
            </a:lvl3pPr>
            <a:lvl4pPr marL="859536">
              <a:defRPr sz="1200">
                <a:solidFill>
                  <a:schemeClr val="bg1"/>
                </a:solidFill>
              </a:defRPr>
            </a:lvl4pPr>
            <a:lvl5pPr marL="1152144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FC01E54-865D-1B08-43CC-2D0128CECD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57016"/>
            <a:ext cx="12192000" cy="3300984"/>
          </a:xfrm>
          <a:solidFill>
            <a:schemeClr val="accent4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422ED3-8684-C41B-4675-BBDC2C8E5B5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E6B05-7A34-DD4C-91AD-29F26B6F9C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Bottom Right">
            <a:extLst>
              <a:ext uri="{FF2B5EF4-FFF2-40B4-BE49-F238E27FC236}">
                <a16:creationId xmlns:a16="http://schemas.microsoft.com/office/drawing/2014/main" id="{1FECD7BC-881E-EE04-81E6-CBB5EC294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8" name="Graphic 157">
              <a:extLst>
                <a:ext uri="{FF2B5EF4-FFF2-40B4-BE49-F238E27FC236}">
                  <a16:creationId xmlns:a16="http://schemas.microsoft.com/office/drawing/2014/main" id="{4B32FC7E-AE57-8855-07AD-6CE7368A3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8ACC055-9970-00A6-4D20-0135ECB0FC7E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F31C88C-FD76-4491-F0CD-EB6686906B10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7B9D861-D281-282A-7AFB-4116DEC768A0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3CF5E39-3C87-141E-F4E1-3F1C4F141A4A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888A0D3-A037-C70F-A39D-FBAA558E9921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5E3B574-1B62-2964-B1CC-3DEAEC72E73F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445A2A4-7E78-658F-E2E0-3CFD2CEA6AC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E97736-B2A7-0A46-82F0-E2DEEA3BA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rgbClr val="088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9" name="Top Right">
            <a:extLst>
              <a:ext uri="{FF2B5EF4-FFF2-40B4-BE49-F238E27FC236}">
                <a16:creationId xmlns:a16="http://schemas.microsoft.com/office/drawing/2014/main" id="{5CD704AE-38D3-E588-1EE6-E351B0E3A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2535"/>
            <a:ext cx="1880537" cy="2848880"/>
            <a:chOff x="10849" y="15178"/>
            <a:chExt cx="2198951" cy="333125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1D2F9C1-05AC-1A0C-73C6-11FA1F968210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68AFF0-C0A8-DCD3-494F-D63F2647A849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B0715FE-AFF7-72B2-E45D-FCA5D7810CEF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2D3FBF9-5B67-B0F0-ED40-783E8A8759D3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00AE4CC-C3B2-46F1-8CAC-E68BC6136B7C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82235CC-B065-8FDB-7BDB-D38F02445D10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8BA3EB-D584-7C01-DADA-3B044C0582A1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199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B353E9E-6F4F-441B-886F-D53691BE13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7750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7" name="Picture Placeholder 23">
            <a:extLst>
              <a:ext uri="{FF2B5EF4-FFF2-40B4-BE49-F238E27FC236}">
                <a16:creationId xmlns:a16="http://schemas.microsoft.com/office/drawing/2014/main" id="{B5B9D2EE-DC4C-4740-AF09-5C66500163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21626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8" name="Picture Placeholder 23">
            <a:extLst>
              <a:ext uri="{FF2B5EF4-FFF2-40B4-BE49-F238E27FC236}">
                <a16:creationId xmlns:a16="http://schemas.microsoft.com/office/drawing/2014/main" id="{B81132E6-0A29-47B6-9E41-947D61422D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4260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4C0E80EA-58EE-412B-A4AE-3EFE6BB25C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57247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39C0337-ABAF-49EC-BD34-55A05ADF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625685"/>
            <a:ext cx="9988166" cy="1495403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F679943-2591-4C3C-A9D6-F8AD1E41DE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325" y="3669894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5EFF3AD0-ADD5-4CCC-A7B8-6E6DF274CC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325" y="3952612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F84D2534-80B7-4C76-8CC7-C155F4923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1626" y="3663772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074FF2A5-4FD0-475E-B34F-956208C2C7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1626" y="3946490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D39B066F-DC64-4779-B6D2-EB90B13743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4260" y="3673396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A7A64C29-8FC5-4291-9F73-B5D6A4E223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4260" y="3956114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4013DD3C-DA77-4D01-9929-C5A92618B3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57247" y="3673396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7B511BF1-3697-426A-B69F-372C0D423D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57247" y="3956114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grpSp>
        <p:nvGrpSpPr>
          <p:cNvPr id="14" name="Bottom Right">
            <a:extLst>
              <a:ext uri="{FF2B5EF4-FFF2-40B4-BE49-F238E27FC236}">
                <a16:creationId xmlns:a16="http://schemas.microsoft.com/office/drawing/2014/main" id="{42F26398-2117-7631-DF31-D6DA07CD5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D8931B59-43D0-EC31-4049-5A021B6F3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B7B0571-1910-C624-5DCE-C5EB36759759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05F26E1-D4AB-8194-1A9A-8D288F7E3B27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9665361-9AEA-150B-489B-54289BCFB859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9160A2D-2BBD-D618-C0D3-A716E2B1024E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1C4C883-C666-48EC-A31F-E0A2287F0558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E00259E-2787-0730-8BFC-9A666BD3F0A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DC460E0-6052-C6DF-1B87-BF73C5D12F11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60A7388-80BD-9147-FF4F-87E3C4B85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rgbClr val="088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" name="Top Right">
            <a:extLst>
              <a:ext uri="{FF2B5EF4-FFF2-40B4-BE49-F238E27FC236}">
                <a16:creationId xmlns:a16="http://schemas.microsoft.com/office/drawing/2014/main" id="{0833F47E-04C0-5091-59F3-368F8D8E0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2535"/>
            <a:ext cx="1880537" cy="2848880"/>
            <a:chOff x="10849" y="15178"/>
            <a:chExt cx="2198951" cy="333125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644D71F-C048-2A7B-3E7A-E324FBB8C6D5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24361A0-85A8-9499-16AF-FD5A1412ED45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BC6FFAE-DE48-1B98-2E22-AF2BA89D90B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9D10E70-459A-D367-7791-C6092D8FAF5D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4EC8A74-4202-60F6-B3A3-41499D97EC3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053424-A2D2-D04E-6E57-87B15A83499A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1DACF2A-DDB5-9ED7-200C-E2EC5F3F6A91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Slide Number Placeholder 8">
            <a:extLst>
              <a:ext uri="{FF2B5EF4-FFF2-40B4-BE49-F238E27FC236}">
                <a16:creationId xmlns:a16="http://schemas.microsoft.com/office/drawing/2014/main" id="{CE667703-D23C-5371-358C-5AFA99CEC3B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37600" y="6356353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3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B353E9E-6F4F-441B-886F-D53691BE13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7750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7" name="Picture Placeholder 23">
            <a:extLst>
              <a:ext uri="{FF2B5EF4-FFF2-40B4-BE49-F238E27FC236}">
                <a16:creationId xmlns:a16="http://schemas.microsoft.com/office/drawing/2014/main" id="{B5B9D2EE-DC4C-4740-AF09-5C66500163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21626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8" name="Picture Placeholder 23">
            <a:extLst>
              <a:ext uri="{FF2B5EF4-FFF2-40B4-BE49-F238E27FC236}">
                <a16:creationId xmlns:a16="http://schemas.microsoft.com/office/drawing/2014/main" id="{B81132E6-0A29-47B6-9E41-947D61422D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4260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4C0E80EA-58EE-412B-A4AE-3EFE6BB25C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57247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39C0337-ABAF-49EC-BD34-55A05ADF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625685"/>
            <a:ext cx="9988166" cy="1495403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F679943-2591-4C3C-A9D6-F8AD1E41DE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325" y="3669894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5EFF3AD0-ADD5-4CCC-A7B8-6E6DF274CC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325" y="3952612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F84D2534-80B7-4C76-8CC7-C155F4923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1626" y="3663772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074FF2A5-4FD0-475E-B34F-956208C2C7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1626" y="3946490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D39B066F-DC64-4779-B6D2-EB90B13743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4260" y="3673396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A7A64C29-8FC5-4291-9F73-B5D6A4E223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4260" y="3956114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4013DD3C-DA77-4D01-9929-C5A92618B3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57247" y="3673396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7B511BF1-3697-426A-B69F-372C0D423D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57247" y="3956114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grpSp>
        <p:nvGrpSpPr>
          <p:cNvPr id="14" name="Bottom Right">
            <a:extLst>
              <a:ext uri="{FF2B5EF4-FFF2-40B4-BE49-F238E27FC236}">
                <a16:creationId xmlns:a16="http://schemas.microsoft.com/office/drawing/2014/main" id="{42F26398-2117-7631-DF31-D6DA07CD5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9974" y="3276601"/>
            <a:ext cx="4211600" cy="3581399"/>
            <a:chOff x="7980400" y="3276601"/>
            <a:chExt cx="4211600" cy="3581399"/>
          </a:xfrm>
        </p:grpSpPr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D8931B59-43D0-EC31-4049-5A021B6F3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B7B0571-1910-C624-5DCE-C5EB36759759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05F26E1-D4AB-8194-1A9A-8D288F7E3B27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9665361-9AEA-150B-489B-54289BCFB859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9160A2D-2BBD-D618-C0D3-A716E2B1024E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1C4C883-C666-48EC-A31F-E0A2287F0558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E00259E-2787-0730-8BFC-9A666BD3F0A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DC460E0-6052-C6DF-1B87-BF73C5D12F11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60A7388-80BD-9147-FF4F-87E3C4B85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" name="Top Right">
            <a:extLst>
              <a:ext uri="{FF2B5EF4-FFF2-40B4-BE49-F238E27FC236}">
                <a16:creationId xmlns:a16="http://schemas.microsoft.com/office/drawing/2014/main" id="{0833F47E-04C0-5091-59F3-368F8D8E0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2535"/>
            <a:ext cx="1880537" cy="2848880"/>
            <a:chOff x="10849" y="15178"/>
            <a:chExt cx="2198951" cy="333125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644D71F-C048-2A7B-3E7A-E324FBB8C6D5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24361A0-85A8-9499-16AF-FD5A1412ED45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BC6FFAE-DE48-1B98-2E22-AF2BA89D90B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9D10E70-459A-D367-7791-C6092D8FAF5D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4EC8A74-4202-60F6-B3A3-41499D97EC3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053424-A2D2-D04E-6E57-87B15A83499A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1DACF2A-DDB5-9ED7-200C-E2EC5F3F6A91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1AED887-AE91-9A85-14CD-2C7F00859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095999"/>
          </a:xfrm>
          <a:prstGeom prst="rect">
            <a:avLst/>
          </a:prstGeom>
          <a:solidFill>
            <a:srgbClr val="3262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Bottom Right">
            <a:extLst>
              <a:ext uri="{FF2B5EF4-FFF2-40B4-BE49-F238E27FC236}">
                <a16:creationId xmlns:a16="http://schemas.microsoft.com/office/drawing/2014/main" id="{BC75C562-6A87-856D-7DE5-EC422C9FB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" name="Graphic 157">
              <a:extLst>
                <a:ext uri="{FF2B5EF4-FFF2-40B4-BE49-F238E27FC236}">
                  <a16:creationId xmlns:a16="http://schemas.microsoft.com/office/drawing/2014/main" id="{DC31F28E-6E2E-D3B7-882D-2B8608089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A5DE8F1-2162-6944-214C-DEF870085BAF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79628E7-BC57-4E03-6713-9D97FF2EBF7F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549EF25-7B4E-F151-4682-5FA74CE74717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83B2F7C-B1C2-8DFD-E3A7-DAC788A41210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6F295A1-E58F-AB6E-0EB5-C01E96DBEFF8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DDAEE556-9A1E-D1C7-D685-EEE89789D7CE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5D0802F-1A21-5563-C0AC-440735E8C898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1B00CD7-0710-8A96-F024-94823AEB59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rgbClr val="088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086D2614-7024-65AC-B89F-20CABFFDDCF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37600" y="6356353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4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94A6-8E97-476B-A67B-5BA5FD7EA32B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3D940-AB8C-4343-850E-90F1D850C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9" name="Bottom Right">
            <a:extLst>
              <a:ext uri="{FF2B5EF4-FFF2-40B4-BE49-F238E27FC236}">
                <a16:creationId xmlns:a16="http://schemas.microsoft.com/office/drawing/2014/main" id="{83003530-5A58-2E5B-0F58-0612D4D41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0" name="Graphic 157">
              <a:extLst>
                <a:ext uri="{FF2B5EF4-FFF2-40B4-BE49-F238E27FC236}">
                  <a16:creationId xmlns:a16="http://schemas.microsoft.com/office/drawing/2014/main" id="{F65AAF16-629A-086C-5C27-7F6065DE0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4C5199A-D877-C9D3-CB89-35B21FEAB21A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5F5F46D-292D-C7B1-FC26-239F7B0F57AC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7F5F030-C1AC-CD95-E89D-0E9065671EA1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240BA35-671D-C55F-BCB6-31E4B2A31488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F80466D-DA50-0529-7DB7-FBE5860A1C2D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5343457-4C8D-D0BB-AE8A-B842FEC6D72B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54D6B45-A087-73F4-9409-3DB5B0D8A1E0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95D052B-1BA4-94C6-A71A-723F94C58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rgbClr val="088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9" name="Top Right">
            <a:extLst>
              <a:ext uri="{FF2B5EF4-FFF2-40B4-BE49-F238E27FC236}">
                <a16:creationId xmlns:a16="http://schemas.microsoft.com/office/drawing/2014/main" id="{5DE2CE07-9B44-D6D7-293D-38182814E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2535"/>
            <a:ext cx="1880537" cy="2848880"/>
            <a:chOff x="10849" y="15178"/>
            <a:chExt cx="2198951" cy="333125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8F5502D-5548-9853-230C-5B5C6DF1BE90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5C90D87-2B1D-3600-437C-120EAD5C44FB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658CC06-593E-2C66-60BE-77369F6C242B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F9A76DE-DB6F-EA0C-1FB4-9FFEF6DC13C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B8A422E-6A9A-8981-F668-58B12A0DD739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C4A02AB-0AF0-9220-44E8-A1E27AD02EEF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F0341ED-D1E6-E6D9-2FB2-1ACDF0AF1E47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739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9A87B1-1FF7-CE3C-CF2E-F689D0865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095999"/>
          </a:xfrm>
          <a:prstGeom prst="rect">
            <a:avLst/>
          </a:prstGeom>
          <a:solidFill>
            <a:srgbClr val="3262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114C0-FA74-411D-8880-60245605DEFB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3D940-AB8C-4343-850E-90F1D850C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Bottom Right">
            <a:extLst>
              <a:ext uri="{FF2B5EF4-FFF2-40B4-BE49-F238E27FC236}">
                <a16:creationId xmlns:a16="http://schemas.microsoft.com/office/drawing/2014/main" id="{7EA40546-BE65-C954-FC01-037166AE3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9" name="Graphic 157">
              <a:extLst>
                <a:ext uri="{FF2B5EF4-FFF2-40B4-BE49-F238E27FC236}">
                  <a16:creationId xmlns:a16="http://schemas.microsoft.com/office/drawing/2014/main" id="{349AF836-7726-FB6E-141C-E8018DD5A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F736863-2259-4E4E-A4EF-890E4F6F9470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EEE5174-E26E-CAF4-D940-B1A290F85F39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1A0A260-118E-D702-1AFF-7D198E06DB7F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063D662-30F7-C8AC-240F-602288EA63B0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F99022E-D851-8B2E-05D1-FCA00DF64265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B5E72B3-D6BE-46AE-6975-3995FCDE7E0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D8EEAC-0693-567D-50CD-3DF2594FBB53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EE5B49A-DDDF-9882-BF36-BC016A81B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rgbClr val="088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Top Right">
            <a:extLst>
              <a:ext uri="{FF2B5EF4-FFF2-40B4-BE49-F238E27FC236}">
                <a16:creationId xmlns:a16="http://schemas.microsoft.com/office/drawing/2014/main" id="{7E52EE62-7E19-5902-BAB7-25503ACAD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2535"/>
            <a:ext cx="1880537" cy="2848880"/>
            <a:chOff x="10849" y="15178"/>
            <a:chExt cx="2198951" cy="333125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D8DB30-E70F-2850-7CD2-48CC2DD615EC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E36F506-1FE0-9B98-0312-11F545A63436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A714A62-9791-C681-8384-30DAD839F5D3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72DA580-AA88-0631-3865-6917A3676204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E6D82BC-9A13-8C4A-1291-8EBB148CE6DF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D94511A-E02F-634F-78B1-EEB8BCB4EDE8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CE53E1-695D-4856-6462-6C04B6E7BD1E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169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1140-0409-4EB3-BB7D-DC6DFCB68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Bottom Right">
            <a:extLst>
              <a:ext uri="{FF2B5EF4-FFF2-40B4-BE49-F238E27FC236}">
                <a16:creationId xmlns:a16="http://schemas.microsoft.com/office/drawing/2014/main" id="{F12238E1-3FF7-612F-AEB2-24E8A0221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7" name="Graphic 157">
              <a:extLst>
                <a:ext uri="{FF2B5EF4-FFF2-40B4-BE49-F238E27FC236}">
                  <a16:creationId xmlns:a16="http://schemas.microsoft.com/office/drawing/2014/main" id="{A94AD5E3-C3BB-9E7F-6F24-F82F3B7F4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743D7A9-280C-C461-2307-B5EBC00B5CB7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0B60229-BD91-0B73-1BF2-CC4D96B4E79C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012D227-11D6-A0BA-A49A-D931FD6FB47E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930F52F-EB28-D0DB-F8B1-A1FAD85942F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3EB61BA-8490-8153-0102-D07709A2DD9D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CBA81FA-1751-618C-1B34-14A4CCCEAA4B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7D4147C-FAF1-D083-3F10-13F06EC54936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56EE32-64CA-5BCC-E75E-7FBA04A07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rgbClr val="088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" name="Top Right">
            <a:extLst>
              <a:ext uri="{FF2B5EF4-FFF2-40B4-BE49-F238E27FC236}">
                <a16:creationId xmlns:a16="http://schemas.microsoft.com/office/drawing/2014/main" id="{9C51774E-F114-F935-3B22-1A7683660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2535"/>
            <a:ext cx="1880537" cy="2848880"/>
            <a:chOff x="10849" y="15178"/>
            <a:chExt cx="2198951" cy="333125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B1619A1-74F8-6132-1340-C189C97D2FB8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F7E4C09-09AF-407A-517F-D911C17AEF62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718E2FD-1C49-5A25-3809-C06B0E92B713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99A2C1F-7926-CA5D-64E7-386A51E58D51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22FAF8-C2D1-8EA4-6569-96CCEF98587F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749B2AE-0364-C7E3-99E1-5B1AF616896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A2C3A88-17E2-15BC-F8B8-ED05B6D1027B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97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8269-A4A2-4840-9F06-AB5880D915D8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1140-0409-4EB3-BB7D-DC6DFCB68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Bottom Right">
            <a:extLst>
              <a:ext uri="{FF2B5EF4-FFF2-40B4-BE49-F238E27FC236}">
                <a16:creationId xmlns:a16="http://schemas.microsoft.com/office/drawing/2014/main" id="{F12238E1-3FF7-612F-AEB2-24E8A0221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7" name="Graphic 157">
              <a:extLst>
                <a:ext uri="{FF2B5EF4-FFF2-40B4-BE49-F238E27FC236}">
                  <a16:creationId xmlns:a16="http://schemas.microsoft.com/office/drawing/2014/main" id="{A94AD5E3-C3BB-9E7F-6F24-F82F3B7F4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743D7A9-280C-C461-2307-B5EBC00B5CB7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0B60229-BD91-0B73-1BF2-CC4D96B4E79C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012D227-11D6-A0BA-A49A-D931FD6FB47E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930F52F-EB28-D0DB-F8B1-A1FAD85942F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3EB61BA-8490-8153-0102-D07709A2DD9D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CBA81FA-1751-618C-1B34-14A4CCCEAA4B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7D4147C-FAF1-D083-3F10-13F06EC54936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56EE32-64CA-5BCC-E75E-7FBA04A07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" name="Top Right">
            <a:extLst>
              <a:ext uri="{FF2B5EF4-FFF2-40B4-BE49-F238E27FC236}">
                <a16:creationId xmlns:a16="http://schemas.microsoft.com/office/drawing/2014/main" id="{9C51774E-F114-F935-3B22-1A7683660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2535"/>
            <a:ext cx="1880537" cy="2848880"/>
            <a:chOff x="10849" y="15178"/>
            <a:chExt cx="2198951" cy="333125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B1619A1-74F8-6132-1340-C189C97D2FB8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F7E4C09-09AF-407A-517F-D911C17AEF62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718E2FD-1C49-5A25-3809-C06B0E92B713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99A2C1F-7926-CA5D-64E7-386A51E58D51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22FAF8-C2D1-8EA4-6569-96CCEF98587F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749B2AE-0364-C7E3-99E1-5B1AF616896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A2C3A88-17E2-15BC-F8B8-ED05B6D1027B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E79A7A8-0D4A-CFF8-F78D-5B262C1E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095999"/>
          </a:xfrm>
          <a:prstGeom prst="rect">
            <a:avLst/>
          </a:prstGeom>
          <a:solidFill>
            <a:srgbClr val="3262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" name="Bottom Right">
            <a:extLst>
              <a:ext uri="{FF2B5EF4-FFF2-40B4-BE49-F238E27FC236}">
                <a16:creationId xmlns:a16="http://schemas.microsoft.com/office/drawing/2014/main" id="{BDF2B7C5-AB7F-ACCB-F63B-8204534FD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8300" y="3278712"/>
            <a:ext cx="4211600" cy="3581399"/>
            <a:chOff x="7980400" y="3276601"/>
            <a:chExt cx="4211600" cy="3581399"/>
          </a:xfrm>
        </p:grpSpPr>
        <p:grpSp>
          <p:nvGrpSpPr>
            <p:cNvPr id="7" name="Graphic 157">
              <a:extLst>
                <a:ext uri="{FF2B5EF4-FFF2-40B4-BE49-F238E27FC236}">
                  <a16:creationId xmlns:a16="http://schemas.microsoft.com/office/drawing/2014/main" id="{D9CEF7F7-C952-3605-07CB-42604741D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BB230D-5E5D-FEB7-D6FF-A48EFA73740A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3AA1EC8-0736-954A-6217-A9DA323A5702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48AB6A2-65EF-C084-5CF5-804024B02D72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7A5C0D3-4FC1-0453-DA96-04ADA889960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3CA1112-DBB6-3AE6-94AF-3DDE0FC90A9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2F1EBE3-B764-264B-50DC-CB3FA807C67A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792782F-DF72-8E9E-CF63-95A8A5BFC2EE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FFEA681-7441-7572-CD6D-0AA492F76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rgbClr val="088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B3951FA4-C393-2442-C626-294742D531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3150"/>
            <a:ext cx="12192000" cy="1104428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4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647C7-955C-FC73-3737-298D139F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22960"/>
            <a:ext cx="4754880" cy="4114800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A9653-6F42-EC48-B443-D3FF0CD0D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5175504"/>
            <a:ext cx="4754880" cy="9144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A5DB37-3750-510E-8CAA-D76AFD5CC5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5" name="Bottom Right">
            <a:extLst>
              <a:ext uri="{FF2B5EF4-FFF2-40B4-BE49-F238E27FC236}">
                <a16:creationId xmlns:a16="http://schemas.microsoft.com/office/drawing/2014/main" id="{0400698A-68F3-ACFE-19E5-8BA520400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6" name="Graphic 157">
              <a:extLst>
                <a:ext uri="{FF2B5EF4-FFF2-40B4-BE49-F238E27FC236}">
                  <a16:creationId xmlns:a16="http://schemas.microsoft.com/office/drawing/2014/main" id="{F560FBE6-4D3D-AE54-8027-70C3A91BA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2930F92-877E-5CBA-C153-1C5F1079E635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DCF9132-9B92-7B2F-D348-858C88493CCF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CC87B83-77DA-FA99-7C24-3D522F3D61B3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D6AC9B6-E057-28BC-4FA9-47FAF1CAAF6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EFF4B1C-5A7C-1690-6057-EA08AA944975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4A10963-F94F-F6DF-5480-CF67A6B2C6A1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F679963-6988-FCBD-03BF-0BBE854C57B0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EFAF840-7AEF-4E5C-400E-EB95A5127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rgbClr val="088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" name="Top Right">
            <a:extLst>
              <a:ext uri="{FF2B5EF4-FFF2-40B4-BE49-F238E27FC236}">
                <a16:creationId xmlns:a16="http://schemas.microsoft.com/office/drawing/2014/main" id="{06C72349-8CEA-F480-8D58-650A63AB5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2535"/>
            <a:ext cx="1880537" cy="2848880"/>
            <a:chOff x="10849" y="15178"/>
            <a:chExt cx="2198951" cy="333125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9BCC683-8B04-EA9F-4926-47710673A6D5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AAA65D9-1D41-30BA-CB00-91F943E8267B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9F62531-452D-53F8-51F3-5EBC0A7351B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B65E50F-3874-B44D-1A9E-8E908377CDA5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A60FF0D-F9F5-8603-547E-BAACE32065B4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1EAC47B-EB14-EA95-730C-EBCE0C8E19B0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1520C28-880B-81BC-7BCA-EB4BDE8799DF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72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097280"/>
            <a:ext cx="10515600" cy="16459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BAF3EC-96ED-627A-D8DF-71B5521F8C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23150"/>
            <a:ext cx="12192000" cy="1104428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DED7F42-DE45-0982-D0EE-364673037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3529584"/>
            <a:ext cx="7114032" cy="210312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6B366AA0-2DAB-8B01-E9CA-4EFD01184A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3529584"/>
            <a:ext cx="3017520" cy="2103120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3AD13A-778C-0B94-E890-F60B86ABB58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4822A-F2F6-6134-01C8-6CB9A884CDD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Bottom Right">
            <a:extLst>
              <a:ext uri="{FF2B5EF4-FFF2-40B4-BE49-F238E27FC236}">
                <a16:creationId xmlns:a16="http://schemas.microsoft.com/office/drawing/2014/main" id="{0984F1A8-27AD-2ADF-0CF8-6AE0C329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1" name="Graphic 157">
              <a:extLst>
                <a:ext uri="{FF2B5EF4-FFF2-40B4-BE49-F238E27FC236}">
                  <a16:creationId xmlns:a16="http://schemas.microsoft.com/office/drawing/2014/main" id="{3CA985F1-E1EC-4509-5698-B16AFB378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84E233C-7175-7CFC-FBDB-45F41E707A4C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F24C8C8-0C40-522A-CD29-3FD9C29B5330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A17A36B-5F22-ED69-68AD-809FBAF1C12E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390C116-0FCD-FA96-863B-85657F37DF3E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3B58DDE-7E33-23E9-6D08-767B048570BC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D6415C5-CA63-CA9A-E4E0-1FBD7AFA439E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7824BD4-A7EF-EBF8-548F-55CB2DF5C378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AE39A1-6916-891B-778F-591BB5298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rgbClr val="088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0" name="Top Right">
            <a:extLst>
              <a:ext uri="{FF2B5EF4-FFF2-40B4-BE49-F238E27FC236}">
                <a16:creationId xmlns:a16="http://schemas.microsoft.com/office/drawing/2014/main" id="{A07EA3C4-0530-9670-A3BA-F44428654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2535"/>
            <a:ext cx="1880537" cy="2848880"/>
            <a:chOff x="10849" y="15178"/>
            <a:chExt cx="2198951" cy="333125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A3E6FCD-A70D-BC73-86B7-10A72EAE6A94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BD447C1-9871-A8E1-8560-2A4F5F1433AF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3A1075D-A20F-133B-59FA-28131AF02C07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C2033E2-E1DD-405A-2EF9-4D2B59C76F2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7022EB3-38B6-6067-ECEA-E2A61B204603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8471C8-8B08-8814-6E16-8F3556F5F791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B32825B-CBB8-C20A-0917-1C8B3066DAE2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353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2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02CAAE-CC50-304D-6645-DAF46C3DE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095999"/>
          </a:xfrm>
          <a:prstGeom prst="rect">
            <a:avLst/>
          </a:prstGeom>
          <a:solidFill>
            <a:srgbClr val="3262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097280"/>
            <a:ext cx="10515600" cy="16459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BAF3EC-96ED-627A-D8DF-71B5521F8C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23150"/>
            <a:ext cx="12192000" cy="1104428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DED7F42-DE45-0982-D0EE-364673037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3529584"/>
            <a:ext cx="7114032" cy="210312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6B366AA0-2DAB-8B01-E9CA-4EFD01184A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3529584"/>
            <a:ext cx="3017520" cy="2103120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3AD13A-778C-0B94-E890-F60B86ABB58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4822A-F2F6-6134-01C8-6CB9A884CDD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0" name="Top Right">
            <a:extLst>
              <a:ext uri="{FF2B5EF4-FFF2-40B4-BE49-F238E27FC236}">
                <a16:creationId xmlns:a16="http://schemas.microsoft.com/office/drawing/2014/main" id="{A07EA3C4-0530-9670-A3BA-F44428654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2535"/>
            <a:ext cx="1880537" cy="2848880"/>
            <a:chOff x="10849" y="15178"/>
            <a:chExt cx="2198951" cy="333125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A3E6FCD-A70D-BC73-86B7-10A72EAE6A94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BD447C1-9871-A8E1-8560-2A4F5F1433AF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3A1075D-A20F-133B-59FA-28131AF02C07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C2033E2-E1DD-405A-2EF9-4D2B59C76F2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7022EB3-38B6-6067-ECEA-E2A61B204603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8471C8-8B08-8814-6E16-8F3556F5F791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B32825B-CBB8-C20A-0917-1C8B3066DAE2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Bottom Right">
            <a:extLst>
              <a:ext uri="{FF2B5EF4-FFF2-40B4-BE49-F238E27FC236}">
                <a16:creationId xmlns:a16="http://schemas.microsoft.com/office/drawing/2014/main" id="{3D50D25F-8490-BDB0-6134-B6CD59CCF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4" name="Graphic 157">
              <a:extLst>
                <a:ext uri="{FF2B5EF4-FFF2-40B4-BE49-F238E27FC236}">
                  <a16:creationId xmlns:a16="http://schemas.microsoft.com/office/drawing/2014/main" id="{CBCCE727-A188-8962-D94B-E82AA3476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B90633A-3D83-064B-156D-1767D4B93317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D7315FD-9957-8123-BF32-41BF7BC6A3E1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B84B5B4-C7C6-8C84-9FD7-C5AB6D70B7A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B0C0F23-7056-A3EF-7861-20B6AA338296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E434DB4-ACBB-0D53-4B29-44EA4C365DB9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60A30A6-75AF-2082-35EB-5FE793DA8D89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99CF06E-94F8-E40B-B198-CF08105A1B55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17DF538-31CB-19A2-2298-2000D0752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rgbClr val="088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12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577E-706F-A37B-4229-35D618DD2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4937760" cy="19202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5BFF6-ADF4-B12B-F366-E1E7F245C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0" y="822960"/>
            <a:ext cx="5111496" cy="3566160"/>
          </a:xfrm>
        </p:spPr>
        <p:txBody>
          <a:bodyPr/>
          <a:lstStyle>
            <a:lvl1pPr marL="283464" indent="-283464">
              <a:defRPr sz="1800">
                <a:solidFill>
                  <a:schemeClr val="bg1"/>
                </a:solidFill>
              </a:defRPr>
            </a:lvl1pPr>
            <a:lvl2pPr indent="-283464">
              <a:defRPr sz="1600">
                <a:solidFill>
                  <a:schemeClr val="bg1"/>
                </a:solidFill>
              </a:defRPr>
            </a:lvl2pPr>
            <a:lvl3pPr indent="-283464">
              <a:defRPr sz="1400">
                <a:solidFill>
                  <a:schemeClr val="bg1"/>
                </a:solidFill>
              </a:defRPr>
            </a:lvl3pPr>
            <a:lvl4pPr indent="-283464">
              <a:defRPr sz="1400">
                <a:solidFill>
                  <a:schemeClr val="bg1"/>
                </a:solidFill>
              </a:defRPr>
            </a:lvl4pPr>
            <a:lvl5pPr indent="-283464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6EAC12B0-20CC-C7DC-2FB8-1B9FE9CCFC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1" y="4471416"/>
            <a:ext cx="12192000" cy="2386584"/>
          </a:xfrm>
          <a:noFill/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78AC046-3CF2-802F-750B-B70D9B89A3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B26AA9-8344-BF2E-82C8-AF9EDF269B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Bottom Right">
            <a:extLst>
              <a:ext uri="{FF2B5EF4-FFF2-40B4-BE49-F238E27FC236}">
                <a16:creationId xmlns:a16="http://schemas.microsoft.com/office/drawing/2014/main" id="{60218585-C9EA-3CE9-75A6-E6448553F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0" name="Graphic 157">
              <a:extLst>
                <a:ext uri="{FF2B5EF4-FFF2-40B4-BE49-F238E27FC236}">
                  <a16:creationId xmlns:a16="http://schemas.microsoft.com/office/drawing/2014/main" id="{980F85D9-C677-6FA5-48D4-51D31349D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8FA4A65-76E6-59EC-5F55-49F02434DA23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D40E147-7AFE-D3BC-1FFE-7D1B83F8E1F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D838EE7-7358-4D26-B5E5-E6AC0BE3421C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E9972B7-94D0-2DBC-5802-8DAF5F0168F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BD0AA6D-6386-C552-04CA-40C660ACC348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1B9A293-2C7A-1C7B-63BC-398C8325C5A4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357C298-9254-80B6-B675-66EF1137D969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rgbClr val="7FBDE8">
                    <a:alpha val="60000"/>
                  </a:srgb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5990FA-2EE9-04A0-CA17-7E00467E6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rgbClr val="088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9" name="Top Right">
            <a:extLst>
              <a:ext uri="{FF2B5EF4-FFF2-40B4-BE49-F238E27FC236}">
                <a16:creationId xmlns:a16="http://schemas.microsoft.com/office/drawing/2014/main" id="{E8A9E46B-1C47-0E88-5A05-C3277B21E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2535"/>
            <a:ext cx="1880537" cy="2848880"/>
            <a:chOff x="10849" y="15178"/>
            <a:chExt cx="2198951" cy="333125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8389DE1-2900-2F7F-20B5-1014A32E64C1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9EF4C7F-D6C7-38B7-9746-6FE0ADD2FCBC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B8906CB-4819-CDB2-53FE-02576AA222D6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8A0A8E6-840B-3371-52C9-523FF60F4EA8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E003632-5E1B-A49C-DB69-BFF7EB3066ED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B0E70A1-ACB4-0483-E8EE-B27C52C783B7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EF0D1EC-FE18-96D2-7EC3-0BEA8A3BC0A1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rgbClr val="7FBDE8">
                  <a:alpha val="6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555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F62B1D-5967-FAE1-4E63-0B8BFFDE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Intro and Outro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062D4-1AC2-BA1B-C8AC-8E38B5597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CDD2B-F263-EFB1-F963-026754BA4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5D98B4-E6F8-4F23-835D-E71E8A124218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33834-06F2-6C6A-1718-386C3B714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61C72-1E99-1B75-14ED-6C066F21A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20A4EAF-0ED2-4AC2-8150-570782672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3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0DF690B-53C8-A9B6-954D-9A3B94E7E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74127"/>
            <a:ext cx="12192000" cy="787959"/>
          </a:xfrm>
          <a:prstGeom prst="rect">
            <a:avLst/>
          </a:prstGeom>
          <a:solidFill>
            <a:srgbClr val="3262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EAC8CB-21A9-4979-B5C6-1FCF15DA2472}" type="datetime1">
              <a:rPr lang="en-US" smtClean="0"/>
              <a:t>3/6/2026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8254EE-1697-41C0-890F-42D22A39C3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BFCF5C24-05A9-9DB4-B177-784BEB6A632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1" y="6205748"/>
            <a:ext cx="1517003" cy="5056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0D6261-466C-501C-A1A5-4F48C72062B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5162" y="6283137"/>
            <a:ext cx="193461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2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4" r:id="rId2"/>
    <p:sldLayoutId id="2147483702" r:id="rId3"/>
    <p:sldLayoutId id="2147483716" r:id="rId4"/>
    <p:sldLayoutId id="2147483707" r:id="rId5"/>
    <p:sldLayoutId id="2147483708" r:id="rId6"/>
    <p:sldLayoutId id="2147483717" r:id="rId7"/>
    <p:sldLayoutId id="2147483709" r:id="rId8"/>
    <p:sldLayoutId id="2147483710" r:id="rId9"/>
    <p:sldLayoutId id="2147483711" r:id="rId10"/>
    <p:sldLayoutId id="21474837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QUIROZ-AGUILERA@NDEP.NV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757655" y="3857675"/>
            <a:ext cx="3558701" cy="375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rgbClr val="326297"/>
                </a:solidFill>
                <a:latin typeface="Aptos" panose="020B00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March 11, 2026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76192" y="6191250"/>
            <a:ext cx="330008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54"/>
              </a:lnSpc>
            </a:pPr>
            <a:r>
              <a:rPr lang="en-US" sz="1154" b="1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1.</a:t>
            </a:r>
          </a:p>
        </p:txBody>
      </p:sp>
      <p:pic>
        <p:nvPicPr>
          <p:cNvPr id="13" name="Picture 12" descr="Lake Tahoe Skies">
            <a:extLst>
              <a:ext uri="{FF2B5EF4-FFF2-40B4-BE49-F238E27FC236}">
                <a16:creationId xmlns:a16="http://schemas.microsoft.com/office/drawing/2014/main" id="{497B674B-C3AA-0DCD-9467-5299003B6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6" r="26338"/>
          <a:stretch/>
        </p:blipFill>
        <p:spPr>
          <a:xfrm>
            <a:off x="6318402" y="0"/>
            <a:ext cx="5873598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A4676AC6-BA8E-7C21-0D7D-5875CADBF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8" y="5420242"/>
            <a:ext cx="2346694" cy="5526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0793BD-4B5D-565C-E929-F16BE6490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98" y="4382023"/>
            <a:ext cx="4267761" cy="96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dirty="0">
                <a:solidFill>
                  <a:srgbClr val="343434"/>
                </a:solidFill>
                <a:latin typeface="+mj-lt"/>
                <a:ea typeface="Lato" panose="020F0502020204030203" pitchFamily="34" charset="0"/>
                <a:cs typeface="Segoe UI" panose="020B0502040204020203" pitchFamily="34" charset="0"/>
              </a:rPr>
              <a:t>Presented by</a:t>
            </a:r>
          </a:p>
          <a:p>
            <a:pPr>
              <a:lnSpc>
                <a:spcPts val="2000"/>
              </a:lnSpc>
              <a:defRPr/>
            </a:pPr>
            <a:r>
              <a:rPr lang="en-US" sz="2000" b="1" dirty="0">
                <a:solidFill>
                  <a:srgbClr val="326297"/>
                </a:solidFill>
                <a:latin typeface="+mj-lt"/>
                <a:ea typeface="Lato" panose="020F0502020204030203" pitchFamily="34" charset="0"/>
                <a:cs typeface="Segoe UI" panose="020B0502040204020203" pitchFamily="34" charset="0"/>
              </a:rPr>
              <a:t>Carlos Quiroz, Operator Certification Program Manager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DB4E2-23B0-AF99-C199-533FFAEC4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956" y="2630243"/>
            <a:ext cx="4872464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en-US" dirty="0">
                <a:solidFill>
                  <a:srgbClr val="343434"/>
                </a:solidFill>
                <a:latin typeface="Aptos" panose="020B0004020202020204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Program updates, lessons learned, and recommendations to enhance operator’s success at earning and keeping their certifications.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5C5EE25F-3E18-5AF0-2795-0FF8F8531816}"/>
              </a:ext>
            </a:extLst>
          </p:cNvPr>
          <p:cNvSpPr txBox="1"/>
          <p:nvPr/>
        </p:nvSpPr>
        <p:spPr>
          <a:xfrm>
            <a:off x="328923" y="0"/>
            <a:ext cx="7974865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00"/>
              </a:lnSpc>
            </a:pPr>
            <a:r>
              <a:rPr lang="en-US" sz="2400" b="1" dirty="0">
                <a:solidFill>
                  <a:srgbClr val="326297"/>
                </a:solidFill>
                <a:latin typeface="+mj-lt"/>
                <a:ea typeface="HK Grotesk Bold"/>
                <a:cs typeface="Posterama" panose="020B0504020200020000" pitchFamily="34" charset="0"/>
                <a:sym typeface="HK Grotesk Bold"/>
              </a:rPr>
              <a:t>Nevada Division of Environmental Protection</a:t>
            </a:r>
          </a:p>
          <a:p>
            <a:pPr>
              <a:lnSpc>
                <a:spcPts val="5200"/>
              </a:lnSpc>
            </a:pPr>
            <a:endParaRPr lang="en-US" sz="5400" b="1" dirty="0">
              <a:solidFill>
                <a:srgbClr val="326297"/>
              </a:solidFill>
              <a:latin typeface="+mj-lt"/>
              <a:ea typeface="HK Grotesk Bold"/>
              <a:cs typeface="Posterama" panose="020B0504020200020000" pitchFamily="34" charset="0"/>
              <a:sym typeface="HK Grotesk Bold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8C956-53A2-EDEA-449D-963FFF74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675" y="6356350"/>
            <a:ext cx="2743200" cy="36512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0824243-4490-9813-72E2-5406797705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6409" y="5417817"/>
            <a:ext cx="2968747" cy="554546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2D5DB37D-23A5-2014-E08D-8DCAF54D9721}"/>
              </a:ext>
            </a:extLst>
          </p:cNvPr>
          <p:cNvSpPr txBox="1"/>
          <p:nvPr/>
        </p:nvSpPr>
        <p:spPr>
          <a:xfrm>
            <a:off x="767834" y="1108918"/>
            <a:ext cx="7097041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5400" b="1" dirty="0">
                <a:solidFill>
                  <a:srgbClr val="326297"/>
                </a:solidFill>
                <a:latin typeface="+mj-lt"/>
                <a:ea typeface="HK Grotesk Bold"/>
                <a:cs typeface="Posterama" panose="020B0504020200020000" pitchFamily="34" charset="0"/>
                <a:sym typeface="HK Grotesk Bold"/>
              </a:rPr>
              <a:t>Operator Certification Program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80627-A000-A6D1-9C77-B6FABCD88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80B95132-9D70-F714-380E-1A9130E23B1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E5B583F-C255-087D-46DA-54767A1CD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-64008"/>
            <a:ext cx="10140696" cy="111556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326297"/>
                </a:solidFill>
              </a:rPr>
              <a:t>Accuracy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266F1-FFC9-9957-4487-B8231559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84" y="1090320"/>
            <a:ext cx="6795520" cy="2164944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1DE1CC84-3740-1EFD-F4E3-1243CE6FDF25}"/>
              </a:ext>
            </a:extLst>
          </p:cNvPr>
          <p:cNvSpPr txBox="1"/>
          <p:nvPr/>
        </p:nvSpPr>
        <p:spPr>
          <a:xfrm>
            <a:off x="1318263" y="3516894"/>
            <a:ext cx="4406386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1">
              <a:spcBef>
                <a:spcPts val="600"/>
              </a:spcBef>
            </a:pPr>
            <a:endParaRPr lang="en-US" sz="2200" b="1" dirty="0">
              <a:solidFill>
                <a:srgbClr val="5F4B3B"/>
              </a:solidFill>
              <a:latin typeface="Calibri"/>
              <a:cs typeface="Arial"/>
            </a:endParaRPr>
          </a:p>
          <a:p>
            <a:pPr lvl="1" algn="ctr">
              <a:spcBef>
                <a:spcPts val="600"/>
              </a:spcBef>
            </a:pPr>
            <a:r>
              <a:rPr lang="en-US" sz="2200" b="1" dirty="0">
                <a:solidFill>
                  <a:srgbClr val="FF0000"/>
                </a:solidFill>
                <a:latin typeface="Calibri"/>
                <a:cs typeface="Arial"/>
              </a:rPr>
              <a:t>Please make sure to read and review the information in your application before you sign. </a:t>
            </a:r>
            <a:endParaRPr lang="en-US" sz="2000" dirty="0">
              <a:solidFill>
                <a:srgbClr val="FF0000"/>
              </a:solidFill>
              <a:latin typeface="Calibri"/>
              <a:cs typeface="Arial"/>
            </a:endParaRPr>
          </a:p>
          <a:p>
            <a:pPr marL="914400" lvl="1" indent="-457200">
              <a:spcBef>
                <a:spcPts val="600"/>
              </a:spcBef>
              <a:buAutoNum type="arabicParenR"/>
            </a:pPr>
            <a:endParaRPr lang="en-US" sz="2000" dirty="0">
              <a:solidFill>
                <a:srgbClr val="5F4B3B"/>
              </a:solidFill>
              <a:latin typeface="Calibri"/>
              <a:cs typeface="Arial"/>
            </a:endParaRPr>
          </a:p>
          <a:p>
            <a:pPr lvl="1">
              <a:spcBef>
                <a:spcPts val="60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31F68EC5-A0A3-8C77-813E-EA9D1B53C1CD}"/>
              </a:ext>
            </a:extLst>
          </p:cNvPr>
          <p:cNvSpPr txBox="1"/>
          <p:nvPr/>
        </p:nvSpPr>
        <p:spPr>
          <a:xfrm>
            <a:off x="7350855" y="729567"/>
            <a:ext cx="4406386" cy="86946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srgbClr val="326297"/>
                </a:solidFill>
                <a:latin typeface="Calibri"/>
                <a:cs typeface="Arial"/>
              </a:rPr>
              <a:t>Consequences – NAC 445A.646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326297"/>
                </a:solidFill>
                <a:latin typeface="Calibri"/>
                <a:cs typeface="Arial"/>
              </a:rPr>
              <a:t>If the division determines an operator has engaged in any conduct which is grounds for disciplinary action</a:t>
            </a:r>
          </a:p>
          <a:p>
            <a:pPr marL="914400" lvl="1" indent="-457200">
              <a:spcBef>
                <a:spcPts val="600"/>
              </a:spcBef>
              <a:buAutoNum type="arabicParenR"/>
            </a:pPr>
            <a:r>
              <a:rPr lang="en-US" sz="2000" dirty="0">
                <a:solidFill>
                  <a:srgbClr val="326297"/>
                </a:solidFill>
                <a:latin typeface="Calibri"/>
                <a:cs typeface="Arial"/>
              </a:rPr>
              <a:t>Suspend or revoke the operator’s certification</a:t>
            </a:r>
          </a:p>
          <a:p>
            <a:pPr marL="914400" lvl="1" indent="-457200">
              <a:spcBef>
                <a:spcPts val="600"/>
              </a:spcBef>
              <a:buAutoNum type="arabicParenR"/>
            </a:pPr>
            <a:r>
              <a:rPr lang="en-US" sz="2000" dirty="0">
                <a:solidFill>
                  <a:srgbClr val="326297"/>
                </a:solidFill>
                <a:latin typeface="Calibri"/>
                <a:cs typeface="Arial"/>
              </a:rPr>
              <a:t>Place the holder of the certification on probation</a:t>
            </a:r>
          </a:p>
          <a:p>
            <a:pPr marL="914400" lvl="1" indent="-457200">
              <a:spcBef>
                <a:spcPts val="600"/>
              </a:spcBef>
              <a:buAutoNum type="arabicParenR"/>
            </a:pPr>
            <a:r>
              <a:rPr lang="en-US" sz="2000" dirty="0">
                <a:solidFill>
                  <a:srgbClr val="326297"/>
                </a:solidFill>
                <a:latin typeface="Calibri"/>
                <a:cs typeface="Arial"/>
              </a:rPr>
              <a:t>Take any other disciplinary action (deemed appropriate)</a:t>
            </a:r>
          </a:p>
          <a:p>
            <a:pPr marL="914400" lvl="1" indent="-457200">
              <a:spcBef>
                <a:spcPts val="600"/>
              </a:spcBef>
              <a:buAutoNum type="arabicParenR"/>
            </a:pPr>
            <a:r>
              <a:rPr lang="en-US" sz="2000" dirty="0">
                <a:solidFill>
                  <a:srgbClr val="326297"/>
                </a:solidFill>
                <a:latin typeface="Calibri"/>
                <a:cs typeface="Arial"/>
              </a:rPr>
              <a:t>Any action is separate from and may be in addition to any other civil or criminal action provided by statute or regulation.</a:t>
            </a:r>
          </a:p>
          <a:p>
            <a:pPr marL="914400" lvl="1" indent="-457200">
              <a:spcBef>
                <a:spcPts val="600"/>
              </a:spcBef>
              <a:buAutoNum type="arabicParenR"/>
            </a:pPr>
            <a:endParaRPr lang="en-US" sz="2000" dirty="0">
              <a:solidFill>
                <a:srgbClr val="5F4B3B"/>
              </a:solidFill>
              <a:latin typeface="Calibri"/>
              <a:cs typeface="Arial"/>
            </a:endParaRPr>
          </a:p>
          <a:p>
            <a:pPr lvl="1">
              <a:spcBef>
                <a:spcPts val="60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5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28D7B-E4A0-2F78-DEC7-3ADF4E438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2F5C0C-95C0-9E15-8044-D89A160F7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rgbClr val="326297"/>
                </a:solidFill>
              </a:rPr>
              <a:t>PSI Lessons</a:t>
            </a:r>
          </a:p>
        </p:txBody>
      </p:sp>
      <p:pic>
        <p:nvPicPr>
          <p:cNvPr id="11" name="Picture Placeholder 10" descr="Icebergs">
            <a:extLst>
              <a:ext uri="{FF2B5EF4-FFF2-40B4-BE49-F238E27FC236}">
                <a16:creationId xmlns:a16="http://schemas.microsoft.com/office/drawing/2014/main" id="{5DA8AF27-61E6-4187-0DAD-0FD07A26AD3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77" b="37677"/>
          <a:stretch/>
        </p:blipFill>
        <p:spPr>
          <a:xfrm>
            <a:off x="6821" y="12535"/>
            <a:ext cx="12192000" cy="164592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83262-62A8-C3AC-268E-E56EFC654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970784"/>
            <a:ext cx="7114032" cy="26873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326297"/>
                </a:solidFill>
              </a:rPr>
              <a:t>Rescheduling Exams</a:t>
            </a:r>
            <a:endParaRPr lang="en-US" sz="2000" dirty="0">
              <a:solidFill>
                <a:srgbClr val="326297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326297"/>
                </a:solidFill>
              </a:rPr>
              <a:t>Medical Emergencies &amp; Unexpected</a:t>
            </a:r>
            <a:r>
              <a:rPr lang="en-US" sz="2000" dirty="0">
                <a:solidFill>
                  <a:srgbClr val="326297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326297"/>
                </a:solidFill>
              </a:rPr>
              <a:t>PSI’s Computerized Examination Information:</a:t>
            </a:r>
            <a:r>
              <a:rPr lang="en-US" sz="2000" dirty="0">
                <a:solidFill>
                  <a:srgbClr val="326297"/>
                </a:solidFill>
              </a:rPr>
              <a:t> </a:t>
            </a:r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id="{71769ECC-01AC-F853-C384-844AB9B57380}"/>
              </a:ext>
            </a:extLst>
          </p:cNvPr>
          <p:cNvSpPr/>
          <p:nvPr/>
        </p:nvSpPr>
        <p:spPr>
          <a:xfrm>
            <a:off x="8484870" y="3086354"/>
            <a:ext cx="205740" cy="2571750"/>
          </a:xfrm>
          <a:prstGeom prst="leftBracket">
            <a:avLst/>
          </a:prstGeom>
          <a:ln w="63500">
            <a:solidFill>
              <a:srgbClr val="088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4A718B7B-0C0A-D725-4373-66F02209DC22}"/>
              </a:ext>
            </a:extLst>
          </p:cNvPr>
          <p:cNvSpPr/>
          <p:nvPr/>
        </p:nvSpPr>
        <p:spPr>
          <a:xfrm rot="10800000">
            <a:off x="11502390" y="3086354"/>
            <a:ext cx="205740" cy="2571750"/>
          </a:xfrm>
          <a:prstGeom prst="leftBracket">
            <a:avLst/>
          </a:prstGeom>
          <a:ln w="63500">
            <a:solidFill>
              <a:srgbClr val="088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C6A82-5B94-7E76-4EFF-EB5ADF50C57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5ED60E0A-2C1D-3799-ED31-D968D2481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340" y="3659240"/>
            <a:ext cx="2648320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4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7920B-F1C9-3624-21A2-6F2D83993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B5E7444B-EDD9-8260-4D6D-0F36BC9043D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9914483-CE55-1DFF-8EBD-26DD91B6B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-64008"/>
            <a:ext cx="10140696" cy="111556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326297"/>
                </a:solidFill>
              </a:rPr>
              <a:t>Rescheduling Exams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7E4536A1-C25E-FB4F-7559-F44A50E9FBFD}"/>
              </a:ext>
            </a:extLst>
          </p:cNvPr>
          <p:cNvSpPr txBox="1">
            <a:spLocks/>
          </p:cNvSpPr>
          <p:nvPr/>
        </p:nvSpPr>
        <p:spPr>
          <a:xfrm>
            <a:off x="871134" y="1618488"/>
            <a:ext cx="4439076" cy="37398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326297"/>
                </a:solidFill>
              </a:rPr>
              <a:t>Main notes from Op Cert Program: </a:t>
            </a:r>
          </a:p>
          <a:p>
            <a:r>
              <a:rPr lang="en-US" sz="1800" dirty="0">
                <a:solidFill>
                  <a:srgbClr val="326297"/>
                </a:solidFill>
              </a:rPr>
              <a:t>Notify Operator Certification Program of any issues 7 days prior to scheduled exam </a:t>
            </a:r>
          </a:p>
          <a:p>
            <a:r>
              <a:rPr lang="en-US" sz="1800" dirty="0">
                <a:solidFill>
                  <a:srgbClr val="326297"/>
                </a:solidFill>
              </a:rPr>
              <a:t>Exemptions are reviewed in a case-by-case basis</a:t>
            </a:r>
          </a:p>
          <a:p>
            <a:r>
              <a:rPr lang="en-US" sz="1800" dirty="0">
                <a:solidFill>
                  <a:srgbClr val="326297"/>
                </a:solidFill>
              </a:rPr>
              <a:t>Primary reason for approval are due to medical emergencies </a:t>
            </a:r>
          </a:p>
          <a:p>
            <a:endParaRPr lang="en-US" dirty="0">
              <a:solidFill>
                <a:srgbClr val="326297"/>
              </a:solidFill>
            </a:endParaRP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0F3B5752-9810-DF60-753D-B536ADC028C0}"/>
              </a:ext>
            </a:extLst>
          </p:cNvPr>
          <p:cNvSpPr txBox="1">
            <a:spLocks/>
          </p:cNvSpPr>
          <p:nvPr/>
        </p:nvSpPr>
        <p:spPr>
          <a:xfrm>
            <a:off x="6096000" y="1559052"/>
            <a:ext cx="5836920" cy="43662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326297"/>
                </a:solidFill>
              </a:rPr>
              <a:t>PSI’s Missed Appointments/ Cancellations:</a:t>
            </a:r>
          </a:p>
          <a:p>
            <a:pPr marL="0" indent="0">
              <a:buNone/>
            </a:pPr>
            <a:endParaRPr lang="en-US" sz="1800" dirty="0">
              <a:solidFill>
                <a:srgbClr val="326297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326297"/>
                </a:solidFill>
              </a:rPr>
              <a:t>*Candidate will forfeit the examination registration and all fees paid if….</a:t>
            </a:r>
          </a:p>
          <a:p>
            <a:pPr>
              <a:buAutoNum type="arabicParenR"/>
            </a:pPr>
            <a:r>
              <a:rPr lang="en-US" sz="1800" dirty="0">
                <a:solidFill>
                  <a:srgbClr val="326297"/>
                </a:solidFill>
              </a:rPr>
              <a:t>Fails to contact PSI at least two business days prior to a scheduled test session</a:t>
            </a:r>
          </a:p>
          <a:p>
            <a:pPr>
              <a:buAutoNum type="arabicParenR"/>
            </a:pPr>
            <a:r>
              <a:rPr lang="en-US" sz="1800" dirty="0">
                <a:solidFill>
                  <a:srgbClr val="326297"/>
                </a:solidFill>
              </a:rPr>
              <a:t>Candidate Wishes to reschedule a second time</a:t>
            </a:r>
          </a:p>
          <a:p>
            <a:pPr>
              <a:buAutoNum type="arabicParenR"/>
            </a:pPr>
            <a:r>
              <a:rPr lang="en-US" sz="1800" dirty="0">
                <a:solidFill>
                  <a:srgbClr val="326297"/>
                </a:solidFill>
              </a:rPr>
              <a:t>Candidate appears 15 minutes late </a:t>
            </a:r>
          </a:p>
          <a:p>
            <a:pPr>
              <a:buAutoNum type="arabicParenR"/>
            </a:pPr>
            <a:r>
              <a:rPr lang="en-US" sz="1800" dirty="0">
                <a:solidFill>
                  <a:srgbClr val="326297"/>
                </a:solidFill>
              </a:rPr>
              <a:t>Candidate fails to report for exam appointment</a:t>
            </a:r>
          </a:p>
          <a:p>
            <a:pPr>
              <a:buAutoNum type="arabicParenR"/>
            </a:pPr>
            <a:r>
              <a:rPr lang="en-US" sz="1800" dirty="0">
                <a:solidFill>
                  <a:srgbClr val="326297"/>
                </a:solidFill>
              </a:rPr>
              <a:t>Candidate does not register within 90-day window.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D3FCB555-0A51-6249-D9C4-2FEFC29D651B}"/>
              </a:ext>
            </a:extLst>
          </p:cNvPr>
          <p:cNvSpPr txBox="1"/>
          <p:nvPr/>
        </p:nvSpPr>
        <p:spPr>
          <a:xfrm>
            <a:off x="259080" y="3992064"/>
            <a:ext cx="533400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1">
              <a:spcBef>
                <a:spcPts val="600"/>
              </a:spcBef>
            </a:pPr>
            <a:endParaRPr lang="en-US" sz="2200" b="1" dirty="0">
              <a:solidFill>
                <a:srgbClr val="5F4B3B"/>
              </a:solidFill>
              <a:latin typeface="Calibri"/>
              <a:cs typeface="Arial"/>
            </a:endParaRPr>
          </a:p>
          <a:p>
            <a:pPr lvl="1" algn="ctr">
              <a:spcBef>
                <a:spcPts val="600"/>
              </a:spcBef>
            </a:pPr>
            <a:r>
              <a:rPr lang="en-US" sz="2200" b="1" dirty="0">
                <a:solidFill>
                  <a:srgbClr val="FF0000"/>
                </a:solidFill>
                <a:latin typeface="Calibri"/>
                <a:cs typeface="Arial"/>
              </a:rPr>
              <a:t>Computerized Exam Information Sheet can be found on NDEP’s website under “Operator Resources” </a:t>
            </a:r>
            <a:endParaRPr lang="en-US" sz="2000" dirty="0">
              <a:solidFill>
                <a:srgbClr val="FF0000"/>
              </a:solidFill>
              <a:latin typeface="Calibri"/>
              <a:cs typeface="Arial"/>
            </a:endParaRPr>
          </a:p>
          <a:p>
            <a:pPr marL="914400" lvl="1" indent="-457200">
              <a:spcBef>
                <a:spcPts val="600"/>
              </a:spcBef>
              <a:buAutoNum type="arabicParenR"/>
            </a:pPr>
            <a:endParaRPr lang="en-US" sz="2000" dirty="0">
              <a:solidFill>
                <a:srgbClr val="5F4B3B"/>
              </a:solidFill>
              <a:latin typeface="Calibri"/>
              <a:cs typeface="Arial"/>
            </a:endParaRPr>
          </a:p>
          <a:p>
            <a:pPr lvl="1">
              <a:spcBef>
                <a:spcPts val="60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91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7A593-AAE3-AF33-2FC6-CBD7D2E73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907215-8CAE-E0A1-D4BB-B3E9CA4F7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rgbClr val="326297"/>
                </a:solidFill>
              </a:rPr>
              <a:t>Renewal Season Lessons</a:t>
            </a:r>
          </a:p>
        </p:txBody>
      </p:sp>
      <p:pic>
        <p:nvPicPr>
          <p:cNvPr id="11" name="Picture Placeholder 10" descr="Icebergs">
            <a:extLst>
              <a:ext uri="{FF2B5EF4-FFF2-40B4-BE49-F238E27FC236}">
                <a16:creationId xmlns:a16="http://schemas.microsoft.com/office/drawing/2014/main" id="{784A1ECC-EAD2-83B9-6EE5-EA65A1EE30E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77" b="37677"/>
          <a:stretch/>
        </p:blipFill>
        <p:spPr>
          <a:xfrm>
            <a:off x="6821" y="12535"/>
            <a:ext cx="12192000" cy="164592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3C319-2E77-67CB-91AE-BEF9892E0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970784"/>
            <a:ext cx="7114032" cy="26873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326297"/>
                </a:solidFill>
              </a:rPr>
              <a:t>Contact Hours – Wastewater </a:t>
            </a:r>
            <a:endParaRPr lang="en-US" sz="2000" dirty="0">
              <a:solidFill>
                <a:srgbClr val="326297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326297"/>
                </a:solidFill>
              </a:rPr>
              <a:t>Safety Trainings </a:t>
            </a:r>
            <a:endParaRPr lang="en-US" sz="2000" dirty="0">
              <a:solidFill>
                <a:srgbClr val="326297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326297"/>
                </a:solidFill>
              </a:rPr>
              <a:t>Contact Hours – Basic Rules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326297"/>
                </a:solidFill>
              </a:rPr>
              <a:t>Reinstatements </a:t>
            </a:r>
            <a:r>
              <a:rPr lang="en-US" sz="2000" dirty="0">
                <a:solidFill>
                  <a:srgbClr val="326297"/>
                </a:solidFill>
              </a:rPr>
              <a:t> </a:t>
            </a:r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id="{E6E3D5F3-E0DF-FA39-4E0B-023AB1E90A71}"/>
              </a:ext>
            </a:extLst>
          </p:cNvPr>
          <p:cNvSpPr/>
          <p:nvPr/>
        </p:nvSpPr>
        <p:spPr>
          <a:xfrm>
            <a:off x="8484870" y="3086354"/>
            <a:ext cx="205740" cy="2571750"/>
          </a:xfrm>
          <a:prstGeom prst="leftBracket">
            <a:avLst/>
          </a:prstGeom>
          <a:ln w="63500">
            <a:solidFill>
              <a:srgbClr val="088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A9E79447-57E0-2E08-5D50-41075BF06473}"/>
              </a:ext>
            </a:extLst>
          </p:cNvPr>
          <p:cNvSpPr/>
          <p:nvPr/>
        </p:nvSpPr>
        <p:spPr>
          <a:xfrm rot="10800000">
            <a:off x="11502390" y="3086354"/>
            <a:ext cx="205740" cy="2571750"/>
          </a:xfrm>
          <a:prstGeom prst="leftBracket">
            <a:avLst/>
          </a:prstGeom>
          <a:ln w="63500">
            <a:solidFill>
              <a:srgbClr val="088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72AB96-098D-F939-9A73-5123A5D68C0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A picture containing text&#10;&#10;AI-generated content may be incorrect.">
            <a:extLst>
              <a:ext uri="{FF2B5EF4-FFF2-40B4-BE49-F238E27FC236}">
                <a16:creationId xmlns:a16="http://schemas.microsoft.com/office/drawing/2014/main" id="{4F1D8EC6-4AB7-1AC1-301D-0DDCBE8E8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219" y="3323879"/>
            <a:ext cx="2975181" cy="203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11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24B00-CAF2-BBB3-974A-7DCD1BF16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BB0EBA20-9235-653E-0E84-507EA5BA955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51C81DD-2DA7-0155-49AE-8A64E5383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-64008"/>
            <a:ext cx="10140696" cy="111556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326297"/>
                </a:solidFill>
              </a:rPr>
              <a:t>Contact Hours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EFD74BCE-D261-2305-B11B-C26BA5A2588A}"/>
              </a:ext>
            </a:extLst>
          </p:cNvPr>
          <p:cNvSpPr txBox="1">
            <a:spLocks/>
          </p:cNvSpPr>
          <p:nvPr/>
        </p:nvSpPr>
        <p:spPr>
          <a:xfrm>
            <a:off x="852846" y="2252994"/>
            <a:ext cx="4439076" cy="37398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326297"/>
                </a:solidFill>
              </a:rPr>
              <a:t>- Needs to be Pre-Approved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26297"/>
                </a:solidFill>
              </a:rPr>
              <a:t>- Can grant half credit for trainings that fit criteria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26297"/>
                </a:solidFill>
              </a:rPr>
              <a:t>- Criteria: Relevant to the operation and maintenance of water treatment or water distribution</a:t>
            </a:r>
          </a:p>
          <a:p>
            <a:pPr marL="0" indent="0">
              <a:buNone/>
            </a:pPr>
            <a:endParaRPr lang="en-US" sz="1800" b="1" dirty="0">
              <a:solidFill>
                <a:srgbClr val="326297"/>
              </a:solidFill>
            </a:endParaRPr>
          </a:p>
          <a:p>
            <a:endParaRPr lang="en-US" sz="1800" dirty="0">
              <a:solidFill>
                <a:srgbClr val="326297"/>
              </a:solidFill>
            </a:endParaRPr>
          </a:p>
          <a:p>
            <a:endParaRPr lang="en-US" dirty="0">
              <a:solidFill>
                <a:srgbClr val="326297"/>
              </a:solidFill>
            </a:endParaRP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DF221E17-B322-AE24-98B5-DEBE5F2F0BF4}"/>
              </a:ext>
            </a:extLst>
          </p:cNvPr>
          <p:cNvSpPr txBox="1">
            <a:spLocks/>
          </p:cNvSpPr>
          <p:nvPr/>
        </p:nvSpPr>
        <p:spPr>
          <a:xfrm>
            <a:off x="5993994" y="2131469"/>
            <a:ext cx="5836920" cy="35433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326297"/>
                </a:solidFill>
              </a:rPr>
              <a:t>The majority of on Demand Websites will offer both Drinking Water &amp; Wastewater trainings. </a:t>
            </a:r>
          </a:p>
          <a:p>
            <a:pPr marL="0" indent="0">
              <a:buNone/>
            </a:pPr>
            <a:endParaRPr lang="en-US" sz="1800" dirty="0">
              <a:solidFill>
                <a:srgbClr val="326297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326297"/>
                </a:solidFill>
              </a:rPr>
              <a:t>- Verify you are taking Drinking Water Courses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26297"/>
                </a:solidFill>
              </a:rPr>
              <a:t>- Check with conference organizers the type of approval that was granted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27D8FF0-8005-8462-7C64-4CBA93875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422" y="865110"/>
            <a:ext cx="62451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200" b="1" cap="small" dirty="0">
                <a:solidFill>
                  <a:srgbClr val="326297"/>
                </a:solidFill>
                <a:latin typeface="Candara"/>
                <a:cs typeface="Arial"/>
              </a:rPr>
              <a:t>Wastewater Rules/Considerations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50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B5C5D-55F6-8F68-59A0-30A6AB07F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09C28062-6D49-4F8E-213C-E048C325520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C1DEFC7-A14A-296B-387E-962E90F8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-64008"/>
            <a:ext cx="10140696" cy="111556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326297"/>
                </a:solidFill>
              </a:rPr>
              <a:t>Contact Hours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EC86615-03B3-8D53-58AE-94BF4A68C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422" y="865110"/>
            <a:ext cx="62451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200" b="1" cap="small" dirty="0">
                <a:solidFill>
                  <a:srgbClr val="326297"/>
                </a:solidFill>
                <a:latin typeface="Candara"/>
                <a:cs typeface="Arial"/>
              </a:rPr>
              <a:t>Safety Training Update  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CB622-D24F-7C6E-8282-44CC8E19AF1C}"/>
              </a:ext>
            </a:extLst>
          </p:cNvPr>
          <p:cNvSpPr txBox="1"/>
          <p:nvPr/>
        </p:nvSpPr>
        <p:spPr>
          <a:xfrm>
            <a:off x="328888" y="1871793"/>
            <a:ext cx="630828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spcBef>
                <a:spcPts val="600"/>
              </a:spcBef>
              <a:buAutoNum type="arabicParenR"/>
            </a:pPr>
            <a:r>
              <a:rPr lang="en-US" sz="1800" dirty="0">
                <a:solidFill>
                  <a:srgbClr val="326297"/>
                </a:solidFill>
              </a:rPr>
              <a:t>Can be approved for up to 2.5 Hours Maximum</a:t>
            </a:r>
          </a:p>
          <a:p>
            <a:pPr marL="800100" lvl="1" indent="-342900">
              <a:spcBef>
                <a:spcPts val="600"/>
              </a:spcBef>
              <a:buAutoNum type="arabicParenR"/>
            </a:pPr>
            <a:r>
              <a:rPr lang="en-US" dirty="0">
                <a:solidFill>
                  <a:srgbClr val="326297"/>
                </a:solidFill>
              </a:rPr>
              <a:t>Limited to 2.5 Hours per renewal Season</a:t>
            </a:r>
          </a:p>
          <a:p>
            <a:pPr marL="800100" lvl="1" indent="-342900">
              <a:spcBef>
                <a:spcPts val="600"/>
              </a:spcBef>
              <a:buAutoNum type="arabicParenR"/>
            </a:pPr>
            <a:r>
              <a:rPr lang="en-US" sz="1800" dirty="0">
                <a:solidFill>
                  <a:srgbClr val="326297"/>
                </a:solidFill>
              </a:rPr>
              <a:t>Can repeat training if desired but not allowed to use same certificate multiple times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8DE963-94A8-B5C6-5A33-F83CB31584E1}"/>
              </a:ext>
            </a:extLst>
          </p:cNvPr>
          <p:cNvSpPr txBox="1"/>
          <p:nvPr/>
        </p:nvSpPr>
        <p:spPr>
          <a:xfrm>
            <a:off x="4769824" y="3743265"/>
            <a:ext cx="630828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spcBef>
                <a:spcPts val="600"/>
              </a:spcBef>
              <a:buAutoNum type="arabicParenR"/>
            </a:pPr>
            <a:r>
              <a:rPr lang="en-US" sz="1800" dirty="0">
                <a:solidFill>
                  <a:srgbClr val="326297"/>
                </a:solidFill>
              </a:rPr>
              <a:t>Can be approved for up to </a:t>
            </a:r>
            <a:r>
              <a:rPr lang="en-US" sz="1800" dirty="0">
                <a:solidFill>
                  <a:srgbClr val="00B050"/>
                </a:solidFill>
              </a:rPr>
              <a:t>2.5 or </a:t>
            </a:r>
            <a:r>
              <a:rPr lang="en-US" dirty="0">
                <a:solidFill>
                  <a:srgbClr val="00B050"/>
                </a:solidFill>
              </a:rPr>
              <a:t>5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>
                <a:solidFill>
                  <a:srgbClr val="326297"/>
                </a:solidFill>
              </a:rPr>
              <a:t>Hours Maximum</a:t>
            </a:r>
          </a:p>
          <a:p>
            <a:pPr marL="800100" lvl="1" indent="-342900">
              <a:spcBef>
                <a:spcPts val="600"/>
              </a:spcBef>
              <a:buAutoNum type="arabicParenR"/>
            </a:pPr>
            <a:r>
              <a:rPr lang="en-US" dirty="0">
                <a:solidFill>
                  <a:srgbClr val="00B050"/>
                </a:solidFill>
              </a:rPr>
              <a:t>Limited to 2.5 Hours per Certification (Distribution/Treatment) </a:t>
            </a:r>
          </a:p>
          <a:p>
            <a:pPr marL="800100" lvl="1" indent="-342900">
              <a:spcBef>
                <a:spcPts val="600"/>
              </a:spcBef>
              <a:buAutoNum type="arabicParenR"/>
            </a:pPr>
            <a:r>
              <a:rPr lang="en-US" sz="1800" dirty="0">
                <a:solidFill>
                  <a:srgbClr val="326297"/>
                </a:solidFill>
              </a:rPr>
              <a:t>Can repeat training if desired but not allowed to use same certificate multiple times unless splitting between two different certifications</a:t>
            </a:r>
          </a:p>
        </p:txBody>
      </p:sp>
    </p:spTree>
    <p:extLst>
      <p:ext uri="{BB962C8B-B14F-4D97-AF65-F5344CB8AC3E}">
        <p14:creationId xmlns:p14="http://schemas.microsoft.com/office/powerpoint/2010/main" val="240874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03CB9-81B3-0911-15B4-452BB43E5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C73933A3-134B-EA49-729B-C45622D2250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D69CF806-CD3F-3B21-C746-2FA0E25B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-64008"/>
            <a:ext cx="10140696" cy="111556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326297"/>
                </a:solidFill>
              </a:rPr>
              <a:t>Contact Hours/Reinstatements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06B1A7D4-8A54-1D3D-9FFD-51256D3A7EBC}"/>
              </a:ext>
            </a:extLst>
          </p:cNvPr>
          <p:cNvSpPr txBox="1">
            <a:spLocks/>
          </p:cNvSpPr>
          <p:nvPr/>
        </p:nvSpPr>
        <p:spPr>
          <a:xfrm>
            <a:off x="987888" y="1389888"/>
            <a:ext cx="4439076" cy="37398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326297"/>
                </a:solidFill>
              </a:rPr>
              <a:t>Basic Rules: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326297"/>
                </a:solidFill>
              </a:rPr>
              <a:t> </a:t>
            </a:r>
            <a:r>
              <a:rPr lang="en-US" sz="1800" dirty="0">
                <a:solidFill>
                  <a:srgbClr val="326297"/>
                </a:solidFill>
              </a:rPr>
              <a:t>1) Related to distribution or treatment of drinking water.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26297"/>
                </a:solidFill>
              </a:rPr>
              <a:t>2) Need to be taken during within the certification timeframe.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26297"/>
                </a:solidFill>
              </a:rPr>
              <a:t>3) Can’t be used multiple times for same certification (Example: reinstatement to renewal)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26297"/>
                </a:solidFill>
              </a:rPr>
              <a:t>4) Same hours can’t be allocated to multiple certifications </a:t>
            </a:r>
          </a:p>
          <a:p>
            <a:endParaRPr lang="en-US" sz="1800" dirty="0">
              <a:solidFill>
                <a:srgbClr val="326297"/>
              </a:solidFill>
            </a:endParaRPr>
          </a:p>
          <a:p>
            <a:endParaRPr lang="en-US" dirty="0">
              <a:solidFill>
                <a:srgbClr val="326297"/>
              </a:solidFill>
            </a:endParaRP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41DABC4C-8750-596F-B163-0E19C5BFDAEF}"/>
              </a:ext>
            </a:extLst>
          </p:cNvPr>
          <p:cNvSpPr txBox="1">
            <a:spLocks/>
          </p:cNvSpPr>
          <p:nvPr/>
        </p:nvSpPr>
        <p:spPr>
          <a:xfrm>
            <a:off x="6096000" y="1389888"/>
            <a:ext cx="5836920" cy="43662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326297"/>
                </a:solidFill>
              </a:rPr>
              <a:t>Reinstatements:</a:t>
            </a:r>
            <a:endParaRPr lang="en-US" sz="1800" dirty="0">
              <a:solidFill>
                <a:srgbClr val="326297"/>
              </a:solidFill>
            </a:endParaRPr>
          </a:p>
          <a:p>
            <a:pPr>
              <a:buAutoNum type="arabicParenR"/>
            </a:pPr>
            <a:r>
              <a:rPr lang="en-US" sz="1800" dirty="0">
                <a:solidFill>
                  <a:srgbClr val="326297"/>
                </a:solidFill>
              </a:rPr>
              <a:t>We can only reinstate full certifications. </a:t>
            </a:r>
          </a:p>
          <a:p>
            <a:pPr>
              <a:buAutoNum type="arabicParenR"/>
            </a:pPr>
            <a:r>
              <a:rPr lang="en-US" sz="1800" dirty="0">
                <a:solidFill>
                  <a:srgbClr val="326297"/>
                </a:solidFill>
              </a:rPr>
              <a:t>Reinstatements are accepted from January to the end June.</a:t>
            </a:r>
          </a:p>
          <a:p>
            <a:pPr>
              <a:buAutoNum type="arabicParenR"/>
            </a:pPr>
            <a:r>
              <a:rPr lang="en-US" sz="1800" dirty="0">
                <a:solidFill>
                  <a:srgbClr val="326297"/>
                </a:solidFill>
              </a:rPr>
              <a:t>You can take courses if needed after original expiration date. </a:t>
            </a:r>
          </a:p>
          <a:p>
            <a:pPr>
              <a:buAutoNum type="arabicParenR"/>
            </a:pPr>
            <a:r>
              <a:rPr lang="en-US" sz="1800" dirty="0">
                <a:solidFill>
                  <a:srgbClr val="326297"/>
                </a:solidFill>
              </a:rPr>
              <a:t>OITs lost means operator needs to retake the exam.</a:t>
            </a:r>
          </a:p>
          <a:p>
            <a:pPr>
              <a:buAutoNum type="arabicParenR"/>
            </a:pPr>
            <a:r>
              <a:rPr lang="en-US" sz="1800" dirty="0">
                <a:solidFill>
                  <a:srgbClr val="326297"/>
                </a:solidFill>
              </a:rPr>
              <a:t>Submit your renewal on time.  </a:t>
            </a:r>
          </a:p>
        </p:txBody>
      </p:sp>
    </p:spTree>
    <p:extLst>
      <p:ext uri="{BB962C8B-B14F-4D97-AF65-F5344CB8AC3E}">
        <p14:creationId xmlns:p14="http://schemas.microsoft.com/office/powerpoint/2010/main" val="1553770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B0EA6-AAE5-C4BC-B2B1-D131828EE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B6742F-FF2D-7086-0D77-6D55B769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rgbClr val="326297"/>
                </a:solidFill>
              </a:rPr>
              <a:t>Operator Certification Forum</a:t>
            </a:r>
          </a:p>
        </p:txBody>
      </p:sp>
      <p:pic>
        <p:nvPicPr>
          <p:cNvPr id="11" name="Picture Placeholder 10" descr="Icebergs">
            <a:extLst>
              <a:ext uri="{FF2B5EF4-FFF2-40B4-BE49-F238E27FC236}">
                <a16:creationId xmlns:a16="http://schemas.microsoft.com/office/drawing/2014/main" id="{51926A3F-F578-897F-D047-C5A9200CB3C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77" b="37677"/>
          <a:stretch/>
        </p:blipFill>
        <p:spPr>
          <a:xfrm>
            <a:off x="6821" y="12535"/>
            <a:ext cx="12192000" cy="164592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FA24F-4875-1648-E495-74D062C51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970784"/>
            <a:ext cx="7114032" cy="26873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26297"/>
                </a:solidFill>
              </a:rPr>
              <a:t>Meet Quarterly for program updates, training opportunities, and policy discussion.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26297"/>
                </a:solidFill>
              </a:rPr>
              <a:t>Participate in shaping the future for drinking water operators.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26297"/>
                </a:solidFill>
              </a:rPr>
              <a:t>Great networking opportunity between Nevada public water system operators.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326297"/>
              </a:solidFill>
            </a:endParaRPr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id="{A2FA0EF3-7020-7A6D-7665-159A2D5925F4}"/>
              </a:ext>
            </a:extLst>
          </p:cNvPr>
          <p:cNvSpPr/>
          <p:nvPr/>
        </p:nvSpPr>
        <p:spPr>
          <a:xfrm>
            <a:off x="8484870" y="3086354"/>
            <a:ext cx="205740" cy="2571750"/>
          </a:xfrm>
          <a:prstGeom prst="leftBracket">
            <a:avLst/>
          </a:prstGeom>
          <a:ln w="63500">
            <a:solidFill>
              <a:srgbClr val="088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3228D74A-55C2-3303-ADAB-E231BE6EDADE}"/>
              </a:ext>
            </a:extLst>
          </p:cNvPr>
          <p:cNvSpPr/>
          <p:nvPr/>
        </p:nvSpPr>
        <p:spPr>
          <a:xfrm rot="10800000">
            <a:off x="11502390" y="3086354"/>
            <a:ext cx="205740" cy="2571750"/>
          </a:xfrm>
          <a:prstGeom prst="leftBracket">
            <a:avLst/>
          </a:prstGeom>
          <a:ln w="63500">
            <a:solidFill>
              <a:srgbClr val="088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68A4F2-526E-70E8-D827-E65ED087049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 descr="Text&#10;&#10;AI-generated content may be incorrect.">
            <a:extLst>
              <a:ext uri="{FF2B5EF4-FFF2-40B4-BE49-F238E27FC236}">
                <a16:creationId xmlns:a16="http://schemas.microsoft.com/office/drawing/2014/main" id="{A55F9D00-3980-714C-8C6C-F1472DF50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969" y="3018527"/>
            <a:ext cx="2639061" cy="270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00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25458-14C1-D469-936F-A29F4480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8DF72E1-1D68-7A4D-4382-C60345F8F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4" y="3276573"/>
            <a:ext cx="5095875" cy="200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sz="2400" b="1" dirty="0">
                <a:solidFill>
                  <a:srgbClr val="326297"/>
                </a:solidFill>
                <a:latin typeface="+mn-lt"/>
                <a:ea typeface="Lato" panose="020F0502020204030203" pitchFamily="34" charset="0"/>
                <a:cs typeface="Segoe UI" panose="020B0502040204020203" pitchFamily="34" charset="0"/>
              </a:rPr>
              <a:t>Carlos Quiroz, ES III</a:t>
            </a: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" panose="020B0502040204020203" pitchFamily="34" charset="0"/>
              </a:rPr>
              <a:t>Nevada Division of Environmental Protection</a:t>
            </a:r>
          </a:p>
          <a:p>
            <a:pPr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" panose="020B0502040204020203" pitchFamily="34" charset="0"/>
              </a:rPr>
              <a:t>Phone: 775-684-9308</a:t>
            </a: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" panose="020B0502040204020203" pitchFamily="34" charset="0"/>
              </a:rPr>
              <a:t>Email: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" panose="020B0502040204020203" pitchFamily="34" charset="0"/>
                <a:hlinkClick r:id="rId3"/>
              </a:rPr>
              <a:t>CQUIROZ-AGUILERA@NDEP.NV.GOV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" panose="020B0502040204020203" pitchFamily="34" charset="0"/>
              </a:rPr>
              <a:t> </a:t>
            </a:r>
          </a:p>
          <a:p>
            <a:pPr>
              <a:lnSpc>
                <a:spcPts val="2800"/>
              </a:lnSpc>
              <a:defRPr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6DACB-FAAB-1CB4-EB89-F5D84D362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9" r="34804"/>
          <a:stretch/>
        </p:blipFill>
        <p:spPr>
          <a:xfrm>
            <a:off x="6370653" y="10"/>
            <a:ext cx="582134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3F1E960-C717-069E-6778-18E830299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925" y="1225759"/>
            <a:ext cx="4591050" cy="1572768"/>
          </a:xfrm>
        </p:spPr>
        <p:txBody>
          <a:bodyPr anchor="b">
            <a:noAutofit/>
          </a:bodyPr>
          <a:lstStyle/>
          <a:p>
            <a:pPr algn="l"/>
            <a:r>
              <a:rPr lang="en-US" sz="7200" b="1">
                <a:solidFill>
                  <a:srgbClr val="326297"/>
                </a:solidFill>
                <a:latin typeface="Gill Sans MT" panose="020B05020201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Thank You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020811-D21F-41D5-F3A1-0C8B8CA13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7275" y="2803911"/>
            <a:ext cx="4248150" cy="0"/>
          </a:xfrm>
          <a:prstGeom prst="line">
            <a:avLst/>
          </a:prstGeom>
          <a:ln w="25400">
            <a:solidFill>
              <a:srgbClr val="7FBDE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9DE0B-1150-A1B1-DF0E-CC816240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4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152FA2-8F95-F72C-FF48-B4855387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45494-DAE2-8AF9-81E4-FC3BB95D5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92" y="0"/>
            <a:ext cx="1132941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4800" b="1" cap="small" dirty="0">
                <a:solidFill>
                  <a:srgbClr val="326297"/>
                </a:solidFill>
                <a:latin typeface="Candara"/>
                <a:cs typeface="Arial"/>
              </a:rPr>
              <a:t>Bureau of Safe Drinking Water</a:t>
            </a:r>
          </a:p>
          <a:p>
            <a:pPr algn="ctr">
              <a:defRPr/>
            </a:pPr>
            <a:r>
              <a:rPr lang="en-US" sz="4800" b="1" cap="small" dirty="0">
                <a:solidFill>
                  <a:srgbClr val="326297"/>
                </a:solidFill>
                <a:latin typeface="Candara"/>
                <a:cs typeface="Arial"/>
              </a:rPr>
              <a:t>Operator Certification Program</a:t>
            </a:r>
            <a:r>
              <a:rPr lang="en-US" sz="5400" b="1" cap="small" dirty="0">
                <a:solidFill>
                  <a:srgbClr val="326297"/>
                </a:solidFill>
                <a:latin typeface="Candara"/>
                <a:cs typeface="Arial"/>
              </a:rPr>
              <a:t> </a:t>
            </a:r>
            <a:r>
              <a:rPr lang="en-US" sz="4800" b="1" cap="small" dirty="0">
                <a:solidFill>
                  <a:srgbClr val="326297"/>
                </a:solidFill>
                <a:latin typeface="Candara"/>
                <a:cs typeface="Arial"/>
              </a:rPr>
              <a:t>Staff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7F0E356E-8DDC-697C-4A43-559F3ED01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1118" y="1445213"/>
            <a:ext cx="7329764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228600" lvl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2B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Bureau Chief: TBD</a:t>
            </a:r>
          </a:p>
          <a:p>
            <a:pPr marR="228600" lvl="0" algn="ctr" fontAlgn="auto">
              <a:spcBef>
                <a:spcPts val="6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589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Management/Supervisor: </a:t>
            </a:r>
          </a:p>
          <a:p>
            <a:pPr marR="228600" lvl="0" algn="ctr" fontAlgn="auto">
              <a:spcBef>
                <a:spcPts val="60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Linh Kieu</a:t>
            </a:r>
          </a:p>
          <a:p>
            <a:pPr marR="228600" lvl="0" algn="ctr" fontAlgn="auto">
              <a:spcBef>
                <a:spcPts val="600"/>
              </a:spcBef>
              <a:spcAft>
                <a:spcPts val="0"/>
              </a:spcAft>
            </a:pP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0" lvl="0" algn="ctr" fontAlgn="auto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589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Manager:</a:t>
            </a:r>
          </a:p>
          <a:p>
            <a:pPr marR="228600" lvl="0" algn="ctr" fontAlgn="auto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Carlos Quiroz-Aguilera</a:t>
            </a:r>
          </a:p>
          <a:p>
            <a:pPr marR="228600" lvl="0" algn="ctr" fontAlgn="auto">
              <a:spcBef>
                <a:spcPts val="0"/>
              </a:spcBef>
              <a:spcAft>
                <a:spcPts val="600"/>
              </a:spcAft>
            </a:pP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0" lvl="0" algn="ctr" fontAlgn="auto">
              <a:spcBef>
                <a:spcPts val="6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589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 Assistant: </a:t>
            </a:r>
          </a:p>
          <a:p>
            <a:pPr marR="228600" lvl="0" algn="ctr" fontAlgn="auto">
              <a:spcBef>
                <a:spcPts val="60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Rachel Weingart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0"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589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CC453-D4C0-8A0B-5E87-83ED0BAD3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D203CD7-6CF8-BFAD-8310-999652A3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56285"/>
            <a:ext cx="12192000" cy="1572768"/>
          </a:xfrm>
        </p:spPr>
        <p:txBody>
          <a:bodyPr anchor="b">
            <a:noAutofit/>
          </a:bodyPr>
          <a:lstStyle/>
          <a:p>
            <a:r>
              <a:rPr lang="en-US" sz="5400" b="1" dirty="0">
                <a:solidFill>
                  <a:srgbClr val="326297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2025 By the Numbers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AEC3C-64CF-3C70-A266-C6586915B794}"/>
              </a:ext>
            </a:extLst>
          </p:cNvPr>
          <p:cNvSpPr txBox="1"/>
          <p:nvPr/>
        </p:nvSpPr>
        <p:spPr>
          <a:xfrm>
            <a:off x="8491641" y="1542584"/>
            <a:ext cx="419375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solidFill>
                  <a:srgbClr val="FFFFFF"/>
                </a:solidFill>
                <a:latin typeface="Calibri"/>
                <a:cs typeface="Arial"/>
              </a:rPr>
              <a:t>Photo taken and owned by NDCNR, permission granted to NDEP</a:t>
            </a:r>
            <a:endParaRPr lang="en-US" sz="800">
              <a:latin typeface="Calibri"/>
              <a:cs typeface="Calibri"/>
            </a:endParaRPr>
          </a:p>
        </p:txBody>
      </p:sp>
      <p:pic>
        <p:nvPicPr>
          <p:cNvPr id="4" name="Picture 3" descr="A landscape with trees and a body of water in the background">
            <a:extLst>
              <a:ext uri="{FF2B5EF4-FFF2-40B4-BE49-F238E27FC236}">
                <a16:creationId xmlns:a16="http://schemas.microsoft.com/office/drawing/2014/main" id="{427A52CA-3257-49E7-CA77-7F1337FB81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1" b="40721"/>
          <a:stretch/>
        </p:blipFill>
        <p:spPr>
          <a:xfrm>
            <a:off x="4365" y="0"/>
            <a:ext cx="12187635" cy="27519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8FECCE-239D-02F4-B76A-19787ED4516C}"/>
              </a:ext>
            </a:extLst>
          </p:cNvPr>
          <p:cNvSpPr txBox="1"/>
          <p:nvPr/>
        </p:nvSpPr>
        <p:spPr>
          <a:xfrm>
            <a:off x="2336691" y="4454949"/>
            <a:ext cx="15811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880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553</a:t>
            </a:r>
            <a:r>
              <a:rPr lang="en-US" dirty="0">
                <a:solidFill>
                  <a:srgbClr val="0880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rgbClr val="0880AD"/>
                </a:solidFill>
                <a:latin typeface="+mn-lt"/>
                <a:cs typeface="Segoe UI" panose="020B0502040204020203" pitchFamily="34" charset="0"/>
              </a:rPr>
              <a:t>Tests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C1E6CE-3F87-4AE4-E7EA-A7D72E4C1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79815" y="4664784"/>
            <a:ext cx="0" cy="616328"/>
          </a:xfrm>
          <a:prstGeom prst="line">
            <a:avLst/>
          </a:prstGeom>
          <a:ln w="19050">
            <a:solidFill>
              <a:srgbClr val="3262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CB6415-40E3-3BF7-E2F9-1D4F9C9A9143}"/>
              </a:ext>
            </a:extLst>
          </p:cNvPr>
          <p:cNvSpPr txBox="1"/>
          <p:nvPr/>
        </p:nvSpPr>
        <p:spPr>
          <a:xfrm>
            <a:off x="4565540" y="4454950"/>
            <a:ext cx="29813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880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153</a:t>
            </a:r>
          </a:p>
          <a:p>
            <a:pPr algn="ctr"/>
            <a:r>
              <a:rPr lang="en-US" dirty="0">
                <a:solidFill>
                  <a:srgbClr val="0880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Conversions &amp; Reciprocities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BD30149-1BA8-AFB1-DEE2-73257CBAE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632590" y="4649783"/>
            <a:ext cx="0" cy="616328"/>
          </a:xfrm>
          <a:prstGeom prst="line">
            <a:avLst/>
          </a:prstGeom>
          <a:ln w="19050">
            <a:solidFill>
              <a:srgbClr val="3262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9883C65-3B70-AA7A-A592-73460C043283}"/>
              </a:ext>
            </a:extLst>
          </p:cNvPr>
          <p:cNvSpPr txBox="1"/>
          <p:nvPr/>
        </p:nvSpPr>
        <p:spPr>
          <a:xfrm>
            <a:off x="8085025" y="4451083"/>
            <a:ext cx="17702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880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932</a:t>
            </a:r>
          </a:p>
          <a:p>
            <a:pPr algn="ctr"/>
            <a:r>
              <a:rPr lang="en-US" dirty="0">
                <a:solidFill>
                  <a:srgbClr val="0880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Renewals &amp; Reinstatements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BB205-3D0B-778F-9970-30524D031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6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1CB96-5113-97F6-5D66-C44857FFD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8C469E38-C777-3225-D52A-D1266415DDA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/>
        </p:blipFill>
        <p:spPr>
          <a:xfrm>
            <a:off x="6381750" y="-6956"/>
            <a:ext cx="5810250" cy="6864956"/>
          </a:xfr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2FCF0BB7-B61D-8811-EFB0-7F1E20B89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02" y="99962"/>
            <a:ext cx="56962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200" b="1" cap="small" dirty="0">
                <a:solidFill>
                  <a:srgbClr val="326297"/>
                </a:solidFill>
                <a:latin typeface="Candara"/>
                <a:cs typeface="Arial"/>
              </a:rPr>
              <a:t>General Overview</a:t>
            </a:r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7846F544-2E6A-B26B-ABB5-8C153A6B76FD}"/>
              </a:ext>
            </a:extLst>
          </p:cNvPr>
          <p:cNvSpPr txBox="1">
            <a:spLocks/>
          </p:cNvSpPr>
          <p:nvPr/>
        </p:nvSpPr>
        <p:spPr>
          <a:xfrm>
            <a:off x="626700" y="1372235"/>
            <a:ext cx="7374300" cy="312724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26297"/>
                </a:solidFill>
              </a:rPr>
              <a:t>Application Lessons </a:t>
            </a:r>
          </a:p>
          <a:p>
            <a:r>
              <a:rPr lang="en-US" dirty="0">
                <a:solidFill>
                  <a:srgbClr val="326297"/>
                </a:solidFill>
              </a:rPr>
              <a:t>PSI Lessons</a:t>
            </a:r>
          </a:p>
          <a:p>
            <a:r>
              <a:rPr lang="en-US" dirty="0">
                <a:solidFill>
                  <a:srgbClr val="326297"/>
                </a:solidFill>
              </a:rPr>
              <a:t>Renewal Season Lessons </a:t>
            </a:r>
          </a:p>
          <a:p>
            <a:pPr marL="0" indent="0">
              <a:buNone/>
            </a:pPr>
            <a:endParaRPr lang="en-US" dirty="0">
              <a:solidFill>
                <a:srgbClr val="326297"/>
              </a:solidFill>
            </a:endParaRPr>
          </a:p>
          <a:p>
            <a:endParaRPr lang="en-US" dirty="0">
              <a:solidFill>
                <a:srgbClr val="3262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5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2ED80-2B74-7EFB-1F31-2AA5DEA30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E6F7EA-B1F9-38EC-B142-0D3929F4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rgbClr val="326297"/>
                </a:solidFill>
              </a:rPr>
              <a:t>Application Lessons</a:t>
            </a:r>
          </a:p>
        </p:txBody>
      </p:sp>
      <p:pic>
        <p:nvPicPr>
          <p:cNvPr id="11" name="Picture Placeholder 10" descr="Icebergs">
            <a:extLst>
              <a:ext uri="{FF2B5EF4-FFF2-40B4-BE49-F238E27FC236}">
                <a16:creationId xmlns:a16="http://schemas.microsoft.com/office/drawing/2014/main" id="{91B6BAE3-AAC1-1565-DAE9-34AD1D95085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77" b="37677"/>
          <a:stretch/>
        </p:blipFill>
        <p:spPr>
          <a:xfrm>
            <a:off x="6821" y="12535"/>
            <a:ext cx="12192000" cy="164592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5274C-5194-C124-39D6-D92671E35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970784"/>
            <a:ext cx="7114032" cy="26873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326297"/>
                </a:solidFill>
              </a:rPr>
              <a:t>Time of Year: </a:t>
            </a:r>
            <a:r>
              <a:rPr lang="en-US" dirty="0">
                <a:solidFill>
                  <a:srgbClr val="326297"/>
                </a:solidFill>
              </a:rPr>
              <a:t>Wait time can be affected by the time of the year and events in Calendar.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326297"/>
                </a:solidFill>
              </a:rPr>
              <a:t>Top 3 Kickbacks: </a:t>
            </a:r>
            <a:r>
              <a:rPr lang="en-US" dirty="0">
                <a:solidFill>
                  <a:srgbClr val="326297"/>
                </a:solidFill>
              </a:rPr>
              <a:t>Most popular parts of the application to be forgotten or skipped by operators.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326297"/>
                </a:solidFill>
              </a:rPr>
              <a:t>Accuracy:</a:t>
            </a:r>
            <a:r>
              <a:rPr lang="en-US" dirty="0">
                <a:solidFill>
                  <a:srgbClr val="326297"/>
                </a:solidFill>
              </a:rPr>
              <a:t> Information in application needs to be up to date and accurate.</a:t>
            </a:r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id="{B39C9E0B-9B23-693D-DE0E-B9E3BBB7DF1D}"/>
              </a:ext>
            </a:extLst>
          </p:cNvPr>
          <p:cNvSpPr/>
          <p:nvPr/>
        </p:nvSpPr>
        <p:spPr>
          <a:xfrm>
            <a:off x="8484870" y="3086354"/>
            <a:ext cx="205740" cy="2571750"/>
          </a:xfrm>
          <a:prstGeom prst="leftBracket">
            <a:avLst/>
          </a:prstGeom>
          <a:ln w="63500">
            <a:solidFill>
              <a:srgbClr val="088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B89BB940-A658-3EF8-0DCF-D06576FB3AE3}"/>
              </a:ext>
            </a:extLst>
          </p:cNvPr>
          <p:cNvSpPr/>
          <p:nvPr/>
        </p:nvSpPr>
        <p:spPr>
          <a:xfrm rot="10800000">
            <a:off x="11502390" y="3086354"/>
            <a:ext cx="205740" cy="2571750"/>
          </a:xfrm>
          <a:prstGeom prst="leftBracket">
            <a:avLst/>
          </a:prstGeom>
          <a:ln w="63500">
            <a:solidFill>
              <a:srgbClr val="088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0F2EE5-AE7E-DE95-8931-F35CD0214452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804C9C-D342-153F-42F2-65DB04F4FD84}"/>
              </a:ext>
            </a:extLst>
          </p:cNvPr>
          <p:cNvSpPr/>
          <p:nvPr/>
        </p:nvSpPr>
        <p:spPr>
          <a:xfrm>
            <a:off x="8872728" y="3086355"/>
            <a:ext cx="2496312" cy="24601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able&#10;&#10;AI-generated content may be incorrect.">
            <a:extLst>
              <a:ext uri="{FF2B5EF4-FFF2-40B4-BE49-F238E27FC236}">
                <a16:creationId xmlns:a16="http://schemas.microsoft.com/office/drawing/2014/main" id="{B8C30F63-70E5-4E1F-83E0-B6A60B098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884" y="3114104"/>
            <a:ext cx="2146000" cy="240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0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11214-4F67-247C-3CF3-22FFEDA8C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C11164B4-0579-674F-5B21-9A23FEC661A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4F9127CE-C4F1-C821-B206-248844F0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-64008"/>
            <a:ext cx="10140696" cy="111556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326297"/>
                </a:solidFill>
              </a:rPr>
              <a:t>Calendar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DF7DC3-4FAA-0848-531E-0DBCB2340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79833"/>
              </p:ext>
            </p:extLst>
          </p:nvPr>
        </p:nvGraphicFramePr>
        <p:xfrm>
          <a:off x="102616" y="1051560"/>
          <a:ext cx="7194296" cy="4828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74">
                  <a:extLst>
                    <a:ext uri="{9D8B030D-6E8A-4147-A177-3AD203B41FA5}">
                      <a16:colId xmlns:a16="http://schemas.microsoft.com/office/drawing/2014/main" val="581543720"/>
                    </a:ext>
                  </a:extLst>
                </a:gridCol>
                <a:gridCol w="1798574">
                  <a:extLst>
                    <a:ext uri="{9D8B030D-6E8A-4147-A177-3AD203B41FA5}">
                      <a16:colId xmlns:a16="http://schemas.microsoft.com/office/drawing/2014/main" val="3842094888"/>
                    </a:ext>
                  </a:extLst>
                </a:gridCol>
                <a:gridCol w="1798574">
                  <a:extLst>
                    <a:ext uri="{9D8B030D-6E8A-4147-A177-3AD203B41FA5}">
                      <a16:colId xmlns:a16="http://schemas.microsoft.com/office/drawing/2014/main" val="3494825086"/>
                    </a:ext>
                  </a:extLst>
                </a:gridCol>
                <a:gridCol w="1798574">
                  <a:extLst>
                    <a:ext uri="{9D8B030D-6E8A-4147-A177-3AD203B41FA5}">
                      <a16:colId xmlns:a16="http://schemas.microsoft.com/office/drawing/2014/main" val="3979380751"/>
                    </a:ext>
                  </a:extLst>
                </a:gridCol>
              </a:tblGrid>
              <a:tr h="7827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January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February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March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April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981692"/>
                  </a:ext>
                </a:extLst>
              </a:tr>
              <a:tr h="782747">
                <a:tc>
                  <a:txBody>
                    <a:bodyPr/>
                    <a:lstStyle/>
                    <a:p>
                      <a:r>
                        <a:rPr lang="en-US" dirty="0"/>
                        <a:t>Renewals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 Deadline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Conference</a:t>
                      </a:r>
                    </a:p>
                    <a:p>
                      <a:r>
                        <a:rPr lang="en-US" dirty="0"/>
                        <a:t>Forum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848809"/>
                  </a:ext>
                </a:extLst>
              </a:tr>
              <a:tr h="78274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June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July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August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972955"/>
                  </a:ext>
                </a:extLst>
              </a:tr>
              <a:tr h="782747">
                <a:tc>
                  <a:txBody>
                    <a:bodyPr/>
                    <a:lstStyle/>
                    <a:p>
                      <a:r>
                        <a:rPr lang="en-US" dirty="0"/>
                        <a:t>Exam Deadline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Tri-State</a:t>
                      </a:r>
                    </a:p>
                    <a:p>
                      <a:r>
                        <a:rPr lang="en-US" dirty="0"/>
                        <a:t>Exam Deadline</a:t>
                      </a:r>
                    </a:p>
                    <a:p>
                      <a:r>
                        <a:rPr lang="en-US" dirty="0"/>
                        <a:t>Forum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544126"/>
                  </a:ext>
                </a:extLst>
              </a:tr>
              <a:tr h="78274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September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October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November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December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618272"/>
                  </a:ext>
                </a:extLst>
              </a:tr>
              <a:tr h="782747">
                <a:tc>
                  <a:txBody>
                    <a:bodyPr/>
                    <a:lstStyle/>
                    <a:p>
                      <a:r>
                        <a:rPr lang="en-US" dirty="0"/>
                        <a:t>Renewals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Renewals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Renewals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Renewals</a:t>
                      </a:r>
                    </a:p>
                    <a:p>
                      <a:r>
                        <a:rPr lang="en-US" dirty="0"/>
                        <a:t>Forum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693312"/>
                  </a:ext>
                </a:extLst>
              </a:tr>
            </a:tbl>
          </a:graphicData>
        </a:graphic>
      </p:graphicFrame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7789B332-951A-6B79-0FF8-DA3B65422091}"/>
              </a:ext>
            </a:extLst>
          </p:cNvPr>
          <p:cNvSpPr txBox="1">
            <a:spLocks/>
          </p:cNvSpPr>
          <p:nvPr/>
        </p:nvSpPr>
        <p:spPr>
          <a:xfrm>
            <a:off x="7436526" y="1051560"/>
            <a:ext cx="4439076" cy="37398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326297"/>
                </a:solidFill>
              </a:rPr>
              <a:t>Red/Yellow Months – Longer Turn around time.</a:t>
            </a:r>
          </a:p>
          <a:p>
            <a:r>
              <a:rPr lang="en-US" sz="1800" dirty="0">
                <a:solidFill>
                  <a:srgbClr val="326297"/>
                </a:solidFill>
              </a:rPr>
              <a:t>Test expiration dependent on time of year.</a:t>
            </a:r>
          </a:p>
          <a:p>
            <a:r>
              <a:rPr lang="en-US" sz="1800" dirty="0">
                <a:solidFill>
                  <a:srgbClr val="326297"/>
                </a:solidFill>
              </a:rPr>
              <a:t>Operator Forum Months stay relative consistent.</a:t>
            </a:r>
          </a:p>
          <a:p>
            <a:r>
              <a:rPr lang="en-US" sz="1800" dirty="0">
                <a:solidFill>
                  <a:srgbClr val="326297"/>
                </a:solidFill>
              </a:rPr>
              <a:t>Submit written exam applications before due date. </a:t>
            </a:r>
          </a:p>
          <a:p>
            <a:r>
              <a:rPr lang="en-US" sz="1800" dirty="0">
                <a:solidFill>
                  <a:srgbClr val="326297"/>
                </a:solidFill>
              </a:rPr>
              <a:t>Plan ahead if possible – Especially if Certification is required for position.</a:t>
            </a:r>
          </a:p>
          <a:p>
            <a:r>
              <a:rPr lang="en-US" sz="1800" dirty="0">
                <a:solidFill>
                  <a:srgbClr val="326297"/>
                </a:solidFill>
              </a:rPr>
              <a:t>Reach out to Rachel or Myself for any issues. </a:t>
            </a:r>
          </a:p>
          <a:p>
            <a:endParaRPr lang="en-US" dirty="0">
              <a:solidFill>
                <a:srgbClr val="3262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2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501BA-5657-077B-747D-E610EDD5E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4BD9D0A9-724F-DC06-6A88-B077CF86FF1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8F10C56-660A-ACB4-965C-B3F54B18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9" y="-62633"/>
            <a:ext cx="10140696" cy="111556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326297"/>
                </a:solidFill>
              </a:rPr>
              <a:t>Top 3 Kickbacks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BDD7F3BA-3F13-93EC-EB9A-DF22EE0D3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423" y="865110"/>
            <a:ext cx="56962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200" b="1" cap="small" dirty="0">
                <a:solidFill>
                  <a:srgbClr val="326297"/>
                </a:solidFill>
                <a:latin typeface="Candara"/>
                <a:cs typeface="Arial"/>
              </a:rPr>
              <a:t># 3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D3D0D-013F-94E4-AA47-5352E9FDE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727" y="1771553"/>
            <a:ext cx="83116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200" b="1" cap="small" dirty="0">
                <a:solidFill>
                  <a:srgbClr val="FF0000"/>
                </a:solidFill>
                <a:latin typeface="Candara"/>
                <a:cs typeface="Arial"/>
              </a:rPr>
              <a:t>Supporting documents &amp; reason for applying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33C41D41-FD3F-E930-BBC8-7CF3C1D29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11" y="2504232"/>
            <a:ext cx="8343852" cy="30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1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4F733-12EE-66A8-673A-623BDA0F3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558D86C2-1AC8-2997-6CFF-9553D0D8887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EFD9DE84-4DC3-80D5-048E-50A6792F8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-64008"/>
            <a:ext cx="10140696" cy="111556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326297"/>
                </a:solidFill>
              </a:rPr>
              <a:t>Top 3 Kickbacks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0A7AFB9-72F2-1C33-898B-64DE9AAEF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423" y="865110"/>
            <a:ext cx="56962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200" b="1" cap="small" dirty="0">
                <a:solidFill>
                  <a:srgbClr val="326297"/>
                </a:solidFill>
                <a:latin typeface="Candara"/>
                <a:cs typeface="Arial"/>
              </a:rPr>
              <a:t># 2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4E7987-8CF5-3004-C9FF-BC72772D2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871" y="1523333"/>
            <a:ext cx="83116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200" b="1" cap="small" dirty="0">
                <a:solidFill>
                  <a:srgbClr val="FF0000"/>
                </a:solidFill>
                <a:latin typeface="Candara"/>
                <a:cs typeface="Arial"/>
              </a:rPr>
              <a:t>Supervisor Signature/Experience Verification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7197D1C8-313D-AE0A-B7A8-D24D7803B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871" y="2108108"/>
            <a:ext cx="8122109" cy="36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1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A9857-97E3-3C9F-704D-D077E50B0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879013A4-3303-503C-BBDE-CCFC50D05BC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3932E8F7-CE42-CA96-5122-81875A45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-64008"/>
            <a:ext cx="10140696" cy="111556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326297"/>
                </a:solidFill>
              </a:rPr>
              <a:t>Top 3 Kickbacks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64A75A60-5902-61DA-18D5-797E31C5F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423" y="865110"/>
            <a:ext cx="56962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200" b="1" cap="small" dirty="0">
                <a:solidFill>
                  <a:srgbClr val="326297"/>
                </a:solidFill>
                <a:latin typeface="Candara"/>
                <a:cs typeface="Arial"/>
              </a:rPr>
              <a:t># 1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04507-4796-29A4-5602-0CBED13C0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727" y="1771553"/>
            <a:ext cx="83116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200" b="1" cap="small" dirty="0">
                <a:solidFill>
                  <a:srgbClr val="FF0000"/>
                </a:solidFill>
                <a:latin typeface="Candara"/>
                <a:cs typeface="Arial"/>
              </a:rPr>
              <a:t>NAC Question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A282AC33-C4FA-4680-B719-D9E3DCC00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87" y="2561101"/>
            <a:ext cx="10503625" cy="25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512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3">
      <a:majorFont>
        <a:latin typeface="segoe ui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segoe ui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47934575B8544D801581D250394F66" ma:contentTypeVersion="13" ma:contentTypeDescription="Create a new document." ma:contentTypeScope="" ma:versionID="3ef5f01947682efce124ab5ce97c9139">
  <xsd:schema xmlns:xsd="http://www.w3.org/2001/XMLSchema" xmlns:xs="http://www.w3.org/2001/XMLSchema" xmlns:p="http://schemas.microsoft.com/office/2006/metadata/properties" xmlns:ns2="aa6d6a4c-76ea-4555-8dee-d145436d9ff7" xmlns:ns3="516b8590-d7b4-4965-80f0-13162f5305f3" targetNamespace="http://schemas.microsoft.com/office/2006/metadata/properties" ma:root="true" ma:fieldsID="342035d5a91782a5598ff48de54fea81" ns2:_="" ns3:_="">
    <xsd:import namespace="aa6d6a4c-76ea-4555-8dee-d145436d9ff7"/>
    <xsd:import namespace="516b8590-d7b4-4965-80f0-13162f5305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d6a4c-76ea-4555-8dee-d145436d9f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13bb73f-e2d2-482b-8e61-3bf6a9fa62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b8590-d7b4-4965-80f0-13162f5305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ed9a0f7-2a10-4cf9-aa2d-6d7ef5ab8430}" ma:internalName="TaxCatchAll" ma:showField="CatchAllData" ma:web="516b8590-d7b4-4965-80f0-13162f5305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6d6a4c-76ea-4555-8dee-d145436d9ff7">
      <Terms xmlns="http://schemas.microsoft.com/office/infopath/2007/PartnerControls"/>
    </lcf76f155ced4ddcb4097134ff3c332f>
    <TaxCatchAll xmlns="516b8590-d7b4-4965-80f0-13162f5305f3" xsi:nil="true"/>
  </documentManagement>
</p:properties>
</file>

<file path=customXml/itemProps1.xml><?xml version="1.0" encoding="utf-8"?>
<ds:datastoreItem xmlns:ds="http://schemas.openxmlformats.org/officeDocument/2006/customXml" ds:itemID="{C39A54CD-6DC5-4B6D-A27C-9747CEDCC0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6d6a4c-76ea-4555-8dee-d145436d9ff7"/>
    <ds:schemaRef ds:uri="516b8590-d7b4-4965-80f0-13162f5305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48E714-5A88-49FA-9E93-7F066F3339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8580DA-44CE-4530-A045-153DF9E6558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b5bdd7b-3014-4f4c-a88f-8fa10ef9168b"/>
    <ds:schemaRef ds:uri="b8f78cd9-b9ee-45b9-bf68-9f038a5ab7a0"/>
    <ds:schemaRef ds:uri="http://www.w3.org/XML/1998/namespace"/>
    <ds:schemaRef ds:uri="http://purl.org/dc/dcmitype/"/>
    <ds:schemaRef ds:uri="aa6d6a4c-76ea-4555-8dee-d145436d9ff7"/>
    <ds:schemaRef ds:uri="516b8590-d7b4-4965-80f0-13162f5305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839</Words>
  <Application>Microsoft Office PowerPoint</Application>
  <PresentationFormat>Widescreen</PresentationFormat>
  <Paragraphs>197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Custom Design</vt:lpstr>
      <vt:lpstr>2_Office Theme</vt:lpstr>
      <vt:lpstr>PowerPoint Presentation</vt:lpstr>
      <vt:lpstr>PowerPoint Presentation</vt:lpstr>
      <vt:lpstr>2025 By the Numbers</vt:lpstr>
      <vt:lpstr>PowerPoint Presentation</vt:lpstr>
      <vt:lpstr>Application Lessons</vt:lpstr>
      <vt:lpstr>Calendar</vt:lpstr>
      <vt:lpstr>Top 3 Kickbacks</vt:lpstr>
      <vt:lpstr>Top 3 Kickbacks</vt:lpstr>
      <vt:lpstr>Top 3 Kickbacks</vt:lpstr>
      <vt:lpstr>Accuracy</vt:lpstr>
      <vt:lpstr>PSI Lessons</vt:lpstr>
      <vt:lpstr>Rescheduling Exams</vt:lpstr>
      <vt:lpstr>Renewal Season Lessons</vt:lpstr>
      <vt:lpstr>Contact Hours</vt:lpstr>
      <vt:lpstr>Contact Hours</vt:lpstr>
      <vt:lpstr>Contact Hours/Reinstatements</vt:lpstr>
      <vt:lpstr>Operator Certification Forum</vt:lpstr>
      <vt:lpstr>Thank You</vt:lpstr>
    </vt:vector>
  </TitlesOfParts>
  <Company>ndwr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bconrad</dc:creator>
  <cp:lastModifiedBy>Carlos Quiroz-Aguilera</cp:lastModifiedBy>
  <cp:revision>18</cp:revision>
  <cp:lastPrinted>2023-01-31T18:34:10Z</cp:lastPrinted>
  <dcterms:created xsi:type="dcterms:W3CDTF">2011-02-07T22:15:11Z</dcterms:created>
  <dcterms:modified xsi:type="dcterms:W3CDTF">2026-03-06T18:01:46Z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0x0101002047934575B8544D801581D250394F66</vt:lpwstr>
  </property>
  <property fmtid="{D5CDD505-2E9C-101B-9397-08002B2CF9AE}" pid="3" name="MediaServiceImageTags">
    <vt:lpwstr/>
  </property>
</Properties>
</file>