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7"/>
  </p:notesMasterIdLst>
  <p:sldIdLst>
    <p:sldId id="259" r:id="rId3"/>
    <p:sldId id="369" r:id="rId4"/>
    <p:sldId id="411" r:id="rId5"/>
    <p:sldId id="357" r:id="rId6"/>
    <p:sldId id="628" r:id="rId7"/>
    <p:sldId id="604" r:id="rId8"/>
    <p:sldId id="603" r:id="rId9"/>
    <p:sldId id="607" r:id="rId10"/>
    <p:sldId id="608" r:id="rId11"/>
    <p:sldId id="609" r:id="rId12"/>
    <p:sldId id="610" r:id="rId13"/>
    <p:sldId id="611" r:id="rId14"/>
    <p:sldId id="613" r:id="rId15"/>
    <p:sldId id="612" r:id="rId16"/>
    <p:sldId id="412" r:id="rId17"/>
    <p:sldId id="623" r:id="rId18"/>
    <p:sldId id="624" r:id="rId19"/>
    <p:sldId id="386" r:id="rId20"/>
    <p:sldId id="387" r:id="rId21"/>
    <p:sldId id="626" r:id="rId22"/>
    <p:sldId id="404" r:id="rId23"/>
    <p:sldId id="397" r:id="rId24"/>
    <p:sldId id="399" r:id="rId25"/>
    <p:sldId id="405" r:id="rId26"/>
    <p:sldId id="378" r:id="rId27"/>
    <p:sldId id="363" r:id="rId28"/>
    <p:sldId id="614" r:id="rId29"/>
    <p:sldId id="559" r:id="rId30"/>
    <p:sldId id="615" r:id="rId31"/>
    <p:sldId id="358" r:id="rId32"/>
    <p:sldId id="359" r:id="rId33"/>
    <p:sldId id="360" r:id="rId34"/>
    <p:sldId id="361" r:id="rId35"/>
    <p:sldId id="617" r:id="rId36"/>
    <p:sldId id="362" r:id="rId37"/>
    <p:sldId id="616" r:id="rId38"/>
    <p:sldId id="627" r:id="rId39"/>
    <p:sldId id="402" r:id="rId40"/>
    <p:sldId id="618" r:id="rId41"/>
    <p:sldId id="619" r:id="rId42"/>
    <p:sldId id="620" r:id="rId43"/>
    <p:sldId id="621" r:id="rId44"/>
    <p:sldId id="622" r:id="rId45"/>
    <p:sldId id="389" r:id="rId46"/>
    <p:sldId id="390" r:id="rId47"/>
    <p:sldId id="406" r:id="rId48"/>
    <p:sldId id="625" r:id="rId49"/>
    <p:sldId id="410" r:id="rId50"/>
    <p:sldId id="407" r:id="rId51"/>
    <p:sldId id="408" r:id="rId52"/>
    <p:sldId id="393" r:id="rId53"/>
    <p:sldId id="409" r:id="rId54"/>
    <p:sldId id="383" r:id="rId55"/>
    <p:sldId id="384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723"/>
    <a:srgbClr val="BFDDAB"/>
    <a:srgbClr val="A4CF87"/>
    <a:srgbClr val="0070C0"/>
    <a:srgbClr val="FFFFFF"/>
    <a:srgbClr val="4B78C8"/>
    <a:srgbClr val="32579A"/>
    <a:srgbClr val="E6EDF6"/>
    <a:srgbClr val="F3F0F6"/>
    <a:srgbClr val="225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4:05.50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27.18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28.4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29.8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30.15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36.2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43.6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44.62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3:46.23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4:20.5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50.0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40.1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50.7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4:22.2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5:04.12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5:07.5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39:36.7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39:38.1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1:04.7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39:36.7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39:38.1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1:04.7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41.4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39:36.75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39:38.1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1:04.71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41.80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52.2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55.1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56.6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0:56.7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7-01T05:42:01.58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DDB0B3-87D5-4603-85B9-E7AC0CA6DFF7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D4DCD5-1194-44C1-B6B4-571B54EE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 slide Project estimated cost – most recent - may be around 50k  – </a:t>
            </a:r>
            <a:r>
              <a:rPr lang="en-US" dirty="0">
                <a:highlight>
                  <a:srgbClr val="FFFF00"/>
                </a:highlight>
              </a:rPr>
              <a:t>August</a:t>
            </a:r>
            <a:r>
              <a:rPr lang="en-US" dirty="0"/>
              <a:t> 2021-September 2021  Elise Slide to Follow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13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 slide Project estimated cost – most recent - may be around 50k  – </a:t>
            </a:r>
            <a:r>
              <a:rPr lang="en-US" dirty="0">
                <a:highlight>
                  <a:srgbClr val="FFFF00"/>
                </a:highlight>
              </a:rPr>
              <a:t>August</a:t>
            </a:r>
            <a:r>
              <a:rPr lang="en-US" dirty="0"/>
              <a:t> 2021-September 2021  Elise Slide to Follow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3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 slide Project estimated cost – most recent - may be around 50k  – </a:t>
            </a:r>
            <a:r>
              <a:rPr lang="en-US" dirty="0">
                <a:highlight>
                  <a:srgbClr val="FFFF00"/>
                </a:highlight>
              </a:rPr>
              <a:t>August</a:t>
            </a:r>
            <a:r>
              <a:rPr lang="en-US" dirty="0"/>
              <a:t> 2021-September 2021  Elise Slide to Follow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https://www.marshall.edu/cegas/geohazards/2016pdf/S4/2_Geohazards%20-%20GWS%20Presentation%20-%20Polyurethane%20Grout.pdf ; https://www.hydroinnovations.com.au/blog/pia-industry-innovation-award/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3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 slide Project estimated cost – most recent - may be around 50k  – </a:t>
            </a:r>
            <a:r>
              <a:rPr lang="en-US" dirty="0">
                <a:highlight>
                  <a:srgbClr val="FFFF00"/>
                </a:highlight>
              </a:rPr>
              <a:t>August</a:t>
            </a:r>
            <a:r>
              <a:rPr lang="en-US" dirty="0"/>
              <a:t> 2021-September 2021  Elise Slide to Follow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https://www.marshall.edu/cegas/geohazards/2016pdf/S4/2_Geohazards%20-%20GWS%20Presentation%20-%20Polyurethane%20Grout.pdf ; https://www.hydroinnovations.com.au/blog/pia-industry-innovation-award/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45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Explain Well locations &amp; problem wells (1&amp;2) - Gold Country PWS motivated to approach the problem exploring broad spectrum of solutions; alternative source, alternative distribution; mitigation of groundwater TN; consolidation </a:t>
            </a:r>
            <a:r>
              <a:rPr lang="en-US" sz="1800" b="0" i="0" u="none" strike="noStrike" baseline="0" dirty="0" err="1">
                <a:latin typeface="Arial" panose="020B0604020202020204" pitchFamily="34" charset="0"/>
              </a:rPr>
              <a:t>etc</a:t>
            </a:r>
            <a:r>
              <a:rPr lang="en-US" sz="1800" b="0" i="0" u="none" strike="noStrike" baseline="0" dirty="0">
                <a:latin typeface="Arial" panose="020B0604020202020204" pitchFamily="34" charset="0"/>
              </a:rPr>
              <a:t> could be part of alternatives; January 2021 Humboldt County Board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716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5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4DCD5-1194-44C1-B6B4-571B54EE4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8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Refinancing still need to check the boxes for SRF rules and regulations – eligible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4DCD5-1194-44C1-B6B4-571B54EE46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7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comply with safe drinking water act and the regulations adopted pursuant thereto and to protect public health.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TMF capacity or designed to attain TMF capacity -&gt;Capable (NRS 445A.807)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 (NRS 445A.215) and Project (initial construction, or renovation, or modification, or expansion – NRS 445A.230)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4DCD5-1194-44C1-B6B4-571B54EE46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4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9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3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80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4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29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49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3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6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4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7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63A1-AF55-4497-AD4D-17118FF5790C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0B0-2438-4023-BD4D-554971A0B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826D-283E-4D68-AB87-603FA2A00DFA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2FCC-3AAE-4F19-BB00-F2034F1E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all.lifesizecloud.com/415501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dep.nv.gov/water/financing-infrastructure/state-revolving-fund-loans/drinking-water" TargetMode="External"/><Relationship Id="rId2" Type="http://schemas.openxmlformats.org/officeDocument/2006/relationships/hyperlink" Target="https://ndep.nv.gov/water/financing-infrastructure/state-revolving-fund-loans/clean-water-wastewater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dep.nv.gov/uploads/water-financing-srf-drinkingwater-docs/2021_DWSRF_final_Intended_Use_Plan.pdf" TargetMode="External"/><Relationship Id="rId2" Type="http://schemas.openxmlformats.org/officeDocument/2006/relationships/hyperlink" Target="https://ndep.nv.gov/uploads/water-financing-srf-wastewater-docs/2021_CW_FINAL_Intended_Use_Pla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8.xml"/><Relationship Id="rId18" Type="http://schemas.openxmlformats.org/officeDocument/2006/relationships/customXml" Target="../ink/ink11.xml"/><Relationship Id="rId26" Type="http://schemas.openxmlformats.org/officeDocument/2006/relationships/image" Target="../media/image48.png"/><Relationship Id="rId39" Type="http://schemas.openxmlformats.org/officeDocument/2006/relationships/customXml" Target="../ink/ink22.xml"/><Relationship Id="rId3" Type="http://schemas.openxmlformats.org/officeDocument/2006/relationships/image" Target="../media/image38.png"/><Relationship Id="rId21" Type="http://schemas.openxmlformats.org/officeDocument/2006/relationships/customXml" Target="../ink/ink13.xml"/><Relationship Id="rId34" Type="http://schemas.openxmlformats.org/officeDocument/2006/relationships/customXml" Target="../ink/ink19.xml"/><Relationship Id="rId42" Type="http://schemas.openxmlformats.org/officeDocument/2006/relationships/image" Target="../media/image56.png"/><Relationship Id="rId7" Type="http://schemas.openxmlformats.org/officeDocument/2006/relationships/customXml" Target="../ink/ink5.xml"/><Relationship Id="rId12" Type="http://schemas.openxmlformats.org/officeDocument/2006/relationships/image" Target="../media/image42.png"/><Relationship Id="rId17" Type="http://schemas.openxmlformats.org/officeDocument/2006/relationships/image" Target="../media/image44.png"/><Relationship Id="rId25" Type="http://schemas.openxmlformats.org/officeDocument/2006/relationships/customXml" Target="../ink/ink15.xml"/><Relationship Id="rId33" Type="http://schemas.openxmlformats.org/officeDocument/2006/relationships/image" Target="../media/image52.png"/><Relationship Id="rId38" Type="http://schemas.openxmlformats.org/officeDocument/2006/relationships/image" Target="../media/image54.png"/><Relationship Id="rId2" Type="http://schemas.openxmlformats.org/officeDocument/2006/relationships/customXml" Target="../ink/ink2.xml"/><Relationship Id="rId16" Type="http://schemas.openxmlformats.org/officeDocument/2006/relationships/customXml" Target="../ink/ink10.xml"/><Relationship Id="rId20" Type="http://schemas.openxmlformats.org/officeDocument/2006/relationships/image" Target="../media/image45.png"/><Relationship Id="rId29" Type="http://schemas.openxmlformats.org/officeDocument/2006/relationships/customXml" Target="../ink/ink17.xml"/><Relationship Id="rId41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customXml" Target="../ink/ink7.xml"/><Relationship Id="rId24" Type="http://schemas.openxmlformats.org/officeDocument/2006/relationships/image" Target="../media/image47.png"/><Relationship Id="rId32" Type="http://schemas.openxmlformats.org/officeDocument/2006/relationships/customXml" Target="../ink/ink18.xml"/><Relationship Id="rId37" Type="http://schemas.openxmlformats.org/officeDocument/2006/relationships/customXml" Target="../ink/ink21.xml"/><Relationship Id="rId40" Type="http://schemas.openxmlformats.org/officeDocument/2006/relationships/image" Target="../media/image55.png"/><Relationship Id="rId5" Type="http://schemas.openxmlformats.org/officeDocument/2006/relationships/image" Target="../media/image39.png"/><Relationship Id="rId15" Type="http://schemas.openxmlformats.org/officeDocument/2006/relationships/image" Target="../media/image43.png"/><Relationship Id="rId23" Type="http://schemas.openxmlformats.org/officeDocument/2006/relationships/customXml" Target="../ink/ink14.xml"/><Relationship Id="rId28" Type="http://schemas.openxmlformats.org/officeDocument/2006/relationships/image" Target="../media/image49.png"/><Relationship Id="rId36" Type="http://schemas.openxmlformats.org/officeDocument/2006/relationships/customXml" Target="../ink/ink20.xml"/><Relationship Id="rId10" Type="http://schemas.openxmlformats.org/officeDocument/2006/relationships/image" Target="../media/image41.png"/><Relationship Id="rId19" Type="http://schemas.openxmlformats.org/officeDocument/2006/relationships/customXml" Target="../ink/ink12.xml"/><Relationship Id="rId31" Type="http://schemas.openxmlformats.org/officeDocument/2006/relationships/image" Target="../media/image51.png"/><Relationship Id="rId4" Type="http://schemas.openxmlformats.org/officeDocument/2006/relationships/customXml" Target="../ink/ink3.xml"/><Relationship Id="rId9" Type="http://schemas.openxmlformats.org/officeDocument/2006/relationships/customXml" Target="../ink/ink6.xml"/><Relationship Id="rId14" Type="http://schemas.openxmlformats.org/officeDocument/2006/relationships/customXml" Target="../ink/ink9.xml"/><Relationship Id="rId22" Type="http://schemas.openxmlformats.org/officeDocument/2006/relationships/image" Target="../media/image46.png"/><Relationship Id="rId27" Type="http://schemas.openxmlformats.org/officeDocument/2006/relationships/customXml" Target="../ink/ink16.xml"/><Relationship Id="rId30" Type="http://schemas.openxmlformats.org/officeDocument/2006/relationships/image" Target="../media/image50.png"/><Relationship Id="rId35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58.png"/><Relationship Id="rId4" Type="http://schemas.openxmlformats.org/officeDocument/2006/relationships/customXml" Target="../ink/ink25.xml"/><Relationship Id="rId9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58.png"/><Relationship Id="rId4" Type="http://schemas.openxmlformats.org/officeDocument/2006/relationships/customXml" Target="../ink/ink28.xml"/><Relationship Id="rId9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58.png"/><Relationship Id="rId4" Type="http://schemas.openxmlformats.org/officeDocument/2006/relationships/customXml" Target="../ink/ink31.xml"/><Relationship Id="rId9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j.cooper@ndep.nv.gov" TargetMode="External"/><Relationship Id="rId2" Type="http://schemas.openxmlformats.org/officeDocument/2006/relationships/hyperlink" Target="mailto:smaligireddy@ndep.nv.gov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ndep.nv.gov/water/financing-infrastructure/state-revolving-fund-loans/clean-water-wastewat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676400"/>
            <a:ext cx="4876800" cy="1143000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accent3">
                    <a:lumMod val="75000"/>
                  </a:schemeClr>
                </a:solidFill>
              </a:rPr>
              <a:t>Clean Water SRF &amp; </a:t>
            </a:r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Drinking Water SRF </a:t>
            </a:r>
            <a:r>
              <a:rPr lang="en-US" sz="4000" i="1" dirty="0"/>
              <a:t>Priority List </a:t>
            </a:r>
            <a:br>
              <a:rPr lang="en-US" sz="4000" i="1" dirty="0"/>
            </a:br>
            <a:r>
              <a:rPr lang="en-US" sz="4000" i="1" dirty="0"/>
              <a:t>Public Workshop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6" y="1447800"/>
            <a:ext cx="3459480" cy="3447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0000" t="11852" r="14167" b="75555"/>
          <a:stretch/>
        </p:blipFill>
        <p:spPr>
          <a:xfrm>
            <a:off x="4996768" y="0"/>
            <a:ext cx="4147232" cy="568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1" y="3733800"/>
            <a:ext cx="6324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July 7, 2021</a:t>
            </a:r>
          </a:p>
          <a:p>
            <a:pPr algn="ctr"/>
            <a:r>
              <a:rPr lang="en-US" dirty="0"/>
              <a:t>9:00 AM – 10:30 AM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1400" b="1" u="sng" dirty="0"/>
              <a:t>To be held in person at:</a:t>
            </a:r>
            <a:r>
              <a:rPr lang="en-US" sz="1400" dirty="0"/>
              <a:t> 901 S. Stewart Street, Carson City, Nevada</a:t>
            </a:r>
          </a:p>
          <a:p>
            <a:r>
              <a:rPr lang="en-US" sz="1400" dirty="0"/>
              <a:t>		2</a:t>
            </a:r>
            <a:r>
              <a:rPr lang="en-US" sz="1400" baseline="30000" dirty="0"/>
              <a:t>nd</a:t>
            </a:r>
            <a:r>
              <a:rPr lang="en-US" sz="1400" dirty="0"/>
              <a:t> Floor Tahoe Conference Room</a:t>
            </a:r>
          </a:p>
          <a:p>
            <a:r>
              <a:rPr lang="en-US" sz="1400" dirty="0"/>
              <a:t>		</a:t>
            </a:r>
          </a:p>
          <a:p>
            <a:r>
              <a:rPr lang="en-US" sz="1400" b="1" u="sng" dirty="0"/>
              <a:t>To be held Virtually at: </a:t>
            </a:r>
            <a:r>
              <a:rPr lang="en-US" sz="1400" dirty="0"/>
              <a:t>Lifesize: </a:t>
            </a:r>
            <a:r>
              <a:rPr lang="en-US" sz="1400" dirty="0">
                <a:hlinkClick r:id="rId4"/>
              </a:rPr>
              <a:t>https://call.lifesizecloud.com/4155018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Call in from Mobile/Phone (audio only): United States: +1 (877) 422-8614</a:t>
            </a:r>
          </a:p>
          <a:p>
            <a:r>
              <a:rPr lang="en-US" sz="1400" dirty="0"/>
              <a:t>Meeting extension: 4155018#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8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907097" y="762000"/>
            <a:ext cx="7474903" cy="1143000"/>
          </a:xfrm>
          <a:prstGeom prst="horizont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359AC4-4F7D-435D-BF98-1B4518B989B7}"/>
              </a:ext>
            </a:extLst>
          </p:cNvPr>
          <p:cNvSpPr txBox="1"/>
          <p:nvPr/>
        </p:nvSpPr>
        <p:spPr>
          <a:xfrm>
            <a:off x="907097" y="2209800"/>
            <a:ext cx="7329805" cy="342401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Applies </a:t>
            </a:r>
            <a:r>
              <a:rPr sz="2000" i="1" spc="5" dirty="0">
                <a:solidFill>
                  <a:srgbClr val="002060"/>
                </a:solidFill>
                <a:latin typeface="Century Gothic"/>
                <a:cs typeface="Century Gothic"/>
              </a:rPr>
              <a:t>to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Priority Class A &amp; B</a:t>
            </a:r>
            <a:r>
              <a:rPr sz="2000" i="1" spc="-14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only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Considers current </a:t>
            </a: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impairments </a:t>
            </a:r>
            <a:r>
              <a:rPr sz="2000" i="1" spc="5" dirty="0">
                <a:solidFill>
                  <a:srgbClr val="002060"/>
                </a:solidFill>
                <a:latin typeface="Century Gothic"/>
                <a:cs typeface="Century Gothic"/>
              </a:rPr>
              <a:t>to </a:t>
            </a: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surface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&amp;</a:t>
            </a:r>
            <a:r>
              <a:rPr sz="2000" i="1" spc="-11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groundwater</a:t>
            </a:r>
            <a:endParaRPr lang="en-US"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927100" lvl="1" indent="-4572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</a:pPr>
            <a:r>
              <a:rPr lang="en-US" sz="2000" i="1" dirty="0">
                <a:solidFill>
                  <a:srgbClr val="002060"/>
                </a:solidFill>
                <a:latin typeface="Century Gothic"/>
                <a:cs typeface="Century Gothic"/>
              </a:rPr>
              <a:t>(5 pts) Not supporting – at least one of the water quality standards for the beneficial use was not met</a:t>
            </a:r>
          </a:p>
          <a:p>
            <a:pPr marL="927100" lvl="1" indent="-4572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</a:pPr>
            <a:r>
              <a:rPr lang="en-US" sz="2000" i="1" dirty="0">
                <a:solidFill>
                  <a:srgbClr val="002060"/>
                </a:solidFill>
                <a:latin typeface="Century Gothic"/>
                <a:cs typeface="Century Gothic"/>
              </a:rPr>
              <a:t>(5 pts) Groundwater impairment that affects water quality</a:t>
            </a:r>
          </a:p>
          <a:p>
            <a:pPr marL="927100" lvl="1" indent="-4572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  <a:tabLst>
                <a:tab pos="355600" algn="l"/>
              </a:tabLst>
            </a:pPr>
            <a:r>
              <a:rPr lang="en-US" sz="2000" i="1" dirty="0">
                <a:solidFill>
                  <a:srgbClr val="002060"/>
                </a:solidFill>
                <a:latin typeface="Century Gothic"/>
                <a:cs typeface="Century Gothic"/>
              </a:rPr>
              <a:t>(1 pt) Fully supporting; however, project is needed to maintain attainment of water quality standards</a:t>
            </a:r>
            <a:endParaRPr sz="2000" i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4AB5-2D9B-47CC-8155-04AEACA4DDC0}"/>
              </a:ext>
            </a:extLst>
          </p:cNvPr>
          <p:cNvSpPr txBox="1"/>
          <p:nvPr/>
        </p:nvSpPr>
        <p:spPr>
          <a:xfrm>
            <a:off x="2606197" y="1041112"/>
            <a:ext cx="407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Water Quality Factor</a:t>
            </a:r>
          </a:p>
        </p:txBody>
      </p:sp>
    </p:spTree>
    <p:extLst>
      <p:ext uri="{BB962C8B-B14F-4D97-AF65-F5344CB8AC3E}">
        <p14:creationId xmlns:p14="http://schemas.microsoft.com/office/powerpoint/2010/main" val="308390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907097" y="762000"/>
            <a:ext cx="7474903" cy="1143000"/>
          </a:xfrm>
          <a:prstGeom prst="horizont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359AC4-4F7D-435D-BF98-1B4518B989B7}"/>
              </a:ext>
            </a:extLst>
          </p:cNvPr>
          <p:cNvSpPr txBox="1"/>
          <p:nvPr/>
        </p:nvSpPr>
        <p:spPr>
          <a:xfrm>
            <a:off x="1219200" y="2514600"/>
            <a:ext cx="7329805" cy="2641749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Applies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Class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es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812800" lvl="1" indent="-342900"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(10 pts) Project Plans and Specifications approved by NDEP – Ready to Bid</a:t>
            </a:r>
          </a:p>
          <a:p>
            <a:pPr marL="812800" lvl="1" indent="-342900"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(7 pts) Facility plan approved by NDEP &amp; final plans/specification to be completed  in 6 months</a:t>
            </a:r>
          </a:p>
          <a:p>
            <a:pPr marL="812800" lvl="1" indent="-342900"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(5 pts) Facility plan approved by NDEP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4AB5-2D9B-47CC-8155-04AEACA4DDC0}"/>
              </a:ext>
            </a:extLst>
          </p:cNvPr>
          <p:cNvSpPr txBox="1"/>
          <p:nvPr/>
        </p:nvSpPr>
        <p:spPr>
          <a:xfrm>
            <a:off x="2979497" y="1041112"/>
            <a:ext cx="318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Project Readiness</a:t>
            </a:r>
          </a:p>
        </p:txBody>
      </p:sp>
    </p:spTree>
    <p:extLst>
      <p:ext uri="{BB962C8B-B14F-4D97-AF65-F5344CB8AC3E}">
        <p14:creationId xmlns:p14="http://schemas.microsoft.com/office/powerpoint/2010/main" val="189665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907097" y="762000"/>
            <a:ext cx="7474903" cy="1143000"/>
          </a:xfrm>
          <a:prstGeom prst="horizont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359AC4-4F7D-435D-BF98-1B4518B989B7}"/>
              </a:ext>
            </a:extLst>
          </p:cNvPr>
          <p:cNvSpPr txBox="1"/>
          <p:nvPr/>
        </p:nvSpPr>
        <p:spPr>
          <a:xfrm>
            <a:off x="1219201" y="2514600"/>
            <a:ext cx="6934200" cy="292387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Applies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Class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es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812800" lvl="1" indent="-342900"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(1 </a:t>
            </a:r>
            <a:r>
              <a:rPr lang="en-US" sz="2000" i="1" spc="-5" dirty="0" err="1">
                <a:solidFill>
                  <a:srgbClr val="002060"/>
                </a:solidFill>
                <a:latin typeface="Century Gothic"/>
              </a:rPr>
              <a:t>pt</a:t>
            </a: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) System is mapped &amp; assets are cataloged/evaluated</a:t>
            </a:r>
          </a:p>
          <a:p>
            <a:pPr marL="812800" lvl="1" indent="-342900"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(1 </a:t>
            </a:r>
            <a:r>
              <a:rPr lang="en-US" sz="2000" i="1" spc="-5" dirty="0" err="1">
                <a:solidFill>
                  <a:srgbClr val="002060"/>
                </a:solidFill>
                <a:latin typeface="Century Gothic"/>
              </a:rPr>
              <a:t>pt</a:t>
            </a: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) System has a rate structure that supports O&amp;M</a:t>
            </a:r>
          </a:p>
          <a:p>
            <a:pPr marL="812800" lvl="1" indent="-342900"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(1 </a:t>
            </a:r>
            <a:r>
              <a:rPr lang="en-US" sz="2000" i="1" spc="-5" dirty="0" err="1">
                <a:solidFill>
                  <a:srgbClr val="002060"/>
                </a:solidFill>
                <a:latin typeface="Century Gothic"/>
              </a:rPr>
              <a:t>pt</a:t>
            </a:r>
            <a:r>
              <a:rPr lang="en-US" sz="2000" i="1" spc="-5" dirty="0">
                <a:solidFill>
                  <a:srgbClr val="002060"/>
                </a:solidFill>
                <a:latin typeface="Century Gothic"/>
              </a:rPr>
              <a:t>) System has allocated funds for rehabilitation/replacement of aging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4AB5-2D9B-47CC-8155-04AEACA4DDC0}"/>
              </a:ext>
            </a:extLst>
          </p:cNvPr>
          <p:cNvSpPr txBox="1"/>
          <p:nvPr/>
        </p:nvSpPr>
        <p:spPr>
          <a:xfrm>
            <a:off x="2785148" y="1041112"/>
            <a:ext cx="357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369433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907097" y="762000"/>
            <a:ext cx="7474903" cy="1143000"/>
          </a:xfrm>
          <a:prstGeom prst="horizont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359AC4-4F7D-435D-BF98-1B4518B989B7}"/>
              </a:ext>
            </a:extLst>
          </p:cNvPr>
          <p:cNvSpPr txBox="1"/>
          <p:nvPr/>
        </p:nvSpPr>
        <p:spPr>
          <a:xfrm>
            <a:off x="1177448" y="1904999"/>
            <a:ext cx="6934200" cy="444993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tabLst>
                <a:tab pos="355600" algn="l"/>
              </a:tabLst>
            </a:pPr>
            <a:r>
              <a:rPr lang="en-US" sz="2000" spc="-5" dirty="0">
                <a:solidFill>
                  <a:srgbClr val="002060"/>
                </a:solidFill>
                <a:latin typeface="Century Gothic"/>
                <a:cs typeface="Century Gothic"/>
              </a:rPr>
              <a:t>(5 pts) Project</a:t>
            </a:r>
            <a:r>
              <a:rPr lang="en-US" sz="2000" spc="-2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incorporates:</a:t>
            </a:r>
          </a:p>
          <a:p>
            <a:pPr marL="812800" lvl="1" indent="-342900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800" spc="-15" dirty="0">
                <a:solidFill>
                  <a:srgbClr val="002060"/>
                </a:solidFill>
                <a:latin typeface="Century Gothic"/>
                <a:cs typeface="Century Gothic"/>
              </a:rPr>
              <a:t>Water </a:t>
            </a: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&amp; </a:t>
            </a: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energy </a:t>
            </a: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efficiency </a:t>
            </a: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upgrades;</a:t>
            </a: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812800" lvl="1" indent="-342900">
              <a:lnSpc>
                <a:spcPct val="100000"/>
              </a:lnSpc>
              <a:spcBef>
                <a:spcPts val="994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On-site clean </a:t>
            </a:r>
            <a:r>
              <a:rPr lang="en-US" sz="1800" spc="-15" dirty="0">
                <a:solidFill>
                  <a:srgbClr val="002060"/>
                </a:solidFill>
                <a:latin typeface="Century Gothic"/>
                <a:cs typeface="Century Gothic"/>
              </a:rPr>
              <a:t>power</a:t>
            </a:r>
            <a:r>
              <a:rPr lang="en-US" sz="1800" spc="5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production;</a:t>
            </a: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812800" lvl="1" indent="-342900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Reuse </a:t>
            </a: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of</a:t>
            </a:r>
            <a:r>
              <a:rPr lang="en-US" sz="1800" spc="1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effluent;</a:t>
            </a:r>
          </a:p>
          <a:p>
            <a:pPr marL="812800" lvl="1" indent="-342900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pc="-5" dirty="0">
                <a:solidFill>
                  <a:srgbClr val="002060"/>
                </a:solidFill>
                <a:latin typeface="Century Gothic"/>
                <a:cs typeface="Century Gothic"/>
              </a:rPr>
              <a:t>Establishment or restoration of permanent riparian buffers, other vegetative buffers, floodplains, or wetlands;</a:t>
            </a:r>
          </a:p>
          <a:p>
            <a:pPr marL="812800" lvl="1" indent="-342900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Project to manage wet weather &amp; restore hydrology by infiltration, evapotranspiration, or harvesting &amp; use of storm water; or</a:t>
            </a: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812800" lvl="1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800" spc="-10" dirty="0">
                <a:solidFill>
                  <a:srgbClr val="002060"/>
                </a:solidFill>
                <a:latin typeface="Century Gothic"/>
                <a:cs typeface="Century Gothic"/>
              </a:rPr>
              <a:t>Green </a:t>
            </a: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storm </a:t>
            </a:r>
            <a:r>
              <a:rPr lang="en-US" sz="1800" spc="-15" dirty="0">
                <a:solidFill>
                  <a:srgbClr val="002060"/>
                </a:solidFill>
                <a:latin typeface="Century Gothic"/>
                <a:cs typeface="Century Gothic"/>
              </a:rPr>
              <a:t>water</a:t>
            </a:r>
            <a:r>
              <a:rPr lang="en-US" sz="1800" spc="8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1800" spc="-5" dirty="0">
                <a:solidFill>
                  <a:srgbClr val="002060"/>
                </a:solidFill>
                <a:latin typeface="Century Gothic"/>
                <a:cs typeface="Century Gothic"/>
              </a:rPr>
              <a:t>infrastructure</a:t>
            </a: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4AB5-2D9B-47CC-8155-04AEACA4DDC0}"/>
              </a:ext>
            </a:extLst>
          </p:cNvPr>
          <p:cNvSpPr txBox="1"/>
          <p:nvPr/>
        </p:nvSpPr>
        <p:spPr>
          <a:xfrm>
            <a:off x="2785148" y="1041112"/>
            <a:ext cx="357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Green Projects</a:t>
            </a:r>
          </a:p>
        </p:txBody>
      </p:sp>
    </p:spTree>
    <p:extLst>
      <p:ext uri="{BB962C8B-B14F-4D97-AF65-F5344CB8AC3E}">
        <p14:creationId xmlns:p14="http://schemas.microsoft.com/office/powerpoint/2010/main" val="322496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A5605B3-94CD-46B0-AFB6-25086DB2ECA7}"/>
              </a:ext>
            </a:extLst>
          </p:cNvPr>
          <p:cNvSpPr txBox="1"/>
          <p:nvPr/>
        </p:nvSpPr>
        <p:spPr>
          <a:xfrm flipH="1">
            <a:off x="1392291" y="1695106"/>
            <a:ext cx="43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BC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Within Each Priority Class of A, B, 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Scroll: Horizontal 74">
            <a:extLst>
              <a:ext uri="{FF2B5EF4-FFF2-40B4-BE49-F238E27FC236}">
                <a16:creationId xmlns:a16="http://schemas.microsoft.com/office/drawing/2014/main" id="{B9F17CDB-4434-45FC-9D5C-95655D3C6497}"/>
              </a:ext>
            </a:extLst>
          </p:cNvPr>
          <p:cNvSpPr/>
          <p:nvPr/>
        </p:nvSpPr>
        <p:spPr>
          <a:xfrm>
            <a:off x="493378" y="217835"/>
            <a:ext cx="8117222" cy="1143000"/>
          </a:xfrm>
          <a:prstGeom prst="horizontalScroll">
            <a:avLst/>
          </a:prstGeom>
          <a:solidFill>
            <a:srgbClr val="BFDDAB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54"/>
          <p:cNvSpPr txBox="1"/>
          <p:nvPr/>
        </p:nvSpPr>
        <p:spPr>
          <a:xfrm>
            <a:off x="340092" y="531493"/>
            <a:ext cx="83105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Final Ranking</a:t>
            </a:r>
          </a:p>
        </p:txBody>
      </p:sp>
      <p:pic>
        <p:nvPicPr>
          <p:cNvPr id="9" name="Graphic 8" descr="Scales of justice with solid fill">
            <a:extLst>
              <a:ext uri="{FF2B5EF4-FFF2-40B4-BE49-F238E27FC236}">
                <a16:creationId xmlns:a16="http://schemas.microsoft.com/office/drawing/2014/main" id="{B9D4F729-CC22-4BC4-BC38-E1C2CD0B1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314" y="4325486"/>
            <a:ext cx="625759" cy="625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14DC3E-969E-4DA3-B705-B1AAC185AE84}"/>
              </a:ext>
            </a:extLst>
          </p:cNvPr>
          <p:cNvSpPr txBox="1"/>
          <p:nvPr/>
        </p:nvSpPr>
        <p:spPr>
          <a:xfrm>
            <a:off x="609600" y="5306575"/>
            <a:ext cx="555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* </a:t>
            </a:r>
            <a:r>
              <a:rPr lang="en-US" sz="1400" dirty="0"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May include any other points per current IUP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FE3365-A7B1-4132-B256-BC72C2F09F4C}"/>
              </a:ext>
            </a:extLst>
          </p:cNvPr>
          <p:cNvSpPr txBox="1"/>
          <p:nvPr/>
        </p:nvSpPr>
        <p:spPr>
          <a:xfrm>
            <a:off x="1432401" y="4597098"/>
            <a:ext cx="541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?! Project that benefits most population will  receive higher priority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EC8316-EFD5-4480-98A2-577D0111812F}"/>
              </a:ext>
            </a:extLst>
          </p:cNvPr>
          <p:cNvSpPr txBox="1"/>
          <p:nvPr/>
        </p:nvSpPr>
        <p:spPr>
          <a:xfrm>
            <a:off x="228600" y="3592681"/>
            <a:ext cx="73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*Total Points X  (State MHI/project area MHI ) </a:t>
            </a:r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Rank ; “D” Status</a:t>
            </a:r>
            <a:endParaRPr lang="en-US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671B3-F0E7-4551-B5B3-6837142C5F74}"/>
              </a:ext>
            </a:extLst>
          </p:cNvPr>
          <p:cNvGrpSpPr/>
          <p:nvPr/>
        </p:nvGrpSpPr>
        <p:grpSpPr>
          <a:xfrm>
            <a:off x="609600" y="2939203"/>
            <a:ext cx="1183771" cy="470090"/>
            <a:chOff x="1392290" y="2531227"/>
            <a:chExt cx="6458158" cy="2548072"/>
          </a:xfrm>
        </p:grpSpPr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D258CBDA-AEA0-4315-9D3A-30A239020018}"/>
                </a:ext>
              </a:extLst>
            </p:cNvPr>
            <p:cNvSpPr/>
            <p:nvPr/>
          </p:nvSpPr>
          <p:spPr>
            <a:xfrm rot="5400000">
              <a:off x="5395745" y="3200414"/>
              <a:ext cx="970804" cy="1191705"/>
            </a:xfrm>
            <a:custGeom>
              <a:avLst/>
              <a:gdLst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33755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3425 w 1345182"/>
                <a:gd name="connsiteY24" fmla="*/ 1684080 h 1907660"/>
                <a:gd name="connsiteX25" fmla="*/ 558011 w 1345182"/>
                <a:gd name="connsiteY25" fmla="*/ 1861960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28993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3425 w 1345182"/>
                <a:gd name="connsiteY24" fmla="*/ 1684080 h 1907660"/>
                <a:gd name="connsiteX25" fmla="*/ 558011 w 1345182"/>
                <a:gd name="connsiteY25" fmla="*/ 1861960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28" fmla="*/ 0 w 1345182"/>
                <a:gd name="connsiteY28" fmla="*/ 1907660 h 1907660"/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28993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6137 w 1345182"/>
                <a:gd name="connsiteY24" fmla="*/ 1684079 h 1907660"/>
                <a:gd name="connsiteX25" fmla="*/ 558011 w 1345182"/>
                <a:gd name="connsiteY25" fmla="*/ 1861960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28" fmla="*/ 0 w 1345182"/>
                <a:gd name="connsiteY28" fmla="*/ 1907660 h 1907660"/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28993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6137 w 1345182"/>
                <a:gd name="connsiteY24" fmla="*/ 1684079 h 1907660"/>
                <a:gd name="connsiteX25" fmla="*/ 558014 w 1345182"/>
                <a:gd name="connsiteY25" fmla="*/ 1859251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28" fmla="*/ 0 w 1345182"/>
                <a:gd name="connsiteY28" fmla="*/ 1907660 h 190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5182" h="1907660">
                  <a:moveTo>
                    <a:pt x="0" y="1907660"/>
                  </a:moveTo>
                  <a:lnTo>
                    <a:pt x="2828" y="1905965"/>
                  </a:lnTo>
                  <a:lnTo>
                    <a:pt x="3680" y="414616"/>
                  </a:lnTo>
                  <a:lnTo>
                    <a:pt x="314335" y="415020"/>
                  </a:lnTo>
                  <a:lnTo>
                    <a:pt x="572853" y="414856"/>
                  </a:lnTo>
                  <a:lnTo>
                    <a:pt x="570740" y="397889"/>
                  </a:lnTo>
                  <a:cubicBezTo>
                    <a:pt x="567908" y="383031"/>
                    <a:pt x="563108" y="379105"/>
                    <a:pt x="550435" y="366434"/>
                  </a:cubicBezTo>
                  <a:cubicBezTo>
                    <a:pt x="518612" y="334092"/>
                    <a:pt x="465020" y="286200"/>
                    <a:pt x="465849" y="188553"/>
                  </a:cubicBezTo>
                  <a:cubicBezTo>
                    <a:pt x="495911" y="-59189"/>
                    <a:pt x="838500" y="-64374"/>
                    <a:pt x="862342" y="182334"/>
                  </a:cubicBezTo>
                  <a:cubicBezTo>
                    <a:pt x="872916" y="262359"/>
                    <a:pt x="836844" y="309731"/>
                    <a:pt x="786777" y="363324"/>
                  </a:cubicBezTo>
                  <a:cubicBezTo>
                    <a:pt x="781663" y="372549"/>
                    <a:pt x="776160" y="378276"/>
                    <a:pt x="772407" y="385557"/>
                  </a:cubicBezTo>
                  <a:lnTo>
                    <a:pt x="768825" y="414732"/>
                  </a:lnTo>
                  <a:lnTo>
                    <a:pt x="917787" y="414638"/>
                  </a:lnTo>
                  <a:lnTo>
                    <a:pt x="1228443" y="415042"/>
                  </a:lnTo>
                  <a:cubicBezTo>
                    <a:pt x="1325831" y="465190"/>
                    <a:pt x="1362586" y="547281"/>
                    <a:pt x="1313755" y="638278"/>
                  </a:cubicBezTo>
                  <a:lnTo>
                    <a:pt x="1047466" y="937549"/>
                  </a:lnTo>
                  <a:lnTo>
                    <a:pt x="1306995" y="1166148"/>
                  </a:lnTo>
                  <a:cubicBezTo>
                    <a:pt x="1378847" y="1263182"/>
                    <a:pt x="1332235" y="1314295"/>
                    <a:pt x="1304946" y="1353561"/>
                  </a:cubicBezTo>
                  <a:lnTo>
                    <a:pt x="1041053" y="1638579"/>
                  </a:lnTo>
                  <a:lnTo>
                    <a:pt x="1328993" y="1907660"/>
                  </a:lnTo>
                  <a:lnTo>
                    <a:pt x="776061" y="1907660"/>
                  </a:lnTo>
                  <a:cubicBezTo>
                    <a:pt x="776018" y="1903041"/>
                    <a:pt x="775974" y="1898423"/>
                    <a:pt x="775931" y="1893804"/>
                  </a:cubicBezTo>
                  <a:cubicBezTo>
                    <a:pt x="778136" y="1878655"/>
                    <a:pt x="786682" y="1872689"/>
                    <a:pt x="794353" y="1858851"/>
                  </a:cubicBezTo>
                  <a:cubicBezTo>
                    <a:pt x="844420" y="1805258"/>
                    <a:pt x="880492" y="1757886"/>
                    <a:pt x="869918" y="1677860"/>
                  </a:cubicBezTo>
                  <a:cubicBezTo>
                    <a:pt x="846076" y="1431153"/>
                    <a:pt x="506199" y="1436337"/>
                    <a:pt x="476137" y="1684079"/>
                  </a:cubicBezTo>
                  <a:cubicBezTo>
                    <a:pt x="475308" y="1781725"/>
                    <a:pt x="526191" y="1826909"/>
                    <a:pt x="558014" y="1859251"/>
                  </a:cubicBezTo>
                  <a:cubicBezTo>
                    <a:pt x="570687" y="1871923"/>
                    <a:pt x="575484" y="1878557"/>
                    <a:pt x="578316" y="1893415"/>
                  </a:cubicBezTo>
                  <a:lnTo>
                    <a:pt x="580090" y="1907660"/>
                  </a:lnTo>
                  <a:lnTo>
                    <a:pt x="0" y="190766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74000">
                  <a:schemeClr val="accent3">
                    <a:lumMod val="20000"/>
                    <a:lumOff val="80000"/>
                  </a:schemeClr>
                </a:gs>
                <a:gs pos="88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F0A1BB7-1DAF-4A3A-9097-D73A18002D2C}"/>
                </a:ext>
              </a:extLst>
            </p:cNvPr>
            <p:cNvGrpSpPr/>
            <p:nvPr/>
          </p:nvGrpSpPr>
          <p:grpSpPr>
            <a:xfrm>
              <a:off x="1392290" y="2531227"/>
              <a:ext cx="6458158" cy="2548072"/>
              <a:chOff x="121025" y="1933936"/>
              <a:chExt cx="8572424" cy="3530697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49EA6E8-0A82-4BFB-A5FE-38595C87E96C}"/>
                  </a:ext>
                </a:extLst>
              </p:cNvPr>
              <p:cNvSpPr/>
              <p:nvPr/>
            </p:nvSpPr>
            <p:spPr>
              <a:xfrm>
                <a:off x="121025" y="1941505"/>
                <a:ext cx="3523126" cy="3523128"/>
              </a:xfrm>
              <a:prstGeom prst="ellipse">
                <a:avLst/>
              </a:prstGeom>
              <a:gradFill flip="none" rotWithShape="1">
                <a:gsLst>
                  <a:gs pos="19000">
                    <a:srgbClr val="BFDDAB"/>
                  </a:gs>
                  <a:gs pos="32000">
                    <a:srgbClr val="A4CF87"/>
                  </a:gs>
                  <a:gs pos="48000">
                    <a:schemeClr val="accent6">
                      <a:lumMod val="20000"/>
                      <a:lumOff val="80000"/>
                    </a:schemeClr>
                  </a:gs>
                  <a:gs pos="81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85430DCF-5A37-42D3-89BD-673D2F59A8E8}"/>
                  </a:ext>
                </a:extLst>
              </p:cNvPr>
              <p:cNvSpPr/>
              <p:nvPr/>
            </p:nvSpPr>
            <p:spPr>
              <a:xfrm rot="5400000">
                <a:off x="-556666" y="2650170"/>
                <a:ext cx="3523125" cy="2090657"/>
              </a:xfrm>
              <a:custGeom>
                <a:avLst/>
                <a:gdLst>
                  <a:gd name="connsiteX0" fmla="*/ 1568292 w 3534918"/>
                  <a:gd name="connsiteY0" fmla="*/ 188553 h 2182978"/>
                  <a:gd name="connsiteX1" fmla="*/ 1964785 w 3534918"/>
                  <a:gd name="connsiteY1" fmla="*/ 182334 h 2182978"/>
                  <a:gd name="connsiteX2" fmla="*/ 1889220 w 3534918"/>
                  <a:gd name="connsiteY2" fmla="*/ 363324 h 2182978"/>
                  <a:gd name="connsiteX3" fmla="*/ 1870975 w 3534918"/>
                  <a:gd name="connsiteY3" fmla="*/ 417120 h 2182978"/>
                  <a:gd name="connsiteX4" fmla="*/ 1675578 w 3534918"/>
                  <a:gd name="connsiteY4" fmla="*/ 417120 h 2182978"/>
                  <a:gd name="connsiteX5" fmla="*/ 1652878 w 3534918"/>
                  <a:gd name="connsiteY5" fmla="*/ 366434 h 2182978"/>
                  <a:gd name="connsiteX6" fmla="*/ 1568292 w 3534918"/>
                  <a:gd name="connsiteY6" fmla="*/ 188553 h 2182978"/>
                  <a:gd name="connsiteX7" fmla="*/ 99 w 3534918"/>
                  <a:gd name="connsiteY7" fmla="*/ 515291 h 2182978"/>
                  <a:gd name="connsiteX8" fmla="*/ 4887 w 3534918"/>
                  <a:gd name="connsiteY8" fmla="*/ 417379 h 2182978"/>
                  <a:gd name="connsiteX9" fmla="*/ 3534429 w 3534918"/>
                  <a:gd name="connsiteY9" fmla="*/ 417379 h 2182978"/>
                  <a:gd name="connsiteX10" fmla="*/ 1762039 w 3534918"/>
                  <a:gd name="connsiteY10" fmla="*/ 2182978 h 2182978"/>
                  <a:gd name="connsiteX11" fmla="*/ 99 w 3534918"/>
                  <a:gd name="connsiteY11" fmla="*/ 515291 h 2182978"/>
                  <a:gd name="connsiteX0" fmla="*/ 1568292 w 3527701"/>
                  <a:gd name="connsiteY0" fmla="*/ 188553 h 2182978"/>
                  <a:gd name="connsiteX1" fmla="*/ 1964785 w 3527701"/>
                  <a:gd name="connsiteY1" fmla="*/ 182334 h 2182978"/>
                  <a:gd name="connsiteX2" fmla="*/ 1889220 w 3527701"/>
                  <a:gd name="connsiteY2" fmla="*/ 363324 h 2182978"/>
                  <a:gd name="connsiteX3" fmla="*/ 1870975 w 3527701"/>
                  <a:gd name="connsiteY3" fmla="*/ 417120 h 2182978"/>
                  <a:gd name="connsiteX4" fmla="*/ 1675578 w 3527701"/>
                  <a:gd name="connsiteY4" fmla="*/ 417120 h 2182978"/>
                  <a:gd name="connsiteX5" fmla="*/ 1652878 w 3527701"/>
                  <a:gd name="connsiteY5" fmla="*/ 366434 h 2182978"/>
                  <a:gd name="connsiteX6" fmla="*/ 1568292 w 3527701"/>
                  <a:gd name="connsiteY6" fmla="*/ 188553 h 2182978"/>
                  <a:gd name="connsiteX7" fmla="*/ 99 w 3527701"/>
                  <a:gd name="connsiteY7" fmla="*/ 515291 h 2182978"/>
                  <a:gd name="connsiteX8" fmla="*/ 4887 w 3527701"/>
                  <a:gd name="connsiteY8" fmla="*/ 417379 h 2182978"/>
                  <a:gd name="connsiteX9" fmla="*/ 3527205 w 3527701"/>
                  <a:gd name="connsiteY9" fmla="*/ 417379 h 2182978"/>
                  <a:gd name="connsiteX10" fmla="*/ 1762039 w 3527701"/>
                  <a:gd name="connsiteY10" fmla="*/ 2182978 h 2182978"/>
                  <a:gd name="connsiteX11" fmla="*/ 99 w 3527701"/>
                  <a:gd name="connsiteY11" fmla="*/ 515291 h 218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27701" h="2182978">
                    <a:moveTo>
                      <a:pt x="1568292" y="188553"/>
                    </a:moveTo>
                    <a:cubicBezTo>
                      <a:pt x="1598354" y="-59189"/>
                      <a:pt x="1940943" y="-64373"/>
                      <a:pt x="1964785" y="182334"/>
                    </a:cubicBezTo>
                    <a:cubicBezTo>
                      <a:pt x="1975359" y="262359"/>
                      <a:pt x="1939287" y="309731"/>
                      <a:pt x="1889220" y="363324"/>
                    </a:cubicBezTo>
                    <a:cubicBezTo>
                      <a:pt x="1878992" y="381774"/>
                      <a:pt x="1867208" y="386230"/>
                      <a:pt x="1870975" y="417120"/>
                    </a:cubicBezTo>
                    <a:lnTo>
                      <a:pt x="1675578" y="417120"/>
                    </a:lnTo>
                    <a:cubicBezTo>
                      <a:pt x="1672677" y="384675"/>
                      <a:pt x="1669775" y="383329"/>
                      <a:pt x="1652878" y="366434"/>
                    </a:cubicBezTo>
                    <a:cubicBezTo>
                      <a:pt x="1621055" y="334092"/>
                      <a:pt x="1567463" y="286200"/>
                      <a:pt x="1568292" y="188553"/>
                    </a:cubicBezTo>
                    <a:close/>
                    <a:moveTo>
                      <a:pt x="99" y="515291"/>
                    </a:moveTo>
                    <a:cubicBezTo>
                      <a:pt x="-435" y="479996"/>
                      <a:pt x="1189" y="447200"/>
                      <a:pt x="4887" y="417379"/>
                    </a:cubicBezTo>
                    <a:lnTo>
                      <a:pt x="3527205" y="417379"/>
                    </a:lnTo>
                    <a:cubicBezTo>
                      <a:pt x="3546017" y="1056712"/>
                      <a:pt x="3031019" y="2168485"/>
                      <a:pt x="1762039" y="2182978"/>
                    </a:cubicBezTo>
                    <a:cubicBezTo>
                      <a:pt x="501638" y="2136332"/>
                      <a:pt x="8106" y="1044717"/>
                      <a:pt x="99" y="51529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FDDAB"/>
                  </a:gs>
                  <a:gs pos="46000">
                    <a:srgbClr val="A4CF87"/>
                  </a:gs>
                  <a:gs pos="64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DC63351-7E0A-44EC-AA3A-3703A14E20BA}"/>
                  </a:ext>
                </a:extLst>
              </p:cNvPr>
              <p:cNvSpPr/>
              <p:nvPr/>
            </p:nvSpPr>
            <p:spPr>
              <a:xfrm>
                <a:off x="415862" y="3382808"/>
                <a:ext cx="618566" cy="6185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52">
                <a:extLst>
                  <a:ext uri="{FF2B5EF4-FFF2-40B4-BE49-F238E27FC236}">
                    <a16:creationId xmlns:a16="http://schemas.microsoft.com/office/drawing/2014/main" id="{489BDB00-B1DE-448F-BA6B-745794707F9E}"/>
                  </a:ext>
                </a:extLst>
              </p:cNvPr>
              <p:cNvSpPr/>
              <p:nvPr/>
            </p:nvSpPr>
            <p:spPr>
              <a:xfrm rot="5400000">
                <a:off x="7460522" y="3163750"/>
                <a:ext cx="1369708" cy="1096146"/>
              </a:xfrm>
              <a:custGeom>
                <a:avLst/>
                <a:gdLst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36822 w 1352889"/>
                  <a:gd name="connsiteY7" fmla="*/ 1227932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77278 w 1352889"/>
                  <a:gd name="connsiteY12" fmla="*/ 1001177 h 1227932"/>
                  <a:gd name="connsiteX13" fmla="*/ 561864 w 1352889"/>
                  <a:gd name="connsiteY13" fmla="*/ 1179057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77278 w 1352889"/>
                  <a:gd name="connsiteY12" fmla="*/ 1001177 h 1227932"/>
                  <a:gd name="connsiteX13" fmla="*/ 561864 w 1352889"/>
                  <a:gd name="connsiteY13" fmla="*/ 1179057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77278 w 1352889"/>
                  <a:gd name="connsiteY12" fmla="*/ 1001177 h 1227932"/>
                  <a:gd name="connsiteX13" fmla="*/ 567285 w 1352889"/>
                  <a:gd name="connsiteY13" fmla="*/ 1170930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85407 w 1352889"/>
                  <a:gd name="connsiteY12" fmla="*/ 1001176 h 1227932"/>
                  <a:gd name="connsiteX13" fmla="*/ 567285 w 1352889"/>
                  <a:gd name="connsiteY13" fmla="*/ 1170930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85407 w 1352889"/>
                  <a:gd name="connsiteY12" fmla="*/ 1001176 h 1227932"/>
                  <a:gd name="connsiteX13" fmla="*/ 567285 w 1352889"/>
                  <a:gd name="connsiteY13" fmla="*/ 1170930 h 1227932"/>
                  <a:gd name="connsiteX14" fmla="*/ 587590 w 1352889"/>
                  <a:gd name="connsiteY14" fmla="*/ 1205093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85407 w 1352889"/>
                  <a:gd name="connsiteY12" fmla="*/ 1001176 h 1227932"/>
                  <a:gd name="connsiteX13" fmla="*/ 567285 w 1352889"/>
                  <a:gd name="connsiteY13" fmla="*/ 1170930 h 1227932"/>
                  <a:gd name="connsiteX14" fmla="*/ 587590 w 1352889"/>
                  <a:gd name="connsiteY14" fmla="*/ 1205093 h 1227932"/>
                  <a:gd name="connsiteX15" fmla="*/ 592468 w 1352889"/>
                  <a:gd name="connsiteY15" fmla="*/ 1227931 h 1227932"/>
                  <a:gd name="connsiteX16" fmla="*/ 0 w 1352889"/>
                  <a:gd name="connsiteY16" fmla="*/ 1227932 h 1227932"/>
                  <a:gd name="connsiteX0" fmla="*/ 591618 w 1352039"/>
                  <a:gd name="connsiteY0" fmla="*/ 1227931 h 1227932"/>
                  <a:gd name="connsiteX1" fmla="*/ 1348 w 1352039"/>
                  <a:gd name="connsiteY1" fmla="*/ 1226544 h 1227932"/>
                  <a:gd name="connsiteX2" fmla="*/ 0 w 1352039"/>
                  <a:gd name="connsiteY2" fmla="*/ 738441 h 1227932"/>
                  <a:gd name="connsiteX3" fmla="*/ 433377 w 1352039"/>
                  <a:gd name="connsiteY3" fmla="*/ 114902 h 1227932"/>
                  <a:gd name="connsiteX4" fmla="*/ 735020 w 1352039"/>
                  <a:gd name="connsiteY4" fmla="*/ 72709 h 1227932"/>
                  <a:gd name="connsiteX5" fmla="*/ 1307944 w 1352039"/>
                  <a:gd name="connsiteY5" fmla="*/ 642524 h 1227932"/>
                  <a:gd name="connsiteX6" fmla="*/ 1312690 w 1352039"/>
                  <a:gd name="connsiteY6" fmla="*/ 858333 h 1227932"/>
                  <a:gd name="connsiteX7" fmla="*/ 1025139 w 1352039"/>
                  <a:gd name="connsiteY7" fmla="*/ 1227931 h 1227932"/>
                  <a:gd name="connsiteX8" fmla="*/ 779094 w 1352039"/>
                  <a:gd name="connsiteY8" fmla="*/ 1227932 h 1227932"/>
                  <a:gd name="connsiteX9" fmla="*/ 778934 w 1352039"/>
                  <a:gd name="connsiteY9" fmla="*/ 1210901 h 1227932"/>
                  <a:gd name="connsiteX10" fmla="*/ 797356 w 1352039"/>
                  <a:gd name="connsiteY10" fmla="*/ 1175948 h 1227932"/>
                  <a:gd name="connsiteX11" fmla="*/ 872921 w 1352039"/>
                  <a:gd name="connsiteY11" fmla="*/ 994957 h 1227932"/>
                  <a:gd name="connsiteX12" fmla="*/ 484557 w 1352039"/>
                  <a:gd name="connsiteY12" fmla="*/ 1001176 h 1227932"/>
                  <a:gd name="connsiteX13" fmla="*/ 566435 w 1352039"/>
                  <a:gd name="connsiteY13" fmla="*/ 1170930 h 1227932"/>
                  <a:gd name="connsiteX14" fmla="*/ 586740 w 1352039"/>
                  <a:gd name="connsiteY14" fmla="*/ 1205093 h 1227932"/>
                  <a:gd name="connsiteX15" fmla="*/ 591618 w 1352039"/>
                  <a:gd name="connsiteY15" fmla="*/ 1227931 h 1227932"/>
                  <a:gd name="connsiteX0" fmla="*/ 593038 w 1353459"/>
                  <a:gd name="connsiteY0" fmla="*/ 1227931 h 1227932"/>
                  <a:gd name="connsiteX1" fmla="*/ 59 w 1353459"/>
                  <a:gd name="connsiteY1" fmla="*/ 1226544 h 1227932"/>
                  <a:gd name="connsiteX2" fmla="*/ 1420 w 1353459"/>
                  <a:gd name="connsiteY2" fmla="*/ 738441 h 1227932"/>
                  <a:gd name="connsiteX3" fmla="*/ 434797 w 1353459"/>
                  <a:gd name="connsiteY3" fmla="*/ 114902 h 1227932"/>
                  <a:gd name="connsiteX4" fmla="*/ 736440 w 1353459"/>
                  <a:gd name="connsiteY4" fmla="*/ 72709 h 1227932"/>
                  <a:gd name="connsiteX5" fmla="*/ 1309364 w 1353459"/>
                  <a:gd name="connsiteY5" fmla="*/ 642524 h 1227932"/>
                  <a:gd name="connsiteX6" fmla="*/ 1314110 w 1353459"/>
                  <a:gd name="connsiteY6" fmla="*/ 858333 h 1227932"/>
                  <a:gd name="connsiteX7" fmla="*/ 1026559 w 1353459"/>
                  <a:gd name="connsiteY7" fmla="*/ 1227931 h 1227932"/>
                  <a:gd name="connsiteX8" fmla="*/ 780514 w 1353459"/>
                  <a:gd name="connsiteY8" fmla="*/ 1227932 h 1227932"/>
                  <a:gd name="connsiteX9" fmla="*/ 780354 w 1353459"/>
                  <a:gd name="connsiteY9" fmla="*/ 1210901 h 1227932"/>
                  <a:gd name="connsiteX10" fmla="*/ 798776 w 1353459"/>
                  <a:gd name="connsiteY10" fmla="*/ 1175948 h 1227932"/>
                  <a:gd name="connsiteX11" fmla="*/ 874341 w 1353459"/>
                  <a:gd name="connsiteY11" fmla="*/ 994957 h 1227932"/>
                  <a:gd name="connsiteX12" fmla="*/ 485977 w 1353459"/>
                  <a:gd name="connsiteY12" fmla="*/ 1001176 h 1227932"/>
                  <a:gd name="connsiteX13" fmla="*/ 567855 w 1353459"/>
                  <a:gd name="connsiteY13" fmla="*/ 1170930 h 1227932"/>
                  <a:gd name="connsiteX14" fmla="*/ 588160 w 1353459"/>
                  <a:gd name="connsiteY14" fmla="*/ 1205093 h 1227932"/>
                  <a:gd name="connsiteX15" fmla="*/ 593038 w 1353459"/>
                  <a:gd name="connsiteY15" fmla="*/ 1227931 h 1227932"/>
                  <a:gd name="connsiteX0" fmla="*/ 593038 w 1353459"/>
                  <a:gd name="connsiteY0" fmla="*/ 1227931 h 1227932"/>
                  <a:gd name="connsiteX1" fmla="*/ 59 w 1353459"/>
                  <a:gd name="connsiteY1" fmla="*/ 1226544 h 1227932"/>
                  <a:gd name="connsiteX2" fmla="*/ 1420 w 1353459"/>
                  <a:gd name="connsiteY2" fmla="*/ 738441 h 1227932"/>
                  <a:gd name="connsiteX3" fmla="*/ 434797 w 1353459"/>
                  <a:gd name="connsiteY3" fmla="*/ 114902 h 1227932"/>
                  <a:gd name="connsiteX4" fmla="*/ 736440 w 1353459"/>
                  <a:gd name="connsiteY4" fmla="*/ 72709 h 1227932"/>
                  <a:gd name="connsiteX5" fmla="*/ 1309364 w 1353459"/>
                  <a:gd name="connsiteY5" fmla="*/ 642524 h 1227932"/>
                  <a:gd name="connsiteX6" fmla="*/ 1314110 w 1353459"/>
                  <a:gd name="connsiteY6" fmla="*/ 858333 h 1227932"/>
                  <a:gd name="connsiteX7" fmla="*/ 1026559 w 1353459"/>
                  <a:gd name="connsiteY7" fmla="*/ 1227931 h 1227932"/>
                  <a:gd name="connsiteX8" fmla="*/ 780514 w 1353459"/>
                  <a:gd name="connsiteY8" fmla="*/ 1227932 h 1227932"/>
                  <a:gd name="connsiteX9" fmla="*/ 780354 w 1353459"/>
                  <a:gd name="connsiteY9" fmla="*/ 1210901 h 1227932"/>
                  <a:gd name="connsiteX10" fmla="*/ 798776 w 1353459"/>
                  <a:gd name="connsiteY10" fmla="*/ 1175948 h 1227932"/>
                  <a:gd name="connsiteX11" fmla="*/ 874341 w 1353459"/>
                  <a:gd name="connsiteY11" fmla="*/ 994957 h 1227932"/>
                  <a:gd name="connsiteX12" fmla="*/ 485977 w 1353459"/>
                  <a:gd name="connsiteY12" fmla="*/ 1001176 h 1227932"/>
                  <a:gd name="connsiteX13" fmla="*/ 567855 w 1353459"/>
                  <a:gd name="connsiteY13" fmla="*/ 1170930 h 1227932"/>
                  <a:gd name="connsiteX14" fmla="*/ 588160 w 1353459"/>
                  <a:gd name="connsiteY14" fmla="*/ 1205093 h 1227932"/>
                  <a:gd name="connsiteX15" fmla="*/ 593038 w 1353459"/>
                  <a:gd name="connsiteY15" fmla="*/ 1227931 h 1227932"/>
                  <a:gd name="connsiteX0" fmla="*/ 593038 w 1353459"/>
                  <a:gd name="connsiteY0" fmla="*/ 1229095 h 1229096"/>
                  <a:gd name="connsiteX1" fmla="*/ 59 w 1353459"/>
                  <a:gd name="connsiteY1" fmla="*/ 1227708 h 1229096"/>
                  <a:gd name="connsiteX2" fmla="*/ 1420 w 1353459"/>
                  <a:gd name="connsiteY2" fmla="*/ 739605 h 1229096"/>
                  <a:gd name="connsiteX3" fmla="*/ 434797 w 1353459"/>
                  <a:gd name="connsiteY3" fmla="*/ 116066 h 1229096"/>
                  <a:gd name="connsiteX4" fmla="*/ 736440 w 1353459"/>
                  <a:gd name="connsiteY4" fmla="*/ 73873 h 1229096"/>
                  <a:gd name="connsiteX5" fmla="*/ 1309364 w 1353459"/>
                  <a:gd name="connsiteY5" fmla="*/ 643688 h 1229096"/>
                  <a:gd name="connsiteX6" fmla="*/ 1314110 w 1353459"/>
                  <a:gd name="connsiteY6" fmla="*/ 859497 h 1229096"/>
                  <a:gd name="connsiteX7" fmla="*/ 1026559 w 1353459"/>
                  <a:gd name="connsiteY7" fmla="*/ 1229095 h 1229096"/>
                  <a:gd name="connsiteX8" fmla="*/ 780514 w 1353459"/>
                  <a:gd name="connsiteY8" fmla="*/ 1229096 h 1229096"/>
                  <a:gd name="connsiteX9" fmla="*/ 780354 w 1353459"/>
                  <a:gd name="connsiteY9" fmla="*/ 1212065 h 1229096"/>
                  <a:gd name="connsiteX10" fmla="*/ 798776 w 1353459"/>
                  <a:gd name="connsiteY10" fmla="*/ 1177112 h 1229096"/>
                  <a:gd name="connsiteX11" fmla="*/ 874341 w 1353459"/>
                  <a:gd name="connsiteY11" fmla="*/ 996121 h 1229096"/>
                  <a:gd name="connsiteX12" fmla="*/ 485977 w 1353459"/>
                  <a:gd name="connsiteY12" fmla="*/ 1002340 h 1229096"/>
                  <a:gd name="connsiteX13" fmla="*/ 567855 w 1353459"/>
                  <a:gd name="connsiteY13" fmla="*/ 1172094 h 1229096"/>
                  <a:gd name="connsiteX14" fmla="*/ 588160 w 1353459"/>
                  <a:gd name="connsiteY14" fmla="*/ 1206257 h 1229096"/>
                  <a:gd name="connsiteX15" fmla="*/ 593038 w 1353459"/>
                  <a:gd name="connsiteY15" fmla="*/ 1229095 h 1229096"/>
                  <a:gd name="connsiteX0" fmla="*/ 593038 w 1353459"/>
                  <a:gd name="connsiteY0" fmla="*/ 1220670 h 1220671"/>
                  <a:gd name="connsiteX1" fmla="*/ 59 w 1353459"/>
                  <a:gd name="connsiteY1" fmla="*/ 1219283 h 1220671"/>
                  <a:gd name="connsiteX2" fmla="*/ 1420 w 1353459"/>
                  <a:gd name="connsiteY2" fmla="*/ 731180 h 1220671"/>
                  <a:gd name="connsiteX3" fmla="*/ 434797 w 1353459"/>
                  <a:gd name="connsiteY3" fmla="*/ 107641 h 1220671"/>
                  <a:gd name="connsiteX4" fmla="*/ 736440 w 1353459"/>
                  <a:gd name="connsiteY4" fmla="*/ 65448 h 1220671"/>
                  <a:gd name="connsiteX5" fmla="*/ 1309364 w 1353459"/>
                  <a:gd name="connsiteY5" fmla="*/ 635263 h 1220671"/>
                  <a:gd name="connsiteX6" fmla="*/ 1314110 w 1353459"/>
                  <a:gd name="connsiteY6" fmla="*/ 851072 h 1220671"/>
                  <a:gd name="connsiteX7" fmla="*/ 1026559 w 1353459"/>
                  <a:gd name="connsiteY7" fmla="*/ 1220670 h 1220671"/>
                  <a:gd name="connsiteX8" fmla="*/ 780514 w 1353459"/>
                  <a:gd name="connsiteY8" fmla="*/ 1220671 h 1220671"/>
                  <a:gd name="connsiteX9" fmla="*/ 780354 w 1353459"/>
                  <a:gd name="connsiteY9" fmla="*/ 1203640 h 1220671"/>
                  <a:gd name="connsiteX10" fmla="*/ 798776 w 1353459"/>
                  <a:gd name="connsiteY10" fmla="*/ 1168687 h 1220671"/>
                  <a:gd name="connsiteX11" fmla="*/ 874341 w 1353459"/>
                  <a:gd name="connsiteY11" fmla="*/ 987696 h 1220671"/>
                  <a:gd name="connsiteX12" fmla="*/ 485977 w 1353459"/>
                  <a:gd name="connsiteY12" fmla="*/ 993915 h 1220671"/>
                  <a:gd name="connsiteX13" fmla="*/ 567855 w 1353459"/>
                  <a:gd name="connsiteY13" fmla="*/ 1163669 h 1220671"/>
                  <a:gd name="connsiteX14" fmla="*/ 588160 w 1353459"/>
                  <a:gd name="connsiteY14" fmla="*/ 1197832 h 1220671"/>
                  <a:gd name="connsiteX15" fmla="*/ 593038 w 1353459"/>
                  <a:gd name="connsiteY15" fmla="*/ 1220670 h 1220671"/>
                  <a:gd name="connsiteX0" fmla="*/ 593038 w 1353459"/>
                  <a:gd name="connsiteY0" fmla="*/ 1229095 h 1229096"/>
                  <a:gd name="connsiteX1" fmla="*/ 59 w 1353459"/>
                  <a:gd name="connsiteY1" fmla="*/ 1227708 h 1229096"/>
                  <a:gd name="connsiteX2" fmla="*/ 1420 w 1353459"/>
                  <a:gd name="connsiteY2" fmla="*/ 739605 h 1229096"/>
                  <a:gd name="connsiteX3" fmla="*/ 434797 w 1353459"/>
                  <a:gd name="connsiteY3" fmla="*/ 116066 h 1229096"/>
                  <a:gd name="connsiteX4" fmla="*/ 736440 w 1353459"/>
                  <a:gd name="connsiteY4" fmla="*/ 73873 h 1229096"/>
                  <a:gd name="connsiteX5" fmla="*/ 1309364 w 1353459"/>
                  <a:gd name="connsiteY5" fmla="*/ 643688 h 1229096"/>
                  <a:gd name="connsiteX6" fmla="*/ 1314110 w 1353459"/>
                  <a:gd name="connsiteY6" fmla="*/ 859497 h 1229096"/>
                  <a:gd name="connsiteX7" fmla="*/ 1026559 w 1353459"/>
                  <a:gd name="connsiteY7" fmla="*/ 1229095 h 1229096"/>
                  <a:gd name="connsiteX8" fmla="*/ 780514 w 1353459"/>
                  <a:gd name="connsiteY8" fmla="*/ 1229096 h 1229096"/>
                  <a:gd name="connsiteX9" fmla="*/ 780354 w 1353459"/>
                  <a:gd name="connsiteY9" fmla="*/ 1212065 h 1229096"/>
                  <a:gd name="connsiteX10" fmla="*/ 798776 w 1353459"/>
                  <a:gd name="connsiteY10" fmla="*/ 1177112 h 1229096"/>
                  <a:gd name="connsiteX11" fmla="*/ 874341 w 1353459"/>
                  <a:gd name="connsiteY11" fmla="*/ 996121 h 1229096"/>
                  <a:gd name="connsiteX12" fmla="*/ 485977 w 1353459"/>
                  <a:gd name="connsiteY12" fmla="*/ 1002340 h 1229096"/>
                  <a:gd name="connsiteX13" fmla="*/ 567855 w 1353459"/>
                  <a:gd name="connsiteY13" fmla="*/ 1172094 h 1229096"/>
                  <a:gd name="connsiteX14" fmla="*/ 588160 w 1353459"/>
                  <a:gd name="connsiteY14" fmla="*/ 1206257 h 1229096"/>
                  <a:gd name="connsiteX15" fmla="*/ 593038 w 1353459"/>
                  <a:gd name="connsiteY15" fmla="*/ 1229095 h 1229096"/>
                  <a:gd name="connsiteX0" fmla="*/ 593038 w 1353459"/>
                  <a:gd name="connsiteY0" fmla="*/ 1229095 h 1229096"/>
                  <a:gd name="connsiteX1" fmla="*/ 59 w 1353459"/>
                  <a:gd name="connsiteY1" fmla="*/ 1227708 h 1229096"/>
                  <a:gd name="connsiteX2" fmla="*/ 1420 w 1353459"/>
                  <a:gd name="connsiteY2" fmla="*/ 739605 h 1229096"/>
                  <a:gd name="connsiteX3" fmla="*/ 434797 w 1353459"/>
                  <a:gd name="connsiteY3" fmla="*/ 116066 h 1229096"/>
                  <a:gd name="connsiteX4" fmla="*/ 736440 w 1353459"/>
                  <a:gd name="connsiteY4" fmla="*/ 73873 h 1229096"/>
                  <a:gd name="connsiteX5" fmla="*/ 1309364 w 1353459"/>
                  <a:gd name="connsiteY5" fmla="*/ 643688 h 1229096"/>
                  <a:gd name="connsiteX6" fmla="*/ 1314110 w 1353459"/>
                  <a:gd name="connsiteY6" fmla="*/ 859497 h 1229096"/>
                  <a:gd name="connsiteX7" fmla="*/ 1026559 w 1353459"/>
                  <a:gd name="connsiteY7" fmla="*/ 1229095 h 1229096"/>
                  <a:gd name="connsiteX8" fmla="*/ 780514 w 1353459"/>
                  <a:gd name="connsiteY8" fmla="*/ 1229096 h 1229096"/>
                  <a:gd name="connsiteX9" fmla="*/ 780354 w 1353459"/>
                  <a:gd name="connsiteY9" fmla="*/ 1212065 h 1229096"/>
                  <a:gd name="connsiteX10" fmla="*/ 798776 w 1353459"/>
                  <a:gd name="connsiteY10" fmla="*/ 1177112 h 1229096"/>
                  <a:gd name="connsiteX11" fmla="*/ 874341 w 1353459"/>
                  <a:gd name="connsiteY11" fmla="*/ 996121 h 1229096"/>
                  <a:gd name="connsiteX12" fmla="*/ 485977 w 1353459"/>
                  <a:gd name="connsiteY12" fmla="*/ 1002340 h 1229096"/>
                  <a:gd name="connsiteX13" fmla="*/ 567855 w 1353459"/>
                  <a:gd name="connsiteY13" fmla="*/ 1172094 h 1229096"/>
                  <a:gd name="connsiteX14" fmla="*/ 588160 w 1353459"/>
                  <a:gd name="connsiteY14" fmla="*/ 1206257 h 1229096"/>
                  <a:gd name="connsiteX15" fmla="*/ 593038 w 1353459"/>
                  <a:gd name="connsiteY15" fmla="*/ 1229095 h 122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53459" h="1229096">
                    <a:moveTo>
                      <a:pt x="593038" y="1229095"/>
                    </a:moveTo>
                    <a:lnTo>
                      <a:pt x="59" y="1227708"/>
                    </a:lnTo>
                    <a:cubicBezTo>
                      <a:pt x="-390" y="1065007"/>
                      <a:pt x="1869" y="902306"/>
                      <a:pt x="1420" y="739605"/>
                    </a:cubicBezTo>
                    <a:cubicBezTo>
                      <a:pt x="4894" y="631051"/>
                      <a:pt x="330835" y="247212"/>
                      <a:pt x="434797" y="116066"/>
                    </a:cubicBezTo>
                    <a:cubicBezTo>
                      <a:pt x="472958" y="65182"/>
                      <a:pt x="579847" y="-91483"/>
                      <a:pt x="736440" y="73873"/>
                    </a:cubicBezTo>
                    <a:lnTo>
                      <a:pt x="1309364" y="643688"/>
                    </a:lnTo>
                    <a:cubicBezTo>
                      <a:pt x="1385108" y="728801"/>
                      <a:pt x="1347230" y="817811"/>
                      <a:pt x="1314110" y="859497"/>
                    </a:cubicBezTo>
                    <a:lnTo>
                      <a:pt x="1026559" y="1229095"/>
                    </a:lnTo>
                    <a:lnTo>
                      <a:pt x="780514" y="1229096"/>
                    </a:lnTo>
                    <a:cubicBezTo>
                      <a:pt x="780461" y="1223419"/>
                      <a:pt x="780407" y="1217742"/>
                      <a:pt x="780354" y="1212065"/>
                    </a:cubicBezTo>
                    <a:cubicBezTo>
                      <a:pt x="782559" y="1196916"/>
                      <a:pt x="791105" y="1190950"/>
                      <a:pt x="798776" y="1177112"/>
                    </a:cubicBezTo>
                    <a:cubicBezTo>
                      <a:pt x="848843" y="1123519"/>
                      <a:pt x="884915" y="1076147"/>
                      <a:pt x="874341" y="996121"/>
                    </a:cubicBezTo>
                    <a:cubicBezTo>
                      <a:pt x="850499" y="749414"/>
                      <a:pt x="516039" y="754598"/>
                      <a:pt x="485977" y="1002340"/>
                    </a:cubicBezTo>
                    <a:cubicBezTo>
                      <a:pt x="485148" y="1099986"/>
                      <a:pt x="536032" y="1139752"/>
                      <a:pt x="567855" y="1172094"/>
                    </a:cubicBezTo>
                    <a:cubicBezTo>
                      <a:pt x="580528" y="1184766"/>
                      <a:pt x="585328" y="1191399"/>
                      <a:pt x="588160" y="1206257"/>
                    </a:cubicBezTo>
                    <a:lnTo>
                      <a:pt x="593038" y="12290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48000">
                    <a:srgbClr val="A4CF87"/>
                  </a:gs>
                  <a:gs pos="100000">
                    <a:srgbClr val="BFDDAB"/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41">
                <a:extLst>
                  <a:ext uri="{FF2B5EF4-FFF2-40B4-BE49-F238E27FC236}">
                    <a16:creationId xmlns:a16="http://schemas.microsoft.com/office/drawing/2014/main" id="{EDA03998-6CCC-42CC-9120-A6CD451FC2FD}"/>
                  </a:ext>
                </a:extLst>
              </p:cNvPr>
              <p:cNvSpPr/>
              <p:nvPr/>
            </p:nvSpPr>
            <p:spPr>
              <a:xfrm rot="5400000">
                <a:off x="2982504" y="2793245"/>
                <a:ext cx="2297159" cy="1825508"/>
              </a:xfrm>
              <a:custGeom>
                <a:avLst/>
                <a:gdLst>
                  <a:gd name="connsiteX0" fmla="*/ 0 w 2297159"/>
                  <a:gd name="connsiteY0" fmla="*/ 1895652 h 1898827"/>
                  <a:gd name="connsiteX1" fmla="*/ 471533 w 2297159"/>
                  <a:gd name="connsiteY1" fmla="*/ 1607521 h 1898827"/>
                  <a:gd name="connsiteX2" fmla="*/ 465931 w 2297159"/>
                  <a:gd name="connsiteY2" fmla="*/ 412134 h 1898827"/>
                  <a:gd name="connsiteX3" fmla="*/ 1045776 w 2297159"/>
                  <a:gd name="connsiteY3" fmla="*/ 412480 h 1898827"/>
                  <a:gd name="connsiteX4" fmla="*/ 1043959 w 2297159"/>
                  <a:gd name="connsiteY4" fmla="*/ 397889 h 1898827"/>
                  <a:gd name="connsiteX5" fmla="*/ 1023654 w 2297159"/>
                  <a:gd name="connsiteY5" fmla="*/ 366434 h 1898827"/>
                  <a:gd name="connsiteX6" fmla="*/ 939068 w 2297159"/>
                  <a:gd name="connsiteY6" fmla="*/ 188553 h 1898827"/>
                  <a:gd name="connsiteX7" fmla="*/ 1335561 w 2297159"/>
                  <a:gd name="connsiteY7" fmla="*/ 182334 h 1898827"/>
                  <a:gd name="connsiteX8" fmla="*/ 1259996 w 2297159"/>
                  <a:gd name="connsiteY8" fmla="*/ 363324 h 1898827"/>
                  <a:gd name="connsiteX9" fmla="*/ 1241574 w 2297159"/>
                  <a:gd name="connsiteY9" fmla="*/ 398277 h 1898827"/>
                  <a:gd name="connsiteX10" fmla="*/ 1241708 w 2297159"/>
                  <a:gd name="connsiteY10" fmla="*/ 412598 h 1898827"/>
                  <a:gd name="connsiteX11" fmla="*/ 1792334 w 2297159"/>
                  <a:gd name="connsiteY11" fmla="*/ 412927 h 1898827"/>
                  <a:gd name="connsiteX12" fmla="*/ 1801859 w 2297159"/>
                  <a:gd name="connsiteY12" fmla="*/ 562152 h 1898827"/>
                  <a:gd name="connsiteX13" fmla="*/ 1497059 w 2297159"/>
                  <a:gd name="connsiteY13" fmla="*/ 993952 h 1898827"/>
                  <a:gd name="connsiteX14" fmla="*/ 1811384 w 2297159"/>
                  <a:gd name="connsiteY14" fmla="*/ 993952 h 1898827"/>
                  <a:gd name="connsiteX15" fmla="*/ 1859009 w 2297159"/>
                  <a:gd name="connsiteY15" fmla="*/ 1089202 h 1898827"/>
                  <a:gd name="connsiteX16" fmla="*/ 1858217 w 2297159"/>
                  <a:gd name="connsiteY16" fmla="*/ 1624190 h 1898827"/>
                  <a:gd name="connsiteX17" fmla="*/ 2297159 w 2297159"/>
                  <a:gd name="connsiteY17" fmla="*/ 1898827 h 1898827"/>
                  <a:gd name="connsiteX18" fmla="*/ 1474373 w 2297159"/>
                  <a:gd name="connsiteY18" fmla="*/ 1897636 h 1898827"/>
                  <a:gd name="connsiteX19" fmla="*/ 1252033 w 2297159"/>
                  <a:gd name="connsiteY19" fmla="*/ 1897365 h 1898827"/>
                  <a:gd name="connsiteX20" fmla="*/ 1251920 w 2297159"/>
                  <a:gd name="connsiteY20" fmla="*/ 1885325 h 1898827"/>
                  <a:gd name="connsiteX21" fmla="*/ 1270342 w 2297159"/>
                  <a:gd name="connsiteY21" fmla="*/ 1850372 h 1898827"/>
                  <a:gd name="connsiteX22" fmla="*/ 1345907 w 2297159"/>
                  <a:gd name="connsiteY22" fmla="*/ 1669381 h 1898827"/>
                  <a:gd name="connsiteX23" fmla="*/ 949414 w 2297159"/>
                  <a:gd name="connsiteY23" fmla="*/ 1675601 h 1898827"/>
                  <a:gd name="connsiteX24" fmla="*/ 1034000 w 2297159"/>
                  <a:gd name="connsiteY24" fmla="*/ 1853481 h 1898827"/>
                  <a:gd name="connsiteX25" fmla="*/ 1054305 w 2297159"/>
                  <a:gd name="connsiteY25" fmla="*/ 1884936 h 1898827"/>
                  <a:gd name="connsiteX26" fmla="*/ 1055823 w 2297159"/>
                  <a:gd name="connsiteY26" fmla="*/ 1897126 h 1898827"/>
                  <a:gd name="connsiteX27" fmla="*/ 822786 w 2297159"/>
                  <a:gd name="connsiteY27" fmla="*/ 1896843 h 1898827"/>
                  <a:gd name="connsiteX28" fmla="*/ 0 w 2297159"/>
                  <a:gd name="connsiteY28" fmla="*/ 1895652 h 189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7159" h="1898827">
                    <a:moveTo>
                      <a:pt x="0" y="1895652"/>
                    </a:moveTo>
                    <a:cubicBezTo>
                      <a:pt x="85210" y="1815219"/>
                      <a:pt x="353778" y="1639535"/>
                      <a:pt x="471533" y="1607521"/>
                    </a:cubicBezTo>
                    <a:lnTo>
                      <a:pt x="465931" y="412134"/>
                    </a:lnTo>
                    <a:lnTo>
                      <a:pt x="1045776" y="412480"/>
                    </a:lnTo>
                    <a:lnTo>
                      <a:pt x="1043959" y="397889"/>
                    </a:lnTo>
                    <a:cubicBezTo>
                      <a:pt x="1041127" y="383031"/>
                      <a:pt x="1036327" y="379105"/>
                      <a:pt x="1023654" y="366434"/>
                    </a:cubicBezTo>
                    <a:cubicBezTo>
                      <a:pt x="991831" y="334092"/>
                      <a:pt x="938239" y="286200"/>
                      <a:pt x="939068" y="188553"/>
                    </a:cubicBezTo>
                    <a:cubicBezTo>
                      <a:pt x="969130" y="-59189"/>
                      <a:pt x="1311719" y="-64374"/>
                      <a:pt x="1335561" y="182334"/>
                    </a:cubicBezTo>
                    <a:cubicBezTo>
                      <a:pt x="1346135" y="262359"/>
                      <a:pt x="1310063" y="309731"/>
                      <a:pt x="1259996" y="363324"/>
                    </a:cubicBezTo>
                    <a:cubicBezTo>
                      <a:pt x="1252325" y="377162"/>
                      <a:pt x="1243779" y="383128"/>
                      <a:pt x="1241574" y="398277"/>
                    </a:cubicBezTo>
                    <a:lnTo>
                      <a:pt x="1241708" y="412598"/>
                    </a:lnTo>
                    <a:lnTo>
                      <a:pt x="1792334" y="412927"/>
                    </a:lnTo>
                    <a:cubicBezTo>
                      <a:pt x="1841017" y="471135"/>
                      <a:pt x="1823026" y="507119"/>
                      <a:pt x="1801859" y="562152"/>
                    </a:cubicBezTo>
                    <a:lnTo>
                      <a:pt x="1497059" y="993952"/>
                    </a:lnTo>
                    <a:lnTo>
                      <a:pt x="1811384" y="993952"/>
                    </a:lnTo>
                    <a:cubicBezTo>
                      <a:pt x="1863242" y="1015119"/>
                      <a:pt x="1864301" y="1048985"/>
                      <a:pt x="1859009" y="1089202"/>
                    </a:cubicBezTo>
                    <a:lnTo>
                      <a:pt x="1858217" y="1624190"/>
                    </a:lnTo>
                    <a:cubicBezTo>
                      <a:pt x="1973575" y="1653823"/>
                      <a:pt x="2219107" y="1834269"/>
                      <a:pt x="2297159" y="1898827"/>
                    </a:cubicBezTo>
                    <a:cubicBezTo>
                      <a:pt x="2092465" y="1898430"/>
                      <a:pt x="1795014" y="1898033"/>
                      <a:pt x="1474373" y="1897636"/>
                    </a:cubicBezTo>
                    <a:lnTo>
                      <a:pt x="1252033" y="1897365"/>
                    </a:lnTo>
                    <a:lnTo>
                      <a:pt x="1251920" y="1885325"/>
                    </a:lnTo>
                    <a:cubicBezTo>
                      <a:pt x="1254125" y="1870176"/>
                      <a:pt x="1262671" y="1864210"/>
                      <a:pt x="1270342" y="1850372"/>
                    </a:cubicBezTo>
                    <a:cubicBezTo>
                      <a:pt x="1320409" y="1796779"/>
                      <a:pt x="1356481" y="1749407"/>
                      <a:pt x="1345907" y="1669381"/>
                    </a:cubicBezTo>
                    <a:cubicBezTo>
                      <a:pt x="1322065" y="1422675"/>
                      <a:pt x="979476" y="1427859"/>
                      <a:pt x="949414" y="1675601"/>
                    </a:cubicBezTo>
                    <a:cubicBezTo>
                      <a:pt x="948585" y="1773247"/>
                      <a:pt x="1002177" y="1821139"/>
                      <a:pt x="1034000" y="1853481"/>
                    </a:cubicBezTo>
                    <a:cubicBezTo>
                      <a:pt x="1046673" y="1866153"/>
                      <a:pt x="1051473" y="1870078"/>
                      <a:pt x="1054305" y="1884936"/>
                    </a:cubicBezTo>
                    <a:lnTo>
                      <a:pt x="1055823" y="1897126"/>
                    </a:lnTo>
                    <a:lnTo>
                      <a:pt x="822786" y="1896843"/>
                    </a:lnTo>
                    <a:cubicBezTo>
                      <a:pt x="502145" y="1896446"/>
                      <a:pt x="204694" y="1896049"/>
                      <a:pt x="0" y="18956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48000">
                    <a:srgbClr val="A4CF87"/>
                  </a:gs>
                  <a:gs pos="100000">
                    <a:srgbClr val="BFDDAB"/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50">
                <a:extLst>
                  <a:ext uri="{FF2B5EF4-FFF2-40B4-BE49-F238E27FC236}">
                    <a16:creationId xmlns:a16="http://schemas.microsoft.com/office/drawing/2014/main" id="{3DED4196-5448-4C76-8E64-F067B42C5752}"/>
                  </a:ext>
                </a:extLst>
              </p:cNvPr>
              <p:cNvSpPr/>
              <p:nvPr/>
            </p:nvSpPr>
            <p:spPr>
              <a:xfrm rot="5400000">
                <a:off x="4556112" y="3117115"/>
                <a:ext cx="1345179" cy="1152320"/>
              </a:xfrm>
              <a:custGeom>
                <a:avLst/>
                <a:gdLst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33755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3425 w 1345182"/>
                  <a:gd name="connsiteY24" fmla="*/ 1684080 h 1907660"/>
                  <a:gd name="connsiteX25" fmla="*/ 558011 w 1345182"/>
                  <a:gd name="connsiteY25" fmla="*/ 1861960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28993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3425 w 1345182"/>
                  <a:gd name="connsiteY24" fmla="*/ 1684080 h 1907660"/>
                  <a:gd name="connsiteX25" fmla="*/ 558011 w 1345182"/>
                  <a:gd name="connsiteY25" fmla="*/ 1861960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28" fmla="*/ 0 w 1345182"/>
                  <a:gd name="connsiteY28" fmla="*/ 1907660 h 1907660"/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28993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6137 w 1345182"/>
                  <a:gd name="connsiteY24" fmla="*/ 1684079 h 1907660"/>
                  <a:gd name="connsiteX25" fmla="*/ 558011 w 1345182"/>
                  <a:gd name="connsiteY25" fmla="*/ 1861960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28" fmla="*/ 0 w 1345182"/>
                  <a:gd name="connsiteY28" fmla="*/ 1907660 h 1907660"/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28993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6137 w 1345182"/>
                  <a:gd name="connsiteY24" fmla="*/ 1684079 h 1907660"/>
                  <a:gd name="connsiteX25" fmla="*/ 558014 w 1345182"/>
                  <a:gd name="connsiteY25" fmla="*/ 1859251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28" fmla="*/ 0 w 1345182"/>
                  <a:gd name="connsiteY28" fmla="*/ 1907660 h 190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45182" h="1907660">
                    <a:moveTo>
                      <a:pt x="0" y="1907660"/>
                    </a:moveTo>
                    <a:lnTo>
                      <a:pt x="2828" y="1905965"/>
                    </a:lnTo>
                    <a:lnTo>
                      <a:pt x="3680" y="414616"/>
                    </a:lnTo>
                    <a:lnTo>
                      <a:pt x="314335" y="415020"/>
                    </a:lnTo>
                    <a:lnTo>
                      <a:pt x="572853" y="414856"/>
                    </a:lnTo>
                    <a:lnTo>
                      <a:pt x="570740" y="397889"/>
                    </a:lnTo>
                    <a:cubicBezTo>
                      <a:pt x="567908" y="383031"/>
                      <a:pt x="563108" y="379105"/>
                      <a:pt x="550435" y="366434"/>
                    </a:cubicBezTo>
                    <a:cubicBezTo>
                      <a:pt x="518612" y="334092"/>
                      <a:pt x="465020" y="286200"/>
                      <a:pt x="465849" y="188553"/>
                    </a:cubicBezTo>
                    <a:cubicBezTo>
                      <a:pt x="495911" y="-59189"/>
                      <a:pt x="838500" y="-64374"/>
                      <a:pt x="862342" y="182334"/>
                    </a:cubicBezTo>
                    <a:cubicBezTo>
                      <a:pt x="872916" y="262359"/>
                      <a:pt x="836844" y="309731"/>
                      <a:pt x="786777" y="363324"/>
                    </a:cubicBezTo>
                    <a:cubicBezTo>
                      <a:pt x="781663" y="372549"/>
                      <a:pt x="776160" y="378276"/>
                      <a:pt x="772407" y="385557"/>
                    </a:cubicBezTo>
                    <a:lnTo>
                      <a:pt x="768825" y="414732"/>
                    </a:lnTo>
                    <a:lnTo>
                      <a:pt x="917787" y="414638"/>
                    </a:lnTo>
                    <a:lnTo>
                      <a:pt x="1228443" y="415042"/>
                    </a:lnTo>
                    <a:cubicBezTo>
                      <a:pt x="1325831" y="465190"/>
                      <a:pt x="1362586" y="547281"/>
                      <a:pt x="1313755" y="638278"/>
                    </a:cubicBezTo>
                    <a:lnTo>
                      <a:pt x="1047466" y="937549"/>
                    </a:lnTo>
                    <a:lnTo>
                      <a:pt x="1306995" y="1166148"/>
                    </a:lnTo>
                    <a:cubicBezTo>
                      <a:pt x="1378847" y="1263182"/>
                      <a:pt x="1332235" y="1314295"/>
                      <a:pt x="1304946" y="1353561"/>
                    </a:cubicBezTo>
                    <a:lnTo>
                      <a:pt x="1041053" y="1638579"/>
                    </a:lnTo>
                    <a:lnTo>
                      <a:pt x="1328993" y="1907660"/>
                    </a:lnTo>
                    <a:lnTo>
                      <a:pt x="776061" y="1907660"/>
                    </a:lnTo>
                    <a:cubicBezTo>
                      <a:pt x="776018" y="1903041"/>
                      <a:pt x="775974" y="1898423"/>
                      <a:pt x="775931" y="1893804"/>
                    </a:cubicBezTo>
                    <a:cubicBezTo>
                      <a:pt x="778136" y="1878655"/>
                      <a:pt x="786682" y="1872689"/>
                      <a:pt x="794353" y="1858851"/>
                    </a:cubicBezTo>
                    <a:cubicBezTo>
                      <a:pt x="844420" y="1805258"/>
                      <a:pt x="880492" y="1757886"/>
                      <a:pt x="869918" y="1677860"/>
                    </a:cubicBezTo>
                    <a:cubicBezTo>
                      <a:pt x="846076" y="1431153"/>
                      <a:pt x="506199" y="1436337"/>
                      <a:pt x="476137" y="1684079"/>
                    </a:cubicBezTo>
                    <a:cubicBezTo>
                      <a:pt x="475308" y="1781725"/>
                      <a:pt x="526191" y="1826909"/>
                      <a:pt x="558014" y="1859251"/>
                    </a:cubicBezTo>
                    <a:cubicBezTo>
                      <a:pt x="570687" y="1871923"/>
                      <a:pt x="575484" y="1878557"/>
                      <a:pt x="578316" y="1893415"/>
                    </a:cubicBezTo>
                    <a:lnTo>
                      <a:pt x="580090" y="1907660"/>
                    </a:lnTo>
                    <a:lnTo>
                      <a:pt x="0" y="19076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4CF87"/>
                  </a:gs>
                  <a:gs pos="48000">
                    <a:srgbClr val="A4CF87"/>
                  </a:gs>
                  <a:gs pos="100000">
                    <a:srgbClr val="BFDDAB"/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53894DB4-DE99-4235-A835-4858F56C3EAF}"/>
                  </a:ext>
                </a:extLst>
              </p:cNvPr>
              <p:cNvSpPr/>
              <p:nvPr/>
            </p:nvSpPr>
            <p:spPr>
              <a:xfrm rot="5400000">
                <a:off x="6533117" y="3019560"/>
                <a:ext cx="1331888" cy="1334514"/>
              </a:xfrm>
              <a:custGeom>
                <a:avLst/>
                <a:gdLst>
                  <a:gd name="connsiteX0" fmla="*/ 0 w 1331888"/>
                  <a:gd name="connsiteY0" fmla="*/ 1902628 h 1902628"/>
                  <a:gd name="connsiteX1" fmla="*/ 2604 w 1331888"/>
                  <a:gd name="connsiteY1" fmla="*/ 1900941 h 1902628"/>
                  <a:gd name="connsiteX2" fmla="*/ 1007 w 1331888"/>
                  <a:gd name="connsiteY2" fmla="*/ 416356 h 1902628"/>
                  <a:gd name="connsiteX3" fmla="*/ 510134 w 1331888"/>
                  <a:gd name="connsiteY3" fmla="*/ 416568 h 1902628"/>
                  <a:gd name="connsiteX4" fmla="*/ 591292 w 1331888"/>
                  <a:gd name="connsiteY4" fmla="*/ 416504 h 1902628"/>
                  <a:gd name="connsiteX5" fmla="*/ 588974 w 1331888"/>
                  <a:gd name="connsiteY5" fmla="*/ 397889 h 1902628"/>
                  <a:gd name="connsiteX6" fmla="*/ 568669 w 1331888"/>
                  <a:gd name="connsiteY6" fmla="*/ 366434 h 1902628"/>
                  <a:gd name="connsiteX7" fmla="*/ 484083 w 1331888"/>
                  <a:gd name="connsiteY7" fmla="*/ 188553 h 1902628"/>
                  <a:gd name="connsiteX8" fmla="*/ 880576 w 1331888"/>
                  <a:gd name="connsiteY8" fmla="*/ 182334 h 1902628"/>
                  <a:gd name="connsiteX9" fmla="*/ 805011 w 1331888"/>
                  <a:gd name="connsiteY9" fmla="*/ 363324 h 1902628"/>
                  <a:gd name="connsiteX10" fmla="*/ 790641 w 1331888"/>
                  <a:gd name="connsiteY10" fmla="*/ 385557 h 1902628"/>
                  <a:gd name="connsiteX11" fmla="*/ 786854 w 1331888"/>
                  <a:gd name="connsiteY11" fmla="*/ 416403 h 1902628"/>
                  <a:gd name="connsiteX12" fmla="*/ 879396 w 1331888"/>
                  <a:gd name="connsiteY12" fmla="*/ 416468 h 1902628"/>
                  <a:gd name="connsiteX13" fmla="*/ 1019260 w 1331888"/>
                  <a:gd name="connsiteY13" fmla="*/ 416780 h 1902628"/>
                  <a:gd name="connsiteX14" fmla="*/ 1314512 w 1331888"/>
                  <a:gd name="connsiteY14" fmla="*/ 753303 h 1902628"/>
                  <a:gd name="connsiteX15" fmla="*/ 1062163 w 1331888"/>
                  <a:gd name="connsiteY15" fmla="*/ 1139324 h 1902628"/>
                  <a:gd name="connsiteX16" fmla="*/ 1265424 w 1331888"/>
                  <a:gd name="connsiteY16" fmla="*/ 1228773 h 1902628"/>
                  <a:gd name="connsiteX17" fmla="*/ 1299255 w 1331888"/>
                  <a:gd name="connsiteY17" fmla="*/ 1453436 h 1902628"/>
                  <a:gd name="connsiteX18" fmla="*/ 1051494 w 1331888"/>
                  <a:gd name="connsiteY18" fmla="*/ 1803836 h 1902628"/>
                  <a:gd name="connsiteX19" fmla="*/ 1228153 w 1331888"/>
                  <a:gd name="connsiteY19" fmla="*/ 1902628 h 1902628"/>
                  <a:gd name="connsiteX20" fmla="*/ 769434 w 1331888"/>
                  <a:gd name="connsiteY20" fmla="*/ 1902628 h 1902628"/>
                  <a:gd name="connsiteX21" fmla="*/ 769284 w 1331888"/>
                  <a:gd name="connsiteY21" fmla="*/ 1886710 h 1902628"/>
                  <a:gd name="connsiteX22" fmla="*/ 787706 w 1331888"/>
                  <a:gd name="connsiteY22" fmla="*/ 1851757 h 1902628"/>
                  <a:gd name="connsiteX23" fmla="*/ 863271 w 1331888"/>
                  <a:gd name="connsiteY23" fmla="*/ 1670766 h 1902628"/>
                  <a:gd name="connsiteX24" fmla="*/ 466777 w 1331888"/>
                  <a:gd name="connsiteY24" fmla="*/ 1676986 h 1902628"/>
                  <a:gd name="connsiteX25" fmla="*/ 551364 w 1331888"/>
                  <a:gd name="connsiteY25" fmla="*/ 1854866 h 1902628"/>
                  <a:gd name="connsiteX26" fmla="*/ 571669 w 1331888"/>
                  <a:gd name="connsiteY26" fmla="*/ 1886321 h 1902628"/>
                  <a:gd name="connsiteX27" fmla="*/ 573700 w 1331888"/>
                  <a:gd name="connsiteY27" fmla="*/ 1902628 h 190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31888" h="1902628">
                    <a:moveTo>
                      <a:pt x="0" y="1902628"/>
                    </a:moveTo>
                    <a:lnTo>
                      <a:pt x="2604" y="1900941"/>
                    </a:lnTo>
                    <a:lnTo>
                      <a:pt x="1007" y="416356"/>
                    </a:lnTo>
                    <a:cubicBezTo>
                      <a:pt x="196281" y="416953"/>
                      <a:pt x="353207" y="416760"/>
                      <a:pt x="510134" y="416568"/>
                    </a:cubicBezTo>
                    <a:lnTo>
                      <a:pt x="591292" y="416504"/>
                    </a:lnTo>
                    <a:lnTo>
                      <a:pt x="588974" y="397889"/>
                    </a:lnTo>
                    <a:cubicBezTo>
                      <a:pt x="586142" y="383031"/>
                      <a:pt x="581342" y="379105"/>
                      <a:pt x="568669" y="366434"/>
                    </a:cubicBezTo>
                    <a:cubicBezTo>
                      <a:pt x="536846" y="334092"/>
                      <a:pt x="483254" y="286200"/>
                      <a:pt x="484083" y="188553"/>
                    </a:cubicBezTo>
                    <a:cubicBezTo>
                      <a:pt x="514145" y="-59189"/>
                      <a:pt x="856734" y="-64374"/>
                      <a:pt x="880576" y="182334"/>
                    </a:cubicBezTo>
                    <a:cubicBezTo>
                      <a:pt x="891150" y="262359"/>
                      <a:pt x="855078" y="309731"/>
                      <a:pt x="805011" y="363324"/>
                    </a:cubicBezTo>
                    <a:cubicBezTo>
                      <a:pt x="799897" y="372550"/>
                      <a:pt x="794394" y="378276"/>
                      <a:pt x="790641" y="385557"/>
                    </a:cubicBezTo>
                    <a:lnTo>
                      <a:pt x="786854" y="416403"/>
                    </a:lnTo>
                    <a:lnTo>
                      <a:pt x="879396" y="416468"/>
                    </a:lnTo>
                    <a:cubicBezTo>
                      <a:pt x="924020" y="416531"/>
                      <a:pt x="970441" y="416630"/>
                      <a:pt x="1019260" y="416780"/>
                    </a:cubicBezTo>
                    <a:cubicBezTo>
                      <a:pt x="1142274" y="430981"/>
                      <a:pt x="1397576" y="543656"/>
                      <a:pt x="1314512" y="753303"/>
                    </a:cubicBezTo>
                    <a:lnTo>
                      <a:pt x="1062163" y="1139324"/>
                    </a:lnTo>
                    <a:lnTo>
                      <a:pt x="1265424" y="1228773"/>
                    </a:lnTo>
                    <a:cubicBezTo>
                      <a:pt x="1372069" y="1280123"/>
                      <a:pt x="1324384" y="1414348"/>
                      <a:pt x="1299255" y="1453436"/>
                    </a:cubicBezTo>
                    <a:lnTo>
                      <a:pt x="1051494" y="1803836"/>
                    </a:lnTo>
                    <a:lnTo>
                      <a:pt x="1228153" y="1902628"/>
                    </a:lnTo>
                    <a:lnTo>
                      <a:pt x="769434" y="1902628"/>
                    </a:lnTo>
                    <a:lnTo>
                      <a:pt x="769284" y="1886710"/>
                    </a:lnTo>
                    <a:cubicBezTo>
                      <a:pt x="771489" y="1871561"/>
                      <a:pt x="780035" y="1865595"/>
                      <a:pt x="787706" y="1851757"/>
                    </a:cubicBezTo>
                    <a:cubicBezTo>
                      <a:pt x="837773" y="1798164"/>
                      <a:pt x="873845" y="1750792"/>
                      <a:pt x="863271" y="1670766"/>
                    </a:cubicBezTo>
                    <a:cubicBezTo>
                      <a:pt x="839429" y="1424059"/>
                      <a:pt x="496840" y="1429244"/>
                      <a:pt x="466777" y="1676986"/>
                    </a:cubicBezTo>
                    <a:cubicBezTo>
                      <a:pt x="465948" y="1774632"/>
                      <a:pt x="519541" y="1822524"/>
                      <a:pt x="551364" y="1854866"/>
                    </a:cubicBezTo>
                    <a:cubicBezTo>
                      <a:pt x="564037" y="1867538"/>
                      <a:pt x="568837" y="1871463"/>
                      <a:pt x="571669" y="1886321"/>
                    </a:cubicBezTo>
                    <a:lnTo>
                      <a:pt x="573700" y="190262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75000"/>
                    </a:schemeClr>
                  </a:gs>
                  <a:gs pos="74000">
                    <a:schemeClr val="accent3">
                      <a:lumMod val="20000"/>
                      <a:lumOff val="8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466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533400" y="381000"/>
            <a:ext cx="8229600" cy="1143000"/>
          </a:xfrm>
          <a:prstGeom prst="horizont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DCC0C39-399F-4FB5-91CA-05AAE89AD7DC}"/>
              </a:ext>
            </a:extLst>
          </p:cNvPr>
          <p:cNvSpPr txBox="1">
            <a:spLocks/>
          </p:cNvSpPr>
          <p:nvPr/>
        </p:nvSpPr>
        <p:spPr>
          <a:xfrm>
            <a:off x="809942" y="761422"/>
            <a:ext cx="752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i="1" spc="-5" dirty="0">
                <a:latin typeface="Century Gothic" panose="020B0502020202020204" pitchFamily="34" charset="0"/>
              </a:rPr>
              <a:t>Draft July 2021 </a:t>
            </a:r>
            <a:r>
              <a:rPr lang="en-US" sz="2400" i="1" dirty="0">
                <a:latin typeface="Century Gothic" panose="020B0502020202020204" pitchFamily="34" charset="0"/>
              </a:rPr>
              <a:t>Clean Water Priority</a:t>
            </a:r>
            <a:r>
              <a:rPr lang="en-US" sz="2400" i="1" spc="-30" dirty="0">
                <a:latin typeface="Century Gothic" panose="020B0502020202020204" pitchFamily="34" charset="0"/>
              </a:rPr>
              <a:t> </a:t>
            </a:r>
            <a:r>
              <a:rPr lang="en-US" sz="2400" i="1" dirty="0">
                <a:latin typeface="Century Gothic" panose="020B0502020202020204" pitchFamily="34" charset="0"/>
              </a:rPr>
              <a:t>List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6609CE0-7CF4-40A6-B0F1-8995A5316853}"/>
              </a:ext>
            </a:extLst>
          </p:cNvPr>
          <p:cNvSpPr txBox="1"/>
          <p:nvPr/>
        </p:nvSpPr>
        <p:spPr>
          <a:xfrm>
            <a:off x="1676400" y="1752600"/>
            <a:ext cx="4648200" cy="4869282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Priority</a:t>
            </a:r>
            <a:endParaRPr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Applicant</a:t>
            </a:r>
            <a:endParaRPr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Permit</a:t>
            </a:r>
            <a:r>
              <a:rPr sz="2000" i="1" spc="-3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#</a:t>
            </a: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Population</a:t>
            </a:r>
            <a:r>
              <a:rPr sz="2000" i="1" spc="-3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Served</a:t>
            </a:r>
            <a:endParaRPr lang="en-US"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Project</a:t>
            </a:r>
            <a:r>
              <a:rPr lang="en-US" sz="2000" i="1" spc="-2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lang="en-US"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Description</a:t>
            </a:r>
            <a:endParaRPr lang="en-US"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Total</a:t>
            </a:r>
            <a:r>
              <a:rPr sz="2000" i="1" spc="-4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Points</a:t>
            </a: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Ratio of State </a:t>
            </a: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MHI </a:t>
            </a:r>
            <a:r>
              <a:rPr sz="2000" i="1" spc="5" dirty="0">
                <a:solidFill>
                  <a:srgbClr val="002060"/>
                </a:solidFill>
                <a:latin typeface="Century Gothic"/>
                <a:cs typeface="Century Gothic"/>
              </a:rPr>
              <a:t>to </a:t>
            </a:r>
            <a:r>
              <a:rPr lang="en-US" sz="2000" i="1" spc="-20" dirty="0">
                <a:solidFill>
                  <a:srgbClr val="002060"/>
                </a:solidFill>
                <a:latin typeface="Century Gothic"/>
                <a:cs typeface="Century Gothic"/>
              </a:rPr>
              <a:t>Project </a:t>
            </a:r>
            <a:r>
              <a:rPr sz="2000" i="1" spc="-5" dirty="0">
                <a:solidFill>
                  <a:srgbClr val="002060"/>
                </a:solidFill>
                <a:latin typeface="Century Gothic"/>
                <a:cs typeface="Century Gothic"/>
              </a:rPr>
              <a:t>MHI</a:t>
            </a:r>
            <a:endParaRPr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Revised</a:t>
            </a:r>
            <a:r>
              <a:rPr sz="2000" i="1" spc="-35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Points</a:t>
            </a:r>
            <a:endParaRPr lang="en-US" sz="2000" i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2400" i="1" spc="5" dirty="0">
                <a:solidFill>
                  <a:srgbClr val="002060"/>
                </a:solidFill>
                <a:latin typeface="Century Gothic"/>
                <a:cs typeface="Century Gothic"/>
              </a:rPr>
              <a:t>D</a:t>
            </a:r>
            <a:r>
              <a:rPr lang="en-US" sz="2000" i="1" spc="7" baseline="25641" dirty="0">
                <a:solidFill>
                  <a:srgbClr val="002060"/>
                </a:solidFill>
                <a:latin typeface="Century Gothic"/>
                <a:cs typeface="Century Gothic"/>
              </a:rPr>
              <a:t>1</a:t>
            </a:r>
            <a:endParaRPr lang="en-US" sz="2000" i="1" baseline="2564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Estimated</a:t>
            </a:r>
            <a:r>
              <a:rPr sz="2000" i="1" spc="-4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Cost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2000" i="1" dirty="0">
                <a:solidFill>
                  <a:srgbClr val="002060"/>
                </a:solidFill>
                <a:latin typeface="Century Gothic"/>
                <a:cs typeface="Century Gothic"/>
              </a:rPr>
              <a:t>Funded?</a:t>
            </a:r>
          </a:p>
        </p:txBody>
      </p:sp>
    </p:spTree>
    <p:extLst>
      <p:ext uri="{BB962C8B-B14F-4D97-AF65-F5344CB8AC3E}">
        <p14:creationId xmlns:p14="http://schemas.microsoft.com/office/powerpoint/2010/main" val="188069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6123C-0721-43F2-AA8C-A7F8A0C6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" y="1524000"/>
            <a:ext cx="9051540" cy="461918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7361FD24-8675-403D-93F0-FE57E1111163}"/>
              </a:ext>
            </a:extLst>
          </p:cNvPr>
          <p:cNvSpPr txBox="1">
            <a:spLocks/>
          </p:cNvSpPr>
          <p:nvPr/>
        </p:nvSpPr>
        <p:spPr>
          <a:xfrm>
            <a:off x="809942" y="747366"/>
            <a:ext cx="752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Nevada Clean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State Revolving Fund Priority</a:t>
            </a:r>
            <a:r>
              <a:rPr kumimoji="0" lang="en-US" sz="1600" b="0" i="1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 – Effective July 2021</a:t>
            </a:r>
          </a:p>
        </p:txBody>
      </p:sp>
    </p:spTree>
    <p:extLst>
      <p:ext uri="{BB962C8B-B14F-4D97-AF65-F5344CB8AC3E}">
        <p14:creationId xmlns:p14="http://schemas.microsoft.com/office/powerpoint/2010/main" val="53615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361FD24-8675-403D-93F0-FE57E1111163}"/>
              </a:ext>
            </a:extLst>
          </p:cNvPr>
          <p:cNvSpPr txBox="1">
            <a:spLocks/>
          </p:cNvSpPr>
          <p:nvPr/>
        </p:nvSpPr>
        <p:spPr>
          <a:xfrm>
            <a:off x="809941" y="762000"/>
            <a:ext cx="752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Nevada Clean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State Revolving Fund Priority</a:t>
            </a:r>
            <a:r>
              <a:rPr kumimoji="0" lang="en-US" sz="1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 – Effective July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D7F9F-1A22-4A8A-9B4B-A033DB35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77206"/>
            <a:ext cx="8991599" cy="3144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3C03D-1138-484C-9A31-73713FADB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537"/>
            <a:ext cx="8991600" cy="3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CW Priority List Statistics and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3064100"/>
            <a:ext cx="5533500" cy="36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DE671-9408-41B1-98E6-F12FDA76E305}"/>
              </a:ext>
            </a:extLst>
          </p:cNvPr>
          <p:cNvSpPr txBox="1"/>
          <p:nvPr/>
        </p:nvSpPr>
        <p:spPr>
          <a:xfrm>
            <a:off x="1866900" y="1776987"/>
            <a:ext cx="5410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AS OF:  June 21, 2021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Statistics subject to change frequently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9E0889-2DDB-4D53-9ABB-DA8472203382}"/>
              </a:ext>
            </a:extLst>
          </p:cNvPr>
          <p:cNvSpPr txBox="1"/>
          <p:nvPr/>
        </p:nvSpPr>
        <p:spPr>
          <a:xfrm>
            <a:off x="1752600" y="4038600"/>
            <a:ext cx="6316898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NDEP may bypass a project on the priority list if NDEP determines the project is not ready to proceed, fails to file a letter of intent, or the applicant requests action to be deferred. (NAC 445A.67675)</a:t>
            </a: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Projects ready </a:t>
            </a:r>
            <a:r>
              <a:rPr lang="en-US" sz="1600" i="1" spc="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to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proceed may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bypass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projects with a higher</a:t>
            </a:r>
            <a:r>
              <a:rPr lang="en-US" sz="1600" i="1" spc="-22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point score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that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are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not ready </a:t>
            </a:r>
            <a:r>
              <a:rPr lang="en-US" sz="1600" i="1" spc="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to</a:t>
            </a:r>
            <a:r>
              <a:rPr lang="en-US" sz="1600" i="1" spc="-11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proceed</a:t>
            </a:r>
            <a:endParaRPr lang="en-US" sz="1600" i="1" dirty="0">
              <a:latin typeface="+mj-lt"/>
              <a:cs typeface="Calibri" panose="020F05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600" i="1" spc="-1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Written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notice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is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given </a:t>
            </a:r>
            <a:r>
              <a:rPr lang="en-US" sz="1600" i="1" spc="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to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systems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being</a:t>
            </a:r>
            <a:r>
              <a:rPr lang="en-US" sz="1600" i="1" spc="-11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bypassed</a:t>
            </a:r>
            <a:endParaRPr lang="en-US" sz="1600" i="1" dirty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812C9-89C3-4E21-B41F-52279507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475" y="-68380"/>
            <a:ext cx="1958875" cy="6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CW Priority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D25B3-FF4E-4DDA-AD77-886B0A91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5616"/>
            <a:ext cx="8229600" cy="28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Public Comments?</a:t>
            </a:r>
          </a:p>
        </p:txBody>
      </p:sp>
    </p:spTree>
    <p:extLst>
      <p:ext uri="{BB962C8B-B14F-4D97-AF65-F5344CB8AC3E}">
        <p14:creationId xmlns:p14="http://schemas.microsoft.com/office/powerpoint/2010/main" val="68070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CW Priority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12207-08E2-4426-AACA-768F1DF2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4" y="1905000"/>
            <a:ext cx="8129632" cy="26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6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CW Priority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5599E-EFFA-4AD9-AA17-9C62C2FB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238250"/>
            <a:ext cx="4943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17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CW Priority 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4DBC5-62FC-49F5-A6DA-383936F3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232388"/>
            <a:ext cx="6029325" cy="5129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13E79C-A77B-4254-8642-47D7FB61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05500"/>
            <a:ext cx="7048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CW Priority List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68EBB-EB04-4C9B-874D-F3A86D90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6705600" cy="44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CW Priority List Statistics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2D3ED-4299-4938-BAA3-701A085E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2690812"/>
            <a:ext cx="48196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9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Public Comments?</a:t>
            </a:r>
          </a:p>
        </p:txBody>
      </p:sp>
    </p:spTree>
    <p:extLst>
      <p:ext uri="{BB962C8B-B14F-4D97-AF65-F5344CB8AC3E}">
        <p14:creationId xmlns:p14="http://schemas.microsoft.com/office/powerpoint/2010/main" val="3370696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14600"/>
            <a:ext cx="7391400" cy="2286000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rgbClr val="0070C0"/>
                </a:solidFill>
              </a:rPr>
              <a:t>Nevada</a:t>
            </a:r>
            <a:br>
              <a:rPr lang="en-US" sz="4800" i="1" dirty="0">
                <a:solidFill>
                  <a:srgbClr val="0070C0"/>
                </a:solidFill>
              </a:rPr>
            </a:br>
            <a:r>
              <a:rPr lang="en-US" sz="4800" i="1" dirty="0">
                <a:solidFill>
                  <a:srgbClr val="0070C0"/>
                </a:solidFill>
              </a:rPr>
              <a:t>DWSRF Priority List—Effective July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AA552-9634-46D2-A6A2-96F589EE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475" y="-68380"/>
            <a:ext cx="1958875" cy="6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8000">
              <a:schemeClr val="bg1">
                <a:lumMod val="9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AD846DF-5DB1-4F1F-9600-2DCC9832F0FD}"/>
              </a:ext>
            </a:extLst>
          </p:cNvPr>
          <p:cNvSpPr txBox="1">
            <a:spLocks/>
          </p:cNvSpPr>
          <p:nvPr/>
        </p:nvSpPr>
        <p:spPr>
          <a:xfrm>
            <a:off x="458491" y="1268707"/>
            <a:ext cx="7645279" cy="83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WSRF Priority List Goals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Rectangle 18" descr="Play">
            <a:extLst>
              <a:ext uri="{FF2B5EF4-FFF2-40B4-BE49-F238E27FC236}">
                <a16:creationId xmlns:a16="http://schemas.microsoft.com/office/drawing/2014/main" id="{71914FDF-2CD0-4C98-A1D8-D0144B054607}"/>
              </a:ext>
            </a:extLst>
          </p:cNvPr>
          <p:cNvSpPr/>
          <p:nvPr/>
        </p:nvSpPr>
        <p:spPr>
          <a:xfrm>
            <a:off x="1146773" y="1069024"/>
            <a:ext cx="686938" cy="686267"/>
          </a:xfrm>
          <a:prstGeom prst="rect">
            <a:avLst/>
          </a:prstGeom>
          <a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67381C26-F446-4694-84A9-1BA8746FD07B}"/>
              </a:ext>
            </a:extLst>
          </p:cNvPr>
          <p:cNvSpPr txBox="1"/>
          <p:nvPr/>
        </p:nvSpPr>
        <p:spPr>
          <a:xfrm>
            <a:off x="839491" y="2591336"/>
            <a:ext cx="7577911" cy="3758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0555" indent="-342900">
              <a:lnSpc>
                <a:spcPct val="100000"/>
              </a:lnSpc>
              <a:spcBef>
                <a:spcPts val="105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5600" algn="l"/>
              </a:tabLst>
            </a:pPr>
            <a:r>
              <a:rPr lang="en-US" sz="2000" i="1" dirty="0">
                <a:latin typeface="Century Gothic"/>
                <a:cs typeface="Century Gothic"/>
              </a:rPr>
              <a:t>Establish Priority Ranking to finance the construction of projects that </a:t>
            </a:r>
            <a:r>
              <a:rPr lang="en-US" sz="2000" i="1" spc="-5" dirty="0">
                <a:latin typeface="Century Gothic"/>
                <a:cs typeface="Century Gothic"/>
              </a:rPr>
              <a:t>facilitate </a:t>
            </a:r>
            <a:r>
              <a:rPr lang="en-US" sz="2000" i="1" dirty="0">
                <a:latin typeface="Century Gothic"/>
                <a:cs typeface="Century Gothic"/>
              </a:rPr>
              <a:t>compliance with Safe Drinking Water Act and </a:t>
            </a:r>
            <a:r>
              <a:rPr lang="en-US" sz="2000" i="1" spc="-35" dirty="0">
                <a:latin typeface="Century Gothic"/>
                <a:cs typeface="Century Gothic"/>
              </a:rPr>
              <a:t> </a:t>
            </a:r>
            <a:r>
              <a:rPr lang="en-US" sz="2000" i="1" spc="-5" dirty="0">
                <a:latin typeface="Century Gothic"/>
                <a:cs typeface="Century Gothic"/>
              </a:rPr>
              <a:t>regulations adopted pursuant thereto</a:t>
            </a:r>
            <a:endParaRPr lang="en-US" sz="2000" i="1" dirty="0">
              <a:latin typeface="Century Gothic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5600" algn="l"/>
              </a:tabLst>
            </a:pPr>
            <a:r>
              <a:rPr lang="en-US" sz="2000" i="1" spc="-5" dirty="0">
                <a:latin typeface="Century Gothic"/>
                <a:cs typeface="Century Gothic"/>
              </a:rPr>
              <a:t>Assist Eligible Public W</a:t>
            </a:r>
            <a:r>
              <a:rPr lang="en-US" sz="2000" i="1" dirty="0">
                <a:latin typeface="Century Gothic"/>
                <a:cs typeface="Century Gothic"/>
              </a:rPr>
              <a:t>ater</a:t>
            </a:r>
            <a:r>
              <a:rPr lang="en-US" sz="2000" i="1" spc="-90" dirty="0">
                <a:latin typeface="Century Gothic"/>
                <a:cs typeface="Century Gothic"/>
              </a:rPr>
              <a:t> S</a:t>
            </a:r>
            <a:r>
              <a:rPr lang="en-US" sz="2000" i="1" dirty="0">
                <a:latin typeface="Century Gothic"/>
                <a:cs typeface="Century Gothic"/>
              </a:rPr>
              <a:t>ystems:</a:t>
            </a:r>
          </a:p>
          <a:p>
            <a:pPr marL="756285" lvl="1" indent="-286385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US" sz="1800" i="1" dirty="0">
                <a:latin typeface="Century Gothic"/>
                <a:cs typeface="Century Gothic"/>
              </a:rPr>
              <a:t>Public &amp; private community public </a:t>
            </a:r>
            <a:r>
              <a:rPr lang="en-US" sz="1800" i="1" spc="-15" dirty="0">
                <a:latin typeface="Century Gothic"/>
                <a:cs typeface="Century Gothic"/>
              </a:rPr>
              <a:t>water</a:t>
            </a:r>
            <a:r>
              <a:rPr lang="en-US" sz="1800" i="1" spc="-45" dirty="0">
                <a:latin typeface="Century Gothic"/>
                <a:cs typeface="Century Gothic"/>
              </a:rPr>
              <a:t> </a:t>
            </a:r>
            <a:r>
              <a:rPr lang="en-US" sz="1800" i="1" spc="-10" dirty="0">
                <a:latin typeface="Century Gothic"/>
                <a:cs typeface="Century Gothic"/>
              </a:rPr>
              <a:t>systems</a:t>
            </a:r>
            <a:endParaRPr lang="en-US" sz="1800" i="1" dirty="0">
              <a:latin typeface="Century Gothic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US" sz="1800" i="1" spc="-5" dirty="0">
                <a:latin typeface="Century Gothic"/>
                <a:cs typeface="Century Gothic"/>
              </a:rPr>
              <a:t>Non-profit,  non-transient</a:t>
            </a:r>
            <a:r>
              <a:rPr lang="en-US" i="1" spc="-5" dirty="0">
                <a:latin typeface="Century Gothic"/>
                <a:cs typeface="Century Gothic"/>
              </a:rPr>
              <a:t> public </a:t>
            </a:r>
            <a:r>
              <a:rPr lang="en-US" sz="1800" i="1" spc="-15" dirty="0">
                <a:latin typeface="Century Gothic"/>
                <a:cs typeface="Century Gothic"/>
              </a:rPr>
              <a:t>water </a:t>
            </a:r>
            <a:r>
              <a:rPr lang="en-US" sz="1800" i="1" spc="-10" dirty="0">
                <a:latin typeface="Century Gothic"/>
                <a:cs typeface="Century Gothic"/>
              </a:rPr>
              <a:t>systems </a:t>
            </a:r>
            <a:r>
              <a:rPr lang="en-US" sz="1800" i="1" dirty="0">
                <a:latin typeface="Century Gothic"/>
                <a:cs typeface="Century Gothic"/>
              </a:rPr>
              <a:t>– </a:t>
            </a:r>
            <a:r>
              <a:rPr lang="en-US" sz="1800" i="1" spc="-5" dirty="0">
                <a:latin typeface="Century Gothic"/>
                <a:cs typeface="Century Gothic"/>
              </a:rPr>
              <a:t>federally non-profit</a:t>
            </a:r>
            <a:r>
              <a:rPr lang="en-US" sz="1800" i="1" spc="210" dirty="0">
                <a:latin typeface="Century Gothic"/>
                <a:cs typeface="Century Gothic"/>
              </a:rPr>
              <a:t> </a:t>
            </a:r>
            <a:r>
              <a:rPr lang="en-US" sz="1800" i="1" dirty="0">
                <a:latin typeface="Century Gothic"/>
                <a:cs typeface="Century Gothic"/>
              </a:rPr>
              <a:t>only</a:t>
            </a:r>
          </a:p>
          <a:p>
            <a:pPr marL="756285" lvl="1" indent="-286385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0070C0"/>
              </a:buClr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US" sz="1800" i="1" spc="-10" dirty="0">
                <a:latin typeface="Century Gothic"/>
                <a:cs typeface="Century Gothic"/>
              </a:rPr>
              <a:t>Non-profit, transient</a:t>
            </a:r>
            <a:r>
              <a:rPr lang="en-US" sz="1800" i="1" spc="-5" dirty="0">
                <a:latin typeface="Century Gothic"/>
                <a:cs typeface="Century Gothic"/>
              </a:rPr>
              <a:t> public </a:t>
            </a:r>
            <a:r>
              <a:rPr lang="en-US" sz="1800" i="1" spc="-15" dirty="0">
                <a:latin typeface="Century Gothic"/>
                <a:cs typeface="Century Gothic"/>
              </a:rPr>
              <a:t>water </a:t>
            </a:r>
            <a:r>
              <a:rPr lang="en-US" sz="1800" i="1" spc="-10" dirty="0">
                <a:latin typeface="Century Gothic"/>
                <a:cs typeface="Century Gothic"/>
              </a:rPr>
              <a:t>systems </a:t>
            </a:r>
            <a:r>
              <a:rPr lang="en-US" sz="1800" i="1" dirty="0">
                <a:latin typeface="Century Gothic"/>
                <a:cs typeface="Century Gothic"/>
              </a:rPr>
              <a:t>– </a:t>
            </a:r>
            <a:r>
              <a:rPr lang="en-US" sz="1800" i="1" spc="-5" dirty="0">
                <a:latin typeface="Century Gothic"/>
                <a:cs typeface="Century Gothic"/>
              </a:rPr>
              <a:t>federally non-profit</a:t>
            </a:r>
            <a:r>
              <a:rPr lang="en-US" sz="1800" i="1" spc="185" dirty="0">
                <a:latin typeface="Century Gothic"/>
                <a:cs typeface="Century Gothic"/>
              </a:rPr>
              <a:t> </a:t>
            </a:r>
            <a:r>
              <a:rPr lang="en-US" sz="1800" i="1" dirty="0">
                <a:latin typeface="Century Gothic"/>
                <a:cs typeface="Century Gothic"/>
              </a:rPr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164427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8000">
              <a:schemeClr val="bg1">
                <a:lumMod val="95000"/>
              </a:schemeClr>
            </a:gs>
            <a:gs pos="100000">
              <a:srgbClr val="E6ED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AD846DF-5DB1-4F1F-9600-2DCC9832F0FD}"/>
              </a:ext>
            </a:extLst>
          </p:cNvPr>
          <p:cNvSpPr txBox="1">
            <a:spLocks/>
          </p:cNvSpPr>
          <p:nvPr/>
        </p:nvSpPr>
        <p:spPr>
          <a:xfrm>
            <a:off x="785460" y="804277"/>
            <a:ext cx="7729890" cy="1127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Eligible Public Water System Types &amp; Ownership Type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AFD069-CEDF-4B8D-BB5D-7C248A162BC0}"/>
              </a:ext>
            </a:extLst>
          </p:cNvPr>
          <p:cNvSpPr txBox="1">
            <a:spLocks/>
          </p:cNvSpPr>
          <p:nvPr/>
        </p:nvSpPr>
        <p:spPr>
          <a:xfrm>
            <a:off x="917738" y="2708581"/>
            <a:ext cx="3381281" cy="3321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  <a:buFont typeface="Wingdings" panose="05000000000000000000" pitchFamily="2" charset="2"/>
              <a:buChar char=""/>
            </a:pPr>
            <a:r>
              <a:rPr lang="en-US" sz="1800" b="1" i="1" dirty="0"/>
              <a:t>Community public water systems </a:t>
            </a:r>
            <a:r>
              <a:rPr lang="en-US" sz="1800" b="1" dirty="0"/>
              <a:t>(PWS: </a:t>
            </a:r>
            <a:r>
              <a:rPr lang="en-US" sz="1600" b="1" dirty="0"/>
              <a:t>15 service connections &amp; regularly serves 25 or more persons</a:t>
            </a:r>
            <a:r>
              <a:rPr lang="en-US" sz="1800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2" indent="0">
              <a:buSzPct val="75000"/>
              <a:buNone/>
            </a:pPr>
            <a:r>
              <a:rPr lang="en-US" sz="14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Public water systems that supply water to 25 or more year-round residents (same population). These PWS could be publicly or privately owned.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CD6087-F6F6-4059-BB7F-1941C17EA66B}"/>
              </a:ext>
            </a:extLst>
          </p:cNvPr>
          <p:cNvGrpSpPr/>
          <p:nvPr/>
        </p:nvGrpSpPr>
        <p:grpSpPr>
          <a:xfrm>
            <a:off x="4901237" y="4069781"/>
            <a:ext cx="3516165" cy="2408287"/>
            <a:chOff x="1169310" y="1612062"/>
            <a:chExt cx="3510264" cy="24082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82E4F09-F674-4A0B-94A5-A4C88D11D6FB}"/>
                </a:ext>
              </a:extLst>
            </p:cNvPr>
            <p:cNvSpPr/>
            <p:nvPr/>
          </p:nvSpPr>
          <p:spPr>
            <a:xfrm>
              <a:off x="1441833" y="1612062"/>
              <a:ext cx="3237741" cy="234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1DD717-494C-4247-82D3-7EDB87508B4D}"/>
                </a:ext>
              </a:extLst>
            </p:cNvPr>
            <p:cNvSpPr txBox="1"/>
            <p:nvPr/>
          </p:nvSpPr>
          <p:spPr>
            <a:xfrm>
              <a:off x="1169310" y="2284797"/>
              <a:ext cx="3237741" cy="1735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181" tIns="136181" rIns="136181" bIns="136181" numCol="1" spcCol="1270" anchor="ctr" anchorCtr="0">
              <a:noAutofit/>
            </a:bodyPr>
            <a:lstStyle/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5387A97-1753-4519-A659-50270584446C}"/>
              </a:ext>
            </a:extLst>
          </p:cNvPr>
          <p:cNvSpPr/>
          <p:nvPr/>
        </p:nvSpPr>
        <p:spPr>
          <a:xfrm>
            <a:off x="3543180" y="5273925"/>
            <a:ext cx="3237741" cy="128675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8A8E00-E1F4-4502-8D6E-65B0692D323E}"/>
              </a:ext>
            </a:extLst>
          </p:cNvPr>
          <p:cNvSpPr txBox="1"/>
          <p:nvPr/>
        </p:nvSpPr>
        <p:spPr>
          <a:xfrm>
            <a:off x="4572000" y="2708582"/>
            <a:ext cx="3845402" cy="40732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181" tIns="136181" rIns="136181" bIns="136181" numCol="1" spcCol="1270" anchor="ctr" anchorCtr="0">
            <a:no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"/>
            </a:pPr>
            <a:endParaRPr lang="en-US" b="1" i="1" dirty="0">
              <a:solidFill>
                <a:schemeClr val="tx1"/>
              </a:solidFill>
            </a:endParaRPr>
          </a:p>
          <a:p>
            <a:pPr marL="0" lvl="1">
              <a:lnSpc>
                <a:spcPct val="8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"/>
            </a:pPr>
            <a:endParaRPr lang="en-US" b="1" i="1" dirty="0">
              <a:solidFill>
                <a:schemeClr val="tx1"/>
              </a:solidFill>
            </a:endParaRPr>
          </a:p>
          <a:p>
            <a:pPr marL="0" lvl="1">
              <a:lnSpc>
                <a:spcPct val="8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"/>
            </a:pPr>
            <a:r>
              <a:rPr lang="en-US" b="1" i="1" dirty="0">
                <a:solidFill>
                  <a:schemeClr val="tx1"/>
                </a:solidFill>
              </a:rPr>
              <a:t>Non-Community public water systems only if publicly owned or owned by nonprofits (federally recognized as non-profits)</a:t>
            </a:r>
          </a:p>
          <a:p>
            <a:pPr marL="0" lvl="1">
              <a:lnSpc>
                <a:spcPct val="80000"/>
              </a:lnSpc>
              <a:spcBef>
                <a:spcPct val="20000"/>
              </a:spcBef>
              <a:buSzPct val="75000"/>
            </a:pPr>
            <a:endParaRPr lang="en-US" sz="1300" b="1" i="1" dirty="0">
              <a:solidFill>
                <a:schemeClr val="tx1"/>
              </a:solidFill>
            </a:endParaRPr>
          </a:p>
          <a:p>
            <a:pPr>
              <a:buSzPct val="75000"/>
            </a:pPr>
            <a:r>
              <a:rPr lang="en-US" sz="1400" i="1" u="sng" dirty="0"/>
              <a:t>Non-profit, non-transient PWS : </a:t>
            </a:r>
          </a:p>
          <a:p>
            <a:pPr>
              <a:buSzPct val="75000"/>
            </a:pPr>
            <a:r>
              <a:rPr lang="en-US" sz="1400" dirty="0"/>
              <a:t>Public water systems that are not community PWS but regularly supply water to at least 25 of the same people at least 6 months per year. Factories, Offices</a:t>
            </a:r>
          </a:p>
          <a:p>
            <a:pPr>
              <a:buSzPct val="75000"/>
            </a:pPr>
            <a:endParaRPr lang="en-US" sz="1400" dirty="0"/>
          </a:p>
          <a:p>
            <a:pPr marL="0" lvl="2">
              <a:buSzPct val="75000"/>
            </a:pPr>
            <a:r>
              <a:rPr lang="en-US" sz="1400" u="sng" dirty="0"/>
              <a:t>Non-profit, transient PWS: </a:t>
            </a:r>
          </a:p>
          <a:p>
            <a:pPr marL="0" lvl="2">
              <a:buSzPct val="75000"/>
            </a:pPr>
            <a:r>
              <a:rPr lang="en-US" sz="1400" dirty="0"/>
              <a:t>Public water systems that provide water in a place such as a public park or a public campground where people do not remain for long periods of time, or public places open only seasonally.</a:t>
            </a:r>
          </a:p>
          <a:p>
            <a:pPr>
              <a:buSzPct val="75000"/>
            </a:pPr>
            <a:endParaRPr lang="en-US" sz="1400" dirty="0"/>
          </a:p>
          <a:p>
            <a:pPr>
              <a:buSzPct val="75000"/>
            </a:pPr>
            <a:endParaRPr lang="en-US" sz="1400" i="1" dirty="0"/>
          </a:p>
          <a:p>
            <a:pPr marL="0" lvl="1">
              <a:lnSpc>
                <a:spcPct val="8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"/>
            </a:pPr>
            <a:endParaRPr lang="en-US" sz="1300" b="1" i="1" dirty="0">
              <a:solidFill>
                <a:schemeClr val="tx1"/>
              </a:solidFill>
            </a:endParaRPr>
          </a:p>
          <a:p>
            <a:pPr marL="457200" lvl="2">
              <a:lnSpc>
                <a:spcPct val="800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"/>
            </a:pPr>
            <a:endParaRPr lang="en-US" sz="13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89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ECFE54-03B2-437E-9148-63E2C91E62A6}"/>
              </a:ext>
            </a:extLst>
          </p:cNvPr>
          <p:cNvSpPr txBox="1"/>
          <p:nvPr/>
        </p:nvSpPr>
        <p:spPr>
          <a:xfrm>
            <a:off x="4097316" y="1150136"/>
            <a:ext cx="3902321" cy="6632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355600" marR="439420" lvl="0" indent="-342900" algn="l" defTabSz="914400" rtl="0" eaLnBrk="1" fontAlgn="auto" latinLnBrk="0" hangingPunct="1">
              <a:lnSpc>
                <a:spcPct val="120000"/>
              </a:lnSpc>
              <a:spcBef>
                <a:spcPts val="994"/>
              </a:spcBef>
              <a:spcAft>
                <a:spcPts val="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756920" algn="l"/>
              </a:tabLst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Priority Classes – I,II,III, and IV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F0EA4-DA35-4832-A33A-7430C08AE082}"/>
              </a:ext>
            </a:extLst>
          </p:cNvPr>
          <p:cNvSpPr/>
          <p:nvPr/>
        </p:nvSpPr>
        <p:spPr>
          <a:xfrm>
            <a:off x="4322933" y="3170463"/>
            <a:ext cx="3214127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20669EFF-5B40-4C53-889C-B7896607CC96}"/>
              </a:ext>
            </a:extLst>
          </p:cNvPr>
          <p:cNvSpPr/>
          <p:nvPr/>
        </p:nvSpPr>
        <p:spPr>
          <a:xfrm>
            <a:off x="434635" y="550520"/>
            <a:ext cx="2130595" cy="5756959"/>
          </a:xfrm>
          <a:prstGeom prst="verticalScroll">
            <a:avLst/>
          </a:prstGeom>
          <a:solidFill>
            <a:srgbClr val="0070C0">
              <a:alpha val="40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D787C5-F0C4-4E97-882C-3FFC2C014ECF}"/>
              </a:ext>
            </a:extLst>
          </p:cNvPr>
          <p:cNvSpPr txBox="1">
            <a:spLocks/>
          </p:cNvSpPr>
          <p:nvPr/>
        </p:nvSpPr>
        <p:spPr>
          <a:xfrm>
            <a:off x="609599" y="1147177"/>
            <a:ext cx="1765627" cy="464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Ranking Criteria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NAC 445A.67566 – NAC 445A.67573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2F735-C564-469C-A412-97C7A41140D9}"/>
              </a:ext>
            </a:extLst>
          </p:cNvPr>
          <p:cNvSpPr txBox="1"/>
          <p:nvPr/>
        </p:nvSpPr>
        <p:spPr>
          <a:xfrm>
            <a:off x="3691445" y="2133600"/>
            <a:ext cx="4714064" cy="4002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756285" lvl="1" indent="-286385">
              <a:lnSpc>
                <a:spcPct val="1000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Class I – Projects </a:t>
            </a:r>
            <a:r>
              <a:rPr lang="en-US" sz="1400" i="1" spc="5" dirty="0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en-US" sz="1400" i="1" spc="-12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address:</a:t>
            </a:r>
          </a:p>
          <a:p>
            <a:pPr marL="1212850" indent="-285750">
              <a:lnSpc>
                <a:spcPts val="1400"/>
              </a:lnSpc>
              <a:spcBef>
                <a:spcPts val="1000"/>
              </a:spcBef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400" i="1" spc="100" dirty="0">
                <a:solidFill>
                  <a:schemeClr val="tx1"/>
                </a:solidFill>
                <a:cs typeface="Calibri" panose="020F0502020204030204" pitchFamily="34" charset="0"/>
              </a:rPr>
              <a:t>Acute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health</a:t>
            </a:r>
            <a:r>
              <a:rPr lang="en-US" sz="1400" i="1" spc="-75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risks: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Demonstrated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illness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attributable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to the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public </a:t>
            </a:r>
            <a:r>
              <a:rPr lang="en-US" sz="1400" i="1" spc="-15" dirty="0">
                <a:solidFill>
                  <a:schemeClr val="tx1"/>
                </a:solidFill>
                <a:cs typeface="Calibri" panose="020F0502020204030204" pitchFamily="34" charset="0"/>
              </a:rPr>
              <a:t>water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system</a:t>
            </a:r>
            <a:endParaRPr lang="en-US" sz="1400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212850" indent="-285750">
              <a:lnSpc>
                <a:spcPts val="1000"/>
              </a:lnSpc>
              <a:spcBef>
                <a:spcPts val="1005"/>
              </a:spcBef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Significant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non-compliance</a:t>
            </a:r>
            <a:endParaRPr lang="en-US" sz="1400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212850" indent="-285750">
              <a:lnSpc>
                <a:spcPts val="1000"/>
              </a:lnSpc>
              <a:spcBef>
                <a:spcPts val="994"/>
              </a:spcBef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400" i="1" spc="95" dirty="0">
                <a:solidFill>
                  <a:schemeClr val="tx1"/>
                </a:solidFill>
                <a:cs typeface="Calibri" panose="020F0502020204030204" pitchFamily="34" charset="0"/>
              </a:rPr>
              <a:t>Court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ordered</a:t>
            </a:r>
            <a:r>
              <a:rPr lang="en-US" sz="1400" i="1" spc="-15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compliance</a:t>
            </a:r>
          </a:p>
          <a:p>
            <a:pPr marL="756285" indent="-286385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Class </a:t>
            </a:r>
            <a:r>
              <a:rPr lang="en-US" sz="1400" i="1" spc="5" dirty="0">
                <a:solidFill>
                  <a:schemeClr val="tx1"/>
                </a:solidFill>
                <a:cs typeface="Calibri" panose="020F0502020204030204" pitchFamily="34" charset="0"/>
              </a:rPr>
              <a:t>II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– Projects that</a:t>
            </a:r>
            <a:r>
              <a:rPr lang="en-US" sz="1400" i="1" spc="-14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address:</a:t>
            </a:r>
            <a:endParaRPr lang="en-US" sz="1400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1212850" indent="-285750">
              <a:lnSpc>
                <a:spcPct val="100000"/>
              </a:lnSpc>
              <a:spcBef>
                <a:spcPts val="1005"/>
              </a:spcBef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400" i="1" spc="75" dirty="0">
                <a:solidFill>
                  <a:schemeClr val="tx1"/>
                </a:solidFill>
                <a:cs typeface="Calibri" panose="020F0502020204030204" pitchFamily="34" charset="0"/>
              </a:rPr>
              <a:t>Chronic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health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concerns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–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documented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non-compliance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with p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rimary</a:t>
            </a:r>
            <a:r>
              <a:rPr lang="en-US" sz="1400" i="1" spc="7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spc="-229" dirty="0">
                <a:solidFill>
                  <a:schemeClr val="tx1"/>
                </a:solidFill>
                <a:cs typeface="Calibri" panose="020F0502020204030204" pitchFamily="34" charset="0"/>
              </a:rPr>
              <a:t>&amp;  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secondary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drinking </a:t>
            </a:r>
            <a:r>
              <a:rPr lang="en-US" sz="1400" i="1" spc="-15" dirty="0">
                <a:solidFill>
                  <a:schemeClr val="tx1"/>
                </a:solidFill>
                <a:cs typeface="Calibri" panose="020F0502020204030204" pitchFamily="34" charset="0"/>
              </a:rPr>
              <a:t>water</a:t>
            </a:r>
            <a:r>
              <a:rPr lang="en-US" sz="1400" i="1" spc="35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spc="-10" dirty="0">
                <a:solidFill>
                  <a:schemeClr val="tx1"/>
                </a:solidFill>
                <a:cs typeface="Calibri" panose="020F0502020204030204" pitchFamily="34" charset="0"/>
              </a:rPr>
              <a:t>standards</a:t>
            </a:r>
            <a:endParaRPr lang="en-US" sz="1400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56285" indent="-286385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400" i="1" spc="5" dirty="0">
                <a:solidFill>
                  <a:schemeClr val="tx1"/>
                </a:solidFill>
                <a:cs typeface="Calibri" panose="020F0502020204030204" pitchFamily="34" charset="0"/>
              </a:rPr>
              <a:t>Class III – Projects that address deteriorated, substandard, or inadequate conditions in a public water system</a:t>
            </a:r>
          </a:p>
          <a:p>
            <a:pPr marL="756285" indent="-286385"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Class </a:t>
            </a:r>
            <a:r>
              <a:rPr lang="en-US" sz="1400" i="1" spc="5" dirty="0">
                <a:solidFill>
                  <a:schemeClr val="tx1"/>
                </a:solidFill>
                <a:cs typeface="Calibri" panose="020F0502020204030204" pitchFamily="34" charset="0"/>
              </a:rPr>
              <a:t>IV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– Refinancing of debt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incurred </a:t>
            </a:r>
            <a:r>
              <a:rPr lang="en-US" sz="1400" i="1" dirty="0">
                <a:solidFill>
                  <a:schemeClr val="tx1"/>
                </a:solidFill>
                <a:cs typeface="Calibri" panose="020F0502020204030204" pitchFamily="34" charset="0"/>
              </a:rPr>
              <a:t>after July </a:t>
            </a:r>
            <a:r>
              <a:rPr lang="en-US" sz="1400" i="1" spc="-5" dirty="0">
                <a:solidFill>
                  <a:schemeClr val="tx1"/>
                </a:solidFill>
                <a:cs typeface="Calibri" panose="020F0502020204030204" pitchFamily="34" charset="0"/>
              </a:rPr>
              <a:t>1,</a:t>
            </a:r>
            <a:r>
              <a:rPr lang="en-US" sz="1400" i="1" spc="-195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400" i="1" spc="5" dirty="0">
                <a:solidFill>
                  <a:schemeClr val="tx1"/>
                </a:solidFill>
                <a:cs typeface="Calibri" panose="020F0502020204030204" pitchFamily="34" charset="0"/>
              </a:rPr>
              <a:t>1993</a:t>
            </a:r>
          </a:p>
        </p:txBody>
      </p:sp>
      <p:pic>
        <p:nvPicPr>
          <p:cNvPr id="23" name="Graphic 22" descr="Badge New with solid fill">
            <a:extLst>
              <a:ext uri="{FF2B5EF4-FFF2-40B4-BE49-F238E27FC236}">
                <a16:creationId xmlns:a16="http://schemas.microsoft.com/office/drawing/2014/main" id="{C9EDF4F3-8423-4B86-9648-714CE130F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1521" y="4353251"/>
            <a:ext cx="708405" cy="7084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932AB3-5437-4E33-9109-3A7F8993E095}"/>
              </a:ext>
            </a:extLst>
          </p:cNvPr>
          <p:cNvSpPr/>
          <p:nvPr/>
        </p:nvSpPr>
        <p:spPr>
          <a:xfrm>
            <a:off x="3106769" y="2337691"/>
            <a:ext cx="708405" cy="663277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Graphic 3" descr="Money with solid fill">
            <a:extLst>
              <a:ext uri="{FF2B5EF4-FFF2-40B4-BE49-F238E27FC236}">
                <a16:creationId xmlns:a16="http://schemas.microsoft.com/office/drawing/2014/main" id="{481B2CF8-F602-4444-AC12-D00812AF5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7650" y="5061656"/>
            <a:ext cx="708405" cy="7084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09CAD1-DD32-4FB5-A942-D56BB297AE8E}"/>
              </a:ext>
            </a:extLst>
          </p:cNvPr>
          <p:cNvSpPr/>
          <p:nvPr/>
        </p:nvSpPr>
        <p:spPr>
          <a:xfrm>
            <a:off x="3113337" y="3306502"/>
            <a:ext cx="708405" cy="663277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067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9691C-6D7F-48E5-9548-0F790F08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66166"/>
          </a:xfrm>
        </p:spPr>
        <p:txBody>
          <a:bodyPr>
            <a:normAutofit/>
          </a:bodyPr>
          <a:lstStyle/>
          <a:p>
            <a:r>
              <a:rPr lang="en-US" dirty="0"/>
              <a:t>Workshop materials are available on our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3F6F2-E3B5-4B22-B608-F169D30B69D9}"/>
              </a:ext>
            </a:extLst>
          </p:cNvPr>
          <p:cNvSpPr txBox="1"/>
          <p:nvPr/>
        </p:nvSpPr>
        <p:spPr>
          <a:xfrm>
            <a:off x="1790700" y="2180492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https://ndep.nv.gov/water/financing-infrastructure/state-revolving-fund-loans/clean-water-wastewater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758C2-81FA-4BD1-A0F4-675D027FC210}"/>
              </a:ext>
            </a:extLst>
          </p:cNvPr>
          <p:cNvSpPr txBox="1"/>
          <p:nvPr/>
        </p:nvSpPr>
        <p:spPr>
          <a:xfrm>
            <a:off x="1790700" y="3248927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https://ndep.nv.gov/water/financing-infrastructure/state-revolving-fund-loans/drinking-water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4C95E-3621-4D72-95CC-5A7031E97569}"/>
              </a:ext>
            </a:extLst>
          </p:cNvPr>
          <p:cNvSpPr txBox="1"/>
          <p:nvPr/>
        </p:nvSpPr>
        <p:spPr>
          <a:xfrm>
            <a:off x="1978950" y="4572000"/>
            <a:ext cx="518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are listed under the Project Priority List Section</a:t>
            </a:r>
          </a:p>
        </p:txBody>
      </p:sp>
    </p:spTree>
    <p:extLst>
      <p:ext uri="{BB962C8B-B14F-4D97-AF65-F5344CB8AC3E}">
        <p14:creationId xmlns:p14="http://schemas.microsoft.com/office/powerpoint/2010/main" val="1783687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0" y="1219200"/>
            <a:ext cx="9019048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" y="2057400"/>
            <a:ext cx="9019048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58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" y="262333"/>
            <a:ext cx="9019048" cy="6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6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" y="2209800"/>
            <a:ext cx="9019048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90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907097" y="762000"/>
            <a:ext cx="7474903" cy="1143000"/>
          </a:xfrm>
          <a:prstGeom prst="horizontalScroll">
            <a:avLst/>
          </a:prstGeom>
          <a:solidFill>
            <a:srgbClr val="0070C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0359AC4-4F7D-435D-BF98-1B4518B989B7}"/>
              </a:ext>
            </a:extLst>
          </p:cNvPr>
          <p:cNvSpPr txBox="1"/>
          <p:nvPr/>
        </p:nvSpPr>
        <p:spPr>
          <a:xfrm>
            <a:off x="1219201" y="2514600"/>
            <a:ext cx="6934200" cy="292387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Applies 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Class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es</a:t>
            </a:r>
            <a:endParaRPr kumimoji="0" sz="2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(1 </a:t>
            </a:r>
            <a:r>
              <a:rPr kumimoji="0" lang="en-US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pt</a:t>
            </a: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System is mapped &amp; assets are cataloged/evaluated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(1 </a:t>
            </a:r>
            <a:r>
              <a:rPr kumimoji="0" lang="en-US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pt</a:t>
            </a: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System has a rate structure that supports O&amp;M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355600" algn="l"/>
              </a:tabLst>
              <a:defRPr/>
            </a:pP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(1 </a:t>
            </a:r>
            <a:r>
              <a:rPr kumimoji="0" lang="en-US" sz="2000" b="0" i="1" u="none" strike="noStrike" kern="1200" cap="none" spc="-5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pt</a:t>
            </a:r>
            <a:r>
              <a:rPr kumimoji="0" lang="en-US" sz="2000" b="0" i="1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System has allocated funds for rehabilitation/replacement of aging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A4AB5-2D9B-47CC-8155-04AEACA4DDC0}"/>
              </a:ext>
            </a:extLst>
          </p:cNvPr>
          <p:cNvSpPr txBox="1"/>
          <p:nvPr/>
        </p:nvSpPr>
        <p:spPr>
          <a:xfrm>
            <a:off x="2785148" y="1041112"/>
            <a:ext cx="357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790955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6" y="1905000"/>
            <a:ext cx="901904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46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8CF845-9C49-4562-8C7F-EFDCA2D3AADE}"/>
              </a:ext>
            </a:extLst>
          </p:cNvPr>
          <p:cNvGrpSpPr/>
          <p:nvPr/>
        </p:nvGrpSpPr>
        <p:grpSpPr>
          <a:xfrm>
            <a:off x="609600" y="1977505"/>
            <a:ext cx="1295400" cy="608323"/>
            <a:chOff x="1392290" y="2531227"/>
            <a:chExt cx="6458158" cy="2548072"/>
          </a:xfrm>
        </p:grpSpPr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2C8E6FDA-89C1-49AE-9D0F-3DC30FACC042}"/>
                </a:ext>
              </a:extLst>
            </p:cNvPr>
            <p:cNvSpPr/>
            <p:nvPr/>
          </p:nvSpPr>
          <p:spPr>
            <a:xfrm rot="5400000">
              <a:off x="5395745" y="3200414"/>
              <a:ext cx="970804" cy="1191705"/>
            </a:xfrm>
            <a:custGeom>
              <a:avLst/>
              <a:gdLst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33755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3425 w 1345182"/>
                <a:gd name="connsiteY24" fmla="*/ 1684080 h 1907660"/>
                <a:gd name="connsiteX25" fmla="*/ 558011 w 1345182"/>
                <a:gd name="connsiteY25" fmla="*/ 1861960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28993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3425 w 1345182"/>
                <a:gd name="connsiteY24" fmla="*/ 1684080 h 1907660"/>
                <a:gd name="connsiteX25" fmla="*/ 558011 w 1345182"/>
                <a:gd name="connsiteY25" fmla="*/ 1861960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28" fmla="*/ 0 w 1345182"/>
                <a:gd name="connsiteY28" fmla="*/ 1907660 h 1907660"/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28993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6137 w 1345182"/>
                <a:gd name="connsiteY24" fmla="*/ 1684079 h 1907660"/>
                <a:gd name="connsiteX25" fmla="*/ 558011 w 1345182"/>
                <a:gd name="connsiteY25" fmla="*/ 1861960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28" fmla="*/ 0 w 1345182"/>
                <a:gd name="connsiteY28" fmla="*/ 1907660 h 1907660"/>
                <a:gd name="connsiteX0" fmla="*/ 0 w 1345182"/>
                <a:gd name="connsiteY0" fmla="*/ 1907660 h 1907660"/>
                <a:gd name="connsiteX1" fmla="*/ 2828 w 1345182"/>
                <a:gd name="connsiteY1" fmla="*/ 1905965 h 1907660"/>
                <a:gd name="connsiteX2" fmla="*/ 3680 w 1345182"/>
                <a:gd name="connsiteY2" fmla="*/ 414616 h 1907660"/>
                <a:gd name="connsiteX3" fmla="*/ 314335 w 1345182"/>
                <a:gd name="connsiteY3" fmla="*/ 415020 h 1907660"/>
                <a:gd name="connsiteX4" fmla="*/ 572853 w 1345182"/>
                <a:gd name="connsiteY4" fmla="*/ 414856 h 1907660"/>
                <a:gd name="connsiteX5" fmla="*/ 570740 w 1345182"/>
                <a:gd name="connsiteY5" fmla="*/ 397889 h 1907660"/>
                <a:gd name="connsiteX6" fmla="*/ 550435 w 1345182"/>
                <a:gd name="connsiteY6" fmla="*/ 366434 h 1907660"/>
                <a:gd name="connsiteX7" fmla="*/ 465849 w 1345182"/>
                <a:gd name="connsiteY7" fmla="*/ 188553 h 1907660"/>
                <a:gd name="connsiteX8" fmla="*/ 862342 w 1345182"/>
                <a:gd name="connsiteY8" fmla="*/ 182334 h 1907660"/>
                <a:gd name="connsiteX9" fmla="*/ 786777 w 1345182"/>
                <a:gd name="connsiteY9" fmla="*/ 363324 h 1907660"/>
                <a:gd name="connsiteX10" fmla="*/ 772407 w 1345182"/>
                <a:gd name="connsiteY10" fmla="*/ 385557 h 1907660"/>
                <a:gd name="connsiteX11" fmla="*/ 768825 w 1345182"/>
                <a:gd name="connsiteY11" fmla="*/ 414732 h 1907660"/>
                <a:gd name="connsiteX12" fmla="*/ 917787 w 1345182"/>
                <a:gd name="connsiteY12" fmla="*/ 414638 h 1907660"/>
                <a:gd name="connsiteX13" fmla="*/ 1228443 w 1345182"/>
                <a:gd name="connsiteY13" fmla="*/ 415042 h 1907660"/>
                <a:gd name="connsiteX14" fmla="*/ 1313755 w 1345182"/>
                <a:gd name="connsiteY14" fmla="*/ 638278 h 1907660"/>
                <a:gd name="connsiteX15" fmla="*/ 1047466 w 1345182"/>
                <a:gd name="connsiteY15" fmla="*/ 937549 h 1907660"/>
                <a:gd name="connsiteX16" fmla="*/ 1306995 w 1345182"/>
                <a:gd name="connsiteY16" fmla="*/ 1166148 h 1907660"/>
                <a:gd name="connsiteX17" fmla="*/ 1304946 w 1345182"/>
                <a:gd name="connsiteY17" fmla="*/ 1353561 h 1907660"/>
                <a:gd name="connsiteX18" fmla="*/ 1041053 w 1345182"/>
                <a:gd name="connsiteY18" fmla="*/ 1638579 h 1907660"/>
                <a:gd name="connsiteX19" fmla="*/ 1328993 w 1345182"/>
                <a:gd name="connsiteY19" fmla="*/ 1907660 h 1907660"/>
                <a:gd name="connsiteX20" fmla="*/ 776061 w 1345182"/>
                <a:gd name="connsiteY20" fmla="*/ 1907660 h 1907660"/>
                <a:gd name="connsiteX21" fmla="*/ 775931 w 1345182"/>
                <a:gd name="connsiteY21" fmla="*/ 1893804 h 1907660"/>
                <a:gd name="connsiteX22" fmla="*/ 794353 w 1345182"/>
                <a:gd name="connsiteY22" fmla="*/ 1858851 h 1907660"/>
                <a:gd name="connsiteX23" fmla="*/ 869918 w 1345182"/>
                <a:gd name="connsiteY23" fmla="*/ 1677860 h 1907660"/>
                <a:gd name="connsiteX24" fmla="*/ 476137 w 1345182"/>
                <a:gd name="connsiteY24" fmla="*/ 1684079 h 1907660"/>
                <a:gd name="connsiteX25" fmla="*/ 558014 w 1345182"/>
                <a:gd name="connsiteY25" fmla="*/ 1859251 h 1907660"/>
                <a:gd name="connsiteX26" fmla="*/ 578316 w 1345182"/>
                <a:gd name="connsiteY26" fmla="*/ 1893415 h 1907660"/>
                <a:gd name="connsiteX27" fmla="*/ 580090 w 1345182"/>
                <a:gd name="connsiteY27" fmla="*/ 1907660 h 1907660"/>
                <a:gd name="connsiteX28" fmla="*/ 0 w 1345182"/>
                <a:gd name="connsiteY28" fmla="*/ 1907660 h 190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45182" h="1907660">
                  <a:moveTo>
                    <a:pt x="0" y="1907660"/>
                  </a:moveTo>
                  <a:lnTo>
                    <a:pt x="2828" y="1905965"/>
                  </a:lnTo>
                  <a:lnTo>
                    <a:pt x="3680" y="414616"/>
                  </a:lnTo>
                  <a:lnTo>
                    <a:pt x="314335" y="415020"/>
                  </a:lnTo>
                  <a:lnTo>
                    <a:pt x="572853" y="414856"/>
                  </a:lnTo>
                  <a:lnTo>
                    <a:pt x="570740" y="397889"/>
                  </a:lnTo>
                  <a:cubicBezTo>
                    <a:pt x="567908" y="383031"/>
                    <a:pt x="563108" y="379105"/>
                    <a:pt x="550435" y="366434"/>
                  </a:cubicBezTo>
                  <a:cubicBezTo>
                    <a:pt x="518612" y="334092"/>
                    <a:pt x="465020" y="286200"/>
                    <a:pt x="465849" y="188553"/>
                  </a:cubicBezTo>
                  <a:cubicBezTo>
                    <a:pt x="495911" y="-59189"/>
                    <a:pt x="838500" y="-64374"/>
                    <a:pt x="862342" y="182334"/>
                  </a:cubicBezTo>
                  <a:cubicBezTo>
                    <a:pt x="872916" y="262359"/>
                    <a:pt x="836844" y="309731"/>
                    <a:pt x="786777" y="363324"/>
                  </a:cubicBezTo>
                  <a:cubicBezTo>
                    <a:pt x="781663" y="372549"/>
                    <a:pt x="776160" y="378276"/>
                    <a:pt x="772407" y="385557"/>
                  </a:cubicBezTo>
                  <a:lnTo>
                    <a:pt x="768825" y="414732"/>
                  </a:lnTo>
                  <a:lnTo>
                    <a:pt x="917787" y="414638"/>
                  </a:lnTo>
                  <a:lnTo>
                    <a:pt x="1228443" y="415042"/>
                  </a:lnTo>
                  <a:cubicBezTo>
                    <a:pt x="1325831" y="465190"/>
                    <a:pt x="1362586" y="547281"/>
                    <a:pt x="1313755" y="638278"/>
                  </a:cubicBezTo>
                  <a:lnTo>
                    <a:pt x="1047466" y="937549"/>
                  </a:lnTo>
                  <a:lnTo>
                    <a:pt x="1306995" y="1166148"/>
                  </a:lnTo>
                  <a:cubicBezTo>
                    <a:pt x="1378847" y="1263182"/>
                    <a:pt x="1332235" y="1314295"/>
                    <a:pt x="1304946" y="1353561"/>
                  </a:cubicBezTo>
                  <a:lnTo>
                    <a:pt x="1041053" y="1638579"/>
                  </a:lnTo>
                  <a:lnTo>
                    <a:pt x="1328993" y="1907660"/>
                  </a:lnTo>
                  <a:lnTo>
                    <a:pt x="776061" y="1907660"/>
                  </a:lnTo>
                  <a:cubicBezTo>
                    <a:pt x="776018" y="1903041"/>
                    <a:pt x="775974" y="1898423"/>
                    <a:pt x="775931" y="1893804"/>
                  </a:cubicBezTo>
                  <a:cubicBezTo>
                    <a:pt x="778136" y="1878655"/>
                    <a:pt x="786682" y="1872689"/>
                    <a:pt x="794353" y="1858851"/>
                  </a:cubicBezTo>
                  <a:cubicBezTo>
                    <a:pt x="844420" y="1805258"/>
                    <a:pt x="880492" y="1757886"/>
                    <a:pt x="869918" y="1677860"/>
                  </a:cubicBezTo>
                  <a:cubicBezTo>
                    <a:pt x="846076" y="1431153"/>
                    <a:pt x="506199" y="1436337"/>
                    <a:pt x="476137" y="1684079"/>
                  </a:cubicBezTo>
                  <a:cubicBezTo>
                    <a:pt x="475308" y="1781725"/>
                    <a:pt x="526191" y="1826909"/>
                    <a:pt x="558014" y="1859251"/>
                  </a:cubicBezTo>
                  <a:cubicBezTo>
                    <a:pt x="570687" y="1871923"/>
                    <a:pt x="575484" y="1878557"/>
                    <a:pt x="578316" y="1893415"/>
                  </a:cubicBezTo>
                  <a:lnTo>
                    <a:pt x="580090" y="1907660"/>
                  </a:lnTo>
                  <a:lnTo>
                    <a:pt x="0" y="190766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74000">
                  <a:schemeClr val="accent3">
                    <a:lumMod val="20000"/>
                    <a:lumOff val="80000"/>
                  </a:schemeClr>
                </a:gs>
                <a:gs pos="88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392290" y="2531227"/>
              <a:ext cx="6458158" cy="2548072"/>
              <a:chOff x="121025" y="1933936"/>
              <a:chExt cx="8572424" cy="3530697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21025" y="1941505"/>
                <a:ext cx="3523126" cy="3523128"/>
              </a:xfrm>
              <a:prstGeom prst="ellipse">
                <a:avLst/>
              </a:prstGeom>
              <a:gradFill flip="none" rotWithShape="1">
                <a:gsLst>
                  <a:gs pos="19000">
                    <a:schemeClr val="accent1">
                      <a:lumMod val="50000"/>
                    </a:schemeClr>
                  </a:gs>
                  <a:gs pos="32000">
                    <a:schemeClr val="accent1">
                      <a:lumMod val="60000"/>
                    </a:schemeClr>
                  </a:gs>
                  <a:gs pos="48000">
                    <a:schemeClr val="accent1">
                      <a:lumMod val="75000"/>
                    </a:schemeClr>
                  </a:gs>
                  <a:gs pos="81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5400000">
                <a:off x="-556666" y="2650170"/>
                <a:ext cx="3523125" cy="2090657"/>
              </a:xfrm>
              <a:custGeom>
                <a:avLst/>
                <a:gdLst>
                  <a:gd name="connsiteX0" fmla="*/ 1568292 w 3534918"/>
                  <a:gd name="connsiteY0" fmla="*/ 188553 h 2182978"/>
                  <a:gd name="connsiteX1" fmla="*/ 1964785 w 3534918"/>
                  <a:gd name="connsiteY1" fmla="*/ 182334 h 2182978"/>
                  <a:gd name="connsiteX2" fmla="*/ 1889220 w 3534918"/>
                  <a:gd name="connsiteY2" fmla="*/ 363324 h 2182978"/>
                  <a:gd name="connsiteX3" fmla="*/ 1870975 w 3534918"/>
                  <a:gd name="connsiteY3" fmla="*/ 417120 h 2182978"/>
                  <a:gd name="connsiteX4" fmla="*/ 1675578 w 3534918"/>
                  <a:gd name="connsiteY4" fmla="*/ 417120 h 2182978"/>
                  <a:gd name="connsiteX5" fmla="*/ 1652878 w 3534918"/>
                  <a:gd name="connsiteY5" fmla="*/ 366434 h 2182978"/>
                  <a:gd name="connsiteX6" fmla="*/ 1568292 w 3534918"/>
                  <a:gd name="connsiteY6" fmla="*/ 188553 h 2182978"/>
                  <a:gd name="connsiteX7" fmla="*/ 99 w 3534918"/>
                  <a:gd name="connsiteY7" fmla="*/ 515291 h 2182978"/>
                  <a:gd name="connsiteX8" fmla="*/ 4887 w 3534918"/>
                  <a:gd name="connsiteY8" fmla="*/ 417379 h 2182978"/>
                  <a:gd name="connsiteX9" fmla="*/ 3534429 w 3534918"/>
                  <a:gd name="connsiteY9" fmla="*/ 417379 h 2182978"/>
                  <a:gd name="connsiteX10" fmla="*/ 1762039 w 3534918"/>
                  <a:gd name="connsiteY10" fmla="*/ 2182978 h 2182978"/>
                  <a:gd name="connsiteX11" fmla="*/ 99 w 3534918"/>
                  <a:gd name="connsiteY11" fmla="*/ 515291 h 2182978"/>
                  <a:gd name="connsiteX0" fmla="*/ 1568292 w 3527701"/>
                  <a:gd name="connsiteY0" fmla="*/ 188553 h 2182978"/>
                  <a:gd name="connsiteX1" fmla="*/ 1964785 w 3527701"/>
                  <a:gd name="connsiteY1" fmla="*/ 182334 h 2182978"/>
                  <a:gd name="connsiteX2" fmla="*/ 1889220 w 3527701"/>
                  <a:gd name="connsiteY2" fmla="*/ 363324 h 2182978"/>
                  <a:gd name="connsiteX3" fmla="*/ 1870975 w 3527701"/>
                  <a:gd name="connsiteY3" fmla="*/ 417120 h 2182978"/>
                  <a:gd name="connsiteX4" fmla="*/ 1675578 w 3527701"/>
                  <a:gd name="connsiteY4" fmla="*/ 417120 h 2182978"/>
                  <a:gd name="connsiteX5" fmla="*/ 1652878 w 3527701"/>
                  <a:gd name="connsiteY5" fmla="*/ 366434 h 2182978"/>
                  <a:gd name="connsiteX6" fmla="*/ 1568292 w 3527701"/>
                  <a:gd name="connsiteY6" fmla="*/ 188553 h 2182978"/>
                  <a:gd name="connsiteX7" fmla="*/ 99 w 3527701"/>
                  <a:gd name="connsiteY7" fmla="*/ 515291 h 2182978"/>
                  <a:gd name="connsiteX8" fmla="*/ 4887 w 3527701"/>
                  <a:gd name="connsiteY8" fmla="*/ 417379 h 2182978"/>
                  <a:gd name="connsiteX9" fmla="*/ 3527205 w 3527701"/>
                  <a:gd name="connsiteY9" fmla="*/ 417379 h 2182978"/>
                  <a:gd name="connsiteX10" fmla="*/ 1762039 w 3527701"/>
                  <a:gd name="connsiteY10" fmla="*/ 2182978 h 2182978"/>
                  <a:gd name="connsiteX11" fmla="*/ 99 w 3527701"/>
                  <a:gd name="connsiteY11" fmla="*/ 515291 h 218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27701" h="2182978">
                    <a:moveTo>
                      <a:pt x="1568292" y="188553"/>
                    </a:moveTo>
                    <a:cubicBezTo>
                      <a:pt x="1598354" y="-59189"/>
                      <a:pt x="1940943" y="-64373"/>
                      <a:pt x="1964785" y="182334"/>
                    </a:cubicBezTo>
                    <a:cubicBezTo>
                      <a:pt x="1975359" y="262359"/>
                      <a:pt x="1939287" y="309731"/>
                      <a:pt x="1889220" y="363324"/>
                    </a:cubicBezTo>
                    <a:cubicBezTo>
                      <a:pt x="1878992" y="381774"/>
                      <a:pt x="1867208" y="386230"/>
                      <a:pt x="1870975" y="417120"/>
                    </a:cubicBezTo>
                    <a:lnTo>
                      <a:pt x="1675578" y="417120"/>
                    </a:lnTo>
                    <a:cubicBezTo>
                      <a:pt x="1672677" y="384675"/>
                      <a:pt x="1669775" y="383329"/>
                      <a:pt x="1652878" y="366434"/>
                    </a:cubicBezTo>
                    <a:cubicBezTo>
                      <a:pt x="1621055" y="334092"/>
                      <a:pt x="1567463" y="286200"/>
                      <a:pt x="1568292" y="188553"/>
                    </a:cubicBezTo>
                    <a:close/>
                    <a:moveTo>
                      <a:pt x="99" y="515291"/>
                    </a:moveTo>
                    <a:cubicBezTo>
                      <a:pt x="-435" y="479996"/>
                      <a:pt x="1189" y="447200"/>
                      <a:pt x="4887" y="417379"/>
                    </a:cubicBezTo>
                    <a:lnTo>
                      <a:pt x="3527205" y="417379"/>
                    </a:lnTo>
                    <a:cubicBezTo>
                      <a:pt x="3546017" y="1056712"/>
                      <a:pt x="3031019" y="2168485"/>
                      <a:pt x="1762039" y="2182978"/>
                    </a:cubicBezTo>
                    <a:cubicBezTo>
                      <a:pt x="501638" y="2136332"/>
                      <a:pt x="8106" y="1044717"/>
                      <a:pt x="99" y="51529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46000">
                    <a:schemeClr val="accent1">
                      <a:lumMod val="75000"/>
                    </a:schemeClr>
                  </a:gs>
                  <a:gs pos="64000">
                    <a:schemeClr val="accent1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5862" y="3382808"/>
                <a:ext cx="618566" cy="6185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5400000">
                <a:off x="7460522" y="3163750"/>
                <a:ext cx="1369708" cy="1096146"/>
              </a:xfrm>
              <a:custGeom>
                <a:avLst/>
                <a:gdLst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36822 w 1352889"/>
                  <a:gd name="connsiteY7" fmla="*/ 1227932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77278 w 1352889"/>
                  <a:gd name="connsiteY12" fmla="*/ 1001177 h 1227932"/>
                  <a:gd name="connsiteX13" fmla="*/ 561864 w 1352889"/>
                  <a:gd name="connsiteY13" fmla="*/ 1179057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77278 w 1352889"/>
                  <a:gd name="connsiteY12" fmla="*/ 1001177 h 1227932"/>
                  <a:gd name="connsiteX13" fmla="*/ 561864 w 1352889"/>
                  <a:gd name="connsiteY13" fmla="*/ 1179057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77278 w 1352889"/>
                  <a:gd name="connsiteY12" fmla="*/ 1001177 h 1227932"/>
                  <a:gd name="connsiteX13" fmla="*/ 567285 w 1352889"/>
                  <a:gd name="connsiteY13" fmla="*/ 1170930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85407 w 1352889"/>
                  <a:gd name="connsiteY12" fmla="*/ 1001176 h 1227932"/>
                  <a:gd name="connsiteX13" fmla="*/ 567285 w 1352889"/>
                  <a:gd name="connsiteY13" fmla="*/ 1170930 h 1227932"/>
                  <a:gd name="connsiteX14" fmla="*/ 582169 w 1352889"/>
                  <a:gd name="connsiteY14" fmla="*/ 1210512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85407 w 1352889"/>
                  <a:gd name="connsiteY12" fmla="*/ 1001176 h 1227932"/>
                  <a:gd name="connsiteX13" fmla="*/ 567285 w 1352889"/>
                  <a:gd name="connsiteY13" fmla="*/ 1170930 h 1227932"/>
                  <a:gd name="connsiteX14" fmla="*/ 587590 w 1352889"/>
                  <a:gd name="connsiteY14" fmla="*/ 1205093 h 1227932"/>
                  <a:gd name="connsiteX15" fmla="*/ 584338 w 1352889"/>
                  <a:gd name="connsiteY15" fmla="*/ 1227932 h 1227932"/>
                  <a:gd name="connsiteX16" fmla="*/ 0 w 1352889"/>
                  <a:gd name="connsiteY16" fmla="*/ 1227932 h 1227932"/>
                  <a:gd name="connsiteX0" fmla="*/ 0 w 1352889"/>
                  <a:gd name="connsiteY0" fmla="*/ 1227932 h 1227932"/>
                  <a:gd name="connsiteX1" fmla="*/ 2198 w 1352889"/>
                  <a:gd name="connsiteY1" fmla="*/ 1226544 h 1227932"/>
                  <a:gd name="connsiteX2" fmla="*/ 850 w 1352889"/>
                  <a:gd name="connsiteY2" fmla="*/ 738441 h 1227932"/>
                  <a:gd name="connsiteX3" fmla="*/ 434227 w 1352889"/>
                  <a:gd name="connsiteY3" fmla="*/ 114902 h 1227932"/>
                  <a:gd name="connsiteX4" fmla="*/ 735870 w 1352889"/>
                  <a:gd name="connsiteY4" fmla="*/ 72709 h 1227932"/>
                  <a:gd name="connsiteX5" fmla="*/ 1308794 w 1352889"/>
                  <a:gd name="connsiteY5" fmla="*/ 642524 h 1227932"/>
                  <a:gd name="connsiteX6" fmla="*/ 1313540 w 1352889"/>
                  <a:gd name="connsiteY6" fmla="*/ 858333 h 1227932"/>
                  <a:gd name="connsiteX7" fmla="*/ 1025989 w 1352889"/>
                  <a:gd name="connsiteY7" fmla="*/ 1227931 h 1227932"/>
                  <a:gd name="connsiteX8" fmla="*/ 779944 w 1352889"/>
                  <a:gd name="connsiteY8" fmla="*/ 1227932 h 1227932"/>
                  <a:gd name="connsiteX9" fmla="*/ 779784 w 1352889"/>
                  <a:gd name="connsiteY9" fmla="*/ 1210901 h 1227932"/>
                  <a:gd name="connsiteX10" fmla="*/ 798206 w 1352889"/>
                  <a:gd name="connsiteY10" fmla="*/ 1175948 h 1227932"/>
                  <a:gd name="connsiteX11" fmla="*/ 873771 w 1352889"/>
                  <a:gd name="connsiteY11" fmla="*/ 994957 h 1227932"/>
                  <a:gd name="connsiteX12" fmla="*/ 485407 w 1352889"/>
                  <a:gd name="connsiteY12" fmla="*/ 1001176 h 1227932"/>
                  <a:gd name="connsiteX13" fmla="*/ 567285 w 1352889"/>
                  <a:gd name="connsiteY13" fmla="*/ 1170930 h 1227932"/>
                  <a:gd name="connsiteX14" fmla="*/ 587590 w 1352889"/>
                  <a:gd name="connsiteY14" fmla="*/ 1205093 h 1227932"/>
                  <a:gd name="connsiteX15" fmla="*/ 592468 w 1352889"/>
                  <a:gd name="connsiteY15" fmla="*/ 1227931 h 1227932"/>
                  <a:gd name="connsiteX16" fmla="*/ 0 w 1352889"/>
                  <a:gd name="connsiteY16" fmla="*/ 1227932 h 1227932"/>
                  <a:gd name="connsiteX0" fmla="*/ 591618 w 1352039"/>
                  <a:gd name="connsiteY0" fmla="*/ 1227931 h 1227932"/>
                  <a:gd name="connsiteX1" fmla="*/ 1348 w 1352039"/>
                  <a:gd name="connsiteY1" fmla="*/ 1226544 h 1227932"/>
                  <a:gd name="connsiteX2" fmla="*/ 0 w 1352039"/>
                  <a:gd name="connsiteY2" fmla="*/ 738441 h 1227932"/>
                  <a:gd name="connsiteX3" fmla="*/ 433377 w 1352039"/>
                  <a:gd name="connsiteY3" fmla="*/ 114902 h 1227932"/>
                  <a:gd name="connsiteX4" fmla="*/ 735020 w 1352039"/>
                  <a:gd name="connsiteY4" fmla="*/ 72709 h 1227932"/>
                  <a:gd name="connsiteX5" fmla="*/ 1307944 w 1352039"/>
                  <a:gd name="connsiteY5" fmla="*/ 642524 h 1227932"/>
                  <a:gd name="connsiteX6" fmla="*/ 1312690 w 1352039"/>
                  <a:gd name="connsiteY6" fmla="*/ 858333 h 1227932"/>
                  <a:gd name="connsiteX7" fmla="*/ 1025139 w 1352039"/>
                  <a:gd name="connsiteY7" fmla="*/ 1227931 h 1227932"/>
                  <a:gd name="connsiteX8" fmla="*/ 779094 w 1352039"/>
                  <a:gd name="connsiteY8" fmla="*/ 1227932 h 1227932"/>
                  <a:gd name="connsiteX9" fmla="*/ 778934 w 1352039"/>
                  <a:gd name="connsiteY9" fmla="*/ 1210901 h 1227932"/>
                  <a:gd name="connsiteX10" fmla="*/ 797356 w 1352039"/>
                  <a:gd name="connsiteY10" fmla="*/ 1175948 h 1227932"/>
                  <a:gd name="connsiteX11" fmla="*/ 872921 w 1352039"/>
                  <a:gd name="connsiteY11" fmla="*/ 994957 h 1227932"/>
                  <a:gd name="connsiteX12" fmla="*/ 484557 w 1352039"/>
                  <a:gd name="connsiteY12" fmla="*/ 1001176 h 1227932"/>
                  <a:gd name="connsiteX13" fmla="*/ 566435 w 1352039"/>
                  <a:gd name="connsiteY13" fmla="*/ 1170930 h 1227932"/>
                  <a:gd name="connsiteX14" fmla="*/ 586740 w 1352039"/>
                  <a:gd name="connsiteY14" fmla="*/ 1205093 h 1227932"/>
                  <a:gd name="connsiteX15" fmla="*/ 591618 w 1352039"/>
                  <a:gd name="connsiteY15" fmla="*/ 1227931 h 1227932"/>
                  <a:gd name="connsiteX0" fmla="*/ 593038 w 1353459"/>
                  <a:gd name="connsiteY0" fmla="*/ 1227931 h 1227932"/>
                  <a:gd name="connsiteX1" fmla="*/ 59 w 1353459"/>
                  <a:gd name="connsiteY1" fmla="*/ 1226544 h 1227932"/>
                  <a:gd name="connsiteX2" fmla="*/ 1420 w 1353459"/>
                  <a:gd name="connsiteY2" fmla="*/ 738441 h 1227932"/>
                  <a:gd name="connsiteX3" fmla="*/ 434797 w 1353459"/>
                  <a:gd name="connsiteY3" fmla="*/ 114902 h 1227932"/>
                  <a:gd name="connsiteX4" fmla="*/ 736440 w 1353459"/>
                  <a:gd name="connsiteY4" fmla="*/ 72709 h 1227932"/>
                  <a:gd name="connsiteX5" fmla="*/ 1309364 w 1353459"/>
                  <a:gd name="connsiteY5" fmla="*/ 642524 h 1227932"/>
                  <a:gd name="connsiteX6" fmla="*/ 1314110 w 1353459"/>
                  <a:gd name="connsiteY6" fmla="*/ 858333 h 1227932"/>
                  <a:gd name="connsiteX7" fmla="*/ 1026559 w 1353459"/>
                  <a:gd name="connsiteY7" fmla="*/ 1227931 h 1227932"/>
                  <a:gd name="connsiteX8" fmla="*/ 780514 w 1353459"/>
                  <a:gd name="connsiteY8" fmla="*/ 1227932 h 1227932"/>
                  <a:gd name="connsiteX9" fmla="*/ 780354 w 1353459"/>
                  <a:gd name="connsiteY9" fmla="*/ 1210901 h 1227932"/>
                  <a:gd name="connsiteX10" fmla="*/ 798776 w 1353459"/>
                  <a:gd name="connsiteY10" fmla="*/ 1175948 h 1227932"/>
                  <a:gd name="connsiteX11" fmla="*/ 874341 w 1353459"/>
                  <a:gd name="connsiteY11" fmla="*/ 994957 h 1227932"/>
                  <a:gd name="connsiteX12" fmla="*/ 485977 w 1353459"/>
                  <a:gd name="connsiteY12" fmla="*/ 1001176 h 1227932"/>
                  <a:gd name="connsiteX13" fmla="*/ 567855 w 1353459"/>
                  <a:gd name="connsiteY13" fmla="*/ 1170930 h 1227932"/>
                  <a:gd name="connsiteX14" fmla="*/ 588160 w 1353459"/>
                  <a:gd name="connsiteY14" fmla="*/ 1205093 h 1227932"/>
                  <a:gd name="connsiteX15" fmla="*/ 593038 w 1353459"/>
                  <a:gd name="connsiteY15" fmla="*/ 1227931 h 1227932"/>
                  <a:gd name="connsiteX0" fmla="*/ 593038 w 1353459"/>
                  <a:gd name="connsiteY0" fmla="*/ 1227931 h 1227932"/>
                  <a:gd name="connsiteX1" fmla="*/ 59 w 1353459"/>
                  <a:gd name="connsiteY1" fmla="*/ 1226544 h 1227932"/>
                  <a:gd name="connsiteX2" fmla="*/ 1420 w 1353459"/>
                  <a:gd name="connsiteY2" fmla="*/ 738441 h 1227932"/>
                  <a:gd name="connsiteX3" fmla="*/ 434797 w 1353459"/>
                  <a:gd name="connsiteY3" fmla="*/ 114902 h 1227932"/>
                  <a:gd name="connsiteX4" fmla="*/ 736440 w 1353459"/>
                  <a:gd name="connsiteY4" fmla="*/ 72709 h 1227932"/>
                  <a:gd name="connsiteX5" fmla="*/ 1309364 w 1353459"/>
                  <a:gd name="connsiteY5" fmla="*/ 642524 h 1227932"/>
                  <a:gd name="connsiteX6" fmla="*/ 1314110 w 1353459"/>
                  <a:gd name="connsiteY6" fmla="*/ 858333 h 1227932"/>
                  <a:gd name="connsiteX7" fmla="*/ 1026559 w 1353459"/>
                  <a:gd name="connsiteY7" fmla="*/ 1227931 h 1227932"/>
                  <a:gd name="connsiteX8" fmla="*/ 780514 w 1353459"/>
                  <a:gd name="connsiteY8" fmla="*/ 1227932 h 1227932"/>
                  <a:gd name="connsiteX9" fmla="*/ 780354 w 1353459"/>
                  <a:gd name="connsiteY9" fmla="*/ 1210901 h 1227932"/>
                  <a:gd name="connsiteX10" fmla="*/ 798776 w 1353459"/>
                  <a:gd name="connsiteY10" fmla="*/ 1175948 h 1227932"/>
                  <a:gd name="connsiteX11" fmla="*/ 874341 w 1353459"/>
                  <a:gd name="connsiteY11" fmla="*/ 994957 h 1227932"/>
                  <a:gd name="connsiteX12" fmla="*/ 485977 w 1353459"/>
                  <a:gd name="connsiteY12" fmla="*/ 1001176 h 1227932"/>
                  <a:gd name="connsiteX13" fmla="*/ 567855 w 1353459"/>
                  <a:gd name="connsiteY13" fmla="*/ 1170930 h 1227932"/>
                  <a:gd name="connsiteX14" fmla="*/ 588160 w 1353459"/>
                  <a:gd name="connsiteY14" fmla="*/ 1205093 h 1227932"/>
                  <a:gd name="connsiteX15" fmla="*/ 593038 w 1353459"/>
                  <a:gd name="connsiteY15" fmla="*/ 1227931 h 1227932"/>
                  <a:gd name="connsiteX0" fmla="*/ 593038 w 1353459"/>
                  <a:gd name="connsiteY0" fmla="*/ 1229095 h 1229096"/>
                  <a:gd name="connsiteX1" fmla="*/ 59 w 1353459"/>
                  <a:gd name="connsiteY1" fmla="*/ 1227708 h 1229096"/>
                  <a:gd name="connsiteX2" fmla="*/ 1420 w 1353459"/>
                  <a:gd name="connsiteY2" fmla="*/ 739605 h 1229096"/>
                  <a:gd name="connsiteX3" fmla="*/ 434797 w 1353459"/>
                  <a:gd name="connsiteY3" fmla="*/ 116066 h 1229096"/>
                  <a:gd name="connsiteX4" fmla="*/ 736440 w 1353459"/>
                  <a:gd name="connsiteY4" fmla="*/ 73873 h 1229096"/>
                  <a:gd name="connsiteX5" fmla="*/ 1309364 w 1353459"/>
                  <a:gd name="connsiteY5" fmla="*/ 643688 h 1229096"/>
                  <a:gd name="connsiteX6" fmla="*/ 1314110 w 1353459"/>
                  <a:gd name="connsiteY6" fmla="*/ 859497 h 1229096"/>
                  <a:gd name="connsiteX7" fmla="*/ 1026559 w 1353459"/>
                  <a:gd name="connsiteY7" fmla="*/ 1229095 h 1229096"/>
                  <a:gd name="connsiteX8" fmla="*/ 780514 w 1353459"/>
                  <a:gd name="connsiteY8" fmla="*/ 1229096 h 1229096"/>
                  <a:gd name="connsiteX9" fmla="*/ 780354 w 1353459"/>
                  <a:gd name="connsiteY9" fmla="*/ 1212065 h 1229096"/>
                  <a:gd name="connsiteX10" fmla="*/ 798776 w 1353459"/>
                  <a:gd name="connsiteY10" fmla="*/ 1177112 h 1229096"/>
                  <a:gd name="connsiteX11" fmla="*/ 874341 w 1353459"/>
                  <a:gd name="connsiteY11" fmla="*/ 996121 h 1229096"/>
                  <a:gd name="connsiteX12" fmla="*/ 485977 w 1353459"/>
                  <a:gd name="connsiteY12" fmla="*/ 1002340 h 1229096"/>
                  <a:gd name="connsiteX13" fmla="*/ 567855 w 1353459"/>
                  <a:gd name="connsiteY13" fmla="*/ 1172094 h 1229096"/>
                  <a:gd name="connsiteX14" fmla="*/ 588160 w 1353459"/>
                  <a:gd name="connsiteY14" fmla="*/ 1206257 h 1229096"/>
                  <a:gd name="connsiteX15" fmla="*/ 593038 w 1353459"/>
                  <a:gd name="connsiteY15" fmla="*/ 1229095 h 1229096"/>
                  <a:gd name="connsiteX0" fmla="*/ 593038 w 1353459"/>
                  <a:gd name="connsiteY0" fmla="*/ 1220670 h 1220671"/>
                  <a:gd name="connsiteX1" fmla="*/ 59 w 1353459"/>
                  <a:gd name="connsiteY1" fmla="*/ 1219283 h 1220671"/>
                  <a:gd name="connsiteX2" fmla="*/ 1420 w 1353459"/>
                  <a:gd name="connsiteY2" fmla="*/ 731180 h 1220671"/>
                  <a:gd name="connsiteX3" fmla="*/ 434797 w 1353459"/>
                  <a:gd name="connsiteY3" fmla="*/ 107641 h 1220671"/>
                  <a:gd name="connsiteX4" fmla="*/ 736440 w 1353459"/>
                  <a:gd name="connsiteY4" fmla="*/ 65448 h 1220671"/>
                  <a:gd name="connsiteX5" fmla="*/ 1309364 w 1353459"/>
                  <a:gd name="connsiteY5" fmla="*/ 635263 h 1220671"/>
                  <a:gd name="connsiteX6" fmla="*/ 1314110 w 1353459"/>
                  <a:gd name="connsiteY6" fmla="*/ 851072 h 1220671"/>
                  <a:gd name="connsiteX7" fmla="*/ 1026559 w 1353459"/>
                  <a:gd name="connsiteY7" fmla="*/ 1220670 h 1220671"/>
                  <a:gd name="connsiteX8" fmla="*/ 780514 w 1353459"/>
                  <a:gd name="connsiteY8" fmla="*/ 1220671 h 1220671"/>
                  <a:gd name="connsiteX9" fmla="*/ 780354 w 1353459"/>
                  <a:gd name="connsiteY9" fmla="*/ 1203640 h 1220671"/>
                  <a:gd name="connsiteX10" fmla="*/ 798776 w 1353459"/>
                  <a:gd name="connsiteY10" fmla="*/ 1168687 h 1220671"/>
                  <a:gd name="connsiteX11" fmla="*/ 874341 w 1353459"/>
                  <a:gd name="connsiteY11" fmla="*/ 987696 h 1220671"/>
                  <a:gd name="connsiteX12" fmla="*/ 485977 w 1353459"/>
                  <a:gd name="connsiteY12" fmla="*/ 993915 h 1220671"/>
                  <a:gd name="connsiteX13" fmla="*/ 567855 w 1353459"/>
                  <a:gd name="connsiteY13" fmla="*/ 1163669 h 1220671"/>
                  <a:gd name="connsiteX14" fmla="*/ 588160 w 1353459"/>
                  <a:gd name="connsiteY14" fmla="*/ 1197832 h 1220671"/>
                  <a:gd name="connsiteX15" fmla="*/ 593038 w 1353459"/>
                  <a:gd name="connsiteY15" fmla="*/ 1220670 h 1220671"/>
                  <a:gd name="connsiteX0" fmla="*/ 593038 w 1353459"/>
                  <a:gd name="connsiteY0" fmla="*/ 1229095 h 1229096"/>
                  <a:gd name="connsiteX1" fmla="*/ 59 w 1353459"/>
                  <a:gd name="connsiteY1" fmla="*/ 1227708 h 1229096"/>
                  <a:gd name="connsiteX2" fmla="*/ 1420 w 1353459"/>
                  <a:gd name="connsiteY2" fmla="*/ 739605 h 1229096"/>
                  <a:gd name="connsiteX3" fmla="*/ 434797 w 1353459"/>
                  <a:gd name="connsiteY3" fmla="*/ 116066 h 1229096"/>
                  <a:gd name="connsiteX4" fmla="*/ 736440 w 1353459"/>
                  <a:gd name="connsiteY4" fmla="*/ 73873 h 1229096"/>
                  <a:gd name="connsiteX5" fmla="*/ 1309364 w 1353459"/>
                  <a:gd name="connsiteY5" fmla="*/ 643688 h 1229096"/>
                  <a:gd name="connsiteX6" fmla="*/ 1314110 w 1353459"/>
                  <a:gd name="connsiteY6" fmla="*/ 859497 h 1229096"/>
                  <a:gd name="connsiteX7" fmla="*/ 1026559 w 1353459"/>
                  <a:gd name="connsiteY7" fmla="*/ 1229095 h 1229096"/>
                  <a:gd name="connsiteX8" fmla="*/ 780514 w 1353459"/>
                  <a:gd name="connsiteY8" fmla="*/ 1229096 h 1229096"/>
                  <a:gd name="connsiteX9" fmla="*/ 780354 w 1353459"/>
                  <a:gd name="connsiteY9" fmla="*/ 1212065 h 1229096"/>
                  <a:gd name="connsiteX10" fmla="*/ 798776 w 1353459"/>
                  <a:gd name="connsiteY10" fmla="*/ 1177112 h 1229096"/>
                  <a:gd name="connsiteX11" fmla="*/ 874341 w 1353459"/>
                  <a:gd name="connsiteY11" fmla="*/ 996121 h 1229096"/>
                  <a:gd name="connsiteX12" fmla="*/ 485977 w 1353459"/>
                  <a:gd name="connsiteY12" fmla="*/ 1002340 h 1229096"/>
                  <a:gd name="connsiteX13" fmla="*/ 567855 w 1353459"/>
                  <a:gd name="connsiteY13" fmla="*/ 1172094 h 1229096"/>
                  <a:gd name="connsiteX14" fmla="*/ 588160 w 1353459"/>
                  <a:gd name="connsiteY14" fmla="*/ 1206257 h 1229096"/>
                  <a:gd name="connsiteX15" fmla="*/ 593038 w 1353459"/>
                  <a:gd name="connsiteY15" fmla="*/ 1229095 h 1229096"/>
                  <a:gd name="connsiteX0" fmla="*/ 593038 w 1353459"/>
                  <a:gd name="connsiteY0" fmla="*/ 1229095 h 1229096"/>
                  <a:gd name="connsiteX1" fmla="*/ 59 w 1353459"/>
                  <a:gd name="connsiteY1" fmla="*/ 1227708 h 1229096"/>
                  <a:gd name="connsiteX2" fmla="*/ 1420 w 1353459"/>
                  <a:gd name="connsiteY2" fmla="*/ 739605 h 1229096"/>
                  <a:gd name="connsiteX3" fmla="*/ 434797 w 1353459"/>
                  <a:gd name="connsiteY3" fmla="*/ 116066 h 1229096"/>
                  <a:gd name="connsiteX4" fmla="*/ 736440 w 1353459"/>
                  <a:gd name="connsiteY4" fmla="*/ 73873 h 1229096"/>
                  <a:gd name="connsiteX5" fmla="*/ 1309364 w 1353459"/>
                  <a:gd name="connsiteY5" fmla="*/ 643688 h 1229096"/>
                  <a:gd name="connsiteX6" fmla="*/ 1314110 w 1353459"/>
                  <a:gd name="connsiteY6" fmla="*/ 859497 h 1229096"/>
                  <a:gd name="connsiteX7" fmla="*/ 1026559 w 1353459"/>
                  <a:gd name="connsiteY7" fmla="*/ 1229095 h 1229096"/>
                  <a:gd name="connsiteX8" fmla="*/ 780514 w 1353459"/>
                  <a:gd name="connsiteY8" fmla="*/ 1229096 h 1229096"/>
                  <a:gd name="connsiteX9" fmla="*/ 780354 w 1353459"/>
                  <a:gd name="connsiteY9" fmla="*/ 1212065 h 1229096"/>
                  <a:gd name="connsiteX10" fmla="*/ 798776 w 1353459"/>
                  <a:gd name="connsiteY10" fmla="*/ 1177112 h 1229096"/>
                  <a:gd name="connsiteX11" fmla="*/ 874341 w 1353459"/>
                  <a:gd name="connsiteY11" fmla="*/ 996121 h 1229096"/>
                  <a:gd name="connsiteX12" fmla="*/ 485977 w 1353459"/>
                  <a:gd name="connsiteY12" fmla="*/ 1002340 h 1229096"/>
                  <a:gd name="connsiteX13" fmla="*/ 567855 w 1353459"/>
                  <a:gd name="connsiteY13" fmla="*/ 1172094 h 1229096"/>
                  <a:gd name="connsiteX14" fmla="*/ 588160 w 1353459"/>
                  <a:gd name="connsiteY14" fmla="*/ 1206257 h 1229096"/>
                  <a:gd name="connsiteX15" fmla="*/ 593038 w 1353459"/>
                  <a:gd name="connsiteY15" fmla="*/ 1229095 h 1229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53459" h="1229096">
                    <a:moveTo>
                      <a:pt x="593038" y="1229095"/>
                    </a:moveTo>
                    <a:lnTo>
                      <a:pt x="59" y="1227708"/>
                    </a:lnTo>
                    <a:cubicBezTo>
                      <a:pt x="-390" y="1065007"/>
                      <a:pt x="1869" y="902306"/>
                      <a:pt x="1420" y="739605"/>
                    </a:cubicBezTo>
                    <a:cubicBezTo>
                      <a:pt x="4894" y="631051"/>
                      <a:pt x="330835" y="247212"/>
                      <a:pt x="434797" y="116066"/>
                    </a:cubicBezTo>
                    <a:cubicBezTo>
                      <a:pt x="472958" y="65182"/>
                      <a:pt x="579847" y="-91483"/>
                      <a:pt x="736440" y="73873"/>
                    </a:cubicBezTo>
                    <a:lnTo>
                      <a:pt x="1309364" y="643688"/>
                    </a:lnTo>
                    <a:cubicBezTo>
                      <a:pt x="1385108" y="728801"/>
                      <a:pt x="1347230" y="817811"/>
                      <a:pt x="1314110" y="859497"/>
                    </a:cubicBezTo>
                    <a:lnTo>
                      <a:pt x="1026559" y="1229095"/>
                    </a:lnTo>
                    <a:lnTo>
                      <a:pt x="780514" y="1229096"/>
                    </a:lnTo>
                    <a:cubicBezTo>
                      <a:pt x="780461" y="1223419"/>
                      <a:pt x="780407" y="1217742"/>
                      <a:pt x="780354" y="1212065"/>
                    </a:cubicBezTo>
                    <a:cubicBezTo>
                      <a:pt x="782559" y="1196916"/>
                      <a:pt x="791105" y="1190950"/>
                      <a:pt x="798776" y="1177112"/>
                    </a:cubicBezTo>
                    <a:cubicBezTo>
                      <a:pt x="848843" y="1123519"/>
                      <a:pt x="884915" y="1076147"/>
                      <a:pt x="874341" y="996121"/>
                    </a:cubicBezTo>
                    <a:cubicBezTo>
                      <a:pt x="850499" y="749414"/>
                      <a:pt x="516039" y="754598"/>
                      <a:pt x="485977" y="1002340"/>
                    </a:cubicBezTo>
                    <a:cubicBezTo>
                      <a:pt x="485148" y="1099986"/>
                      <a:pt x="536032" y="1139752"/>
                      <a:pt x="567855" y="1172094"/>
                    </a:cubicBezTo>
                    <a:cubicBezTo>
                      <a:pt x="580528" y="1184766"/>
                      <a:pt x="585328" y="1191399"/>
                      <a:pt x="588160" y="1206257"/>
                    </a:cubicBezTo>
                    <a:lnTo>
                      <a:pt x="593038" y="1229095"/>
                    </a:lnTo>
                    <a:close/>
                  </a:path>
                </a:pathLst>
              </a:custGeom>
              <a:solidFill>
                <a:srgbClr val="0070C0">
                  <a:alpha val="70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5400000">
                <a:off x="2982504" y="2793245"/>
                <a:ext cx="2297159" cy="1825508"/>
              </a:xfrm>
              <a:custGeom>
                <a:avLst/>
                <a:gdLst>
                  <a:gd name="connsiteX0" fmla="*/ 0 w 2297159"/>
                  <a:gd name="connsiteY0" fmla="*/ 1895652 h 1898827"/>
                  <a:gd name="connsiteX1" fmla="*/ 471533 w 2297159"/>
                  <a:gd name="connsiteY1" fmla="*/ 1607521 h 1898827"/>
                  <a:gd name="connsiteX2" fmla="*/ 465931 w 2297159"/>
                  <a:gd name="connsiteY2" fmla="*/ 412134 h 1898827"/>
                  <a:gd name="connsiteX3" fmla="*/ 1045776 w 2297159"/>
                  <a:gd name="connsiteY3" fmla="*/ 412480 h 1898827"/>
                  <a:gd name="connsiteX4" fmla="*/ 1043959 w 2297159"/>
                  <a:gd name="connsiteY4" fmla="*/ 397889 h 1898827"/>
                  <a:gd name="connsiteX5" fmla="*/ 1023654 w 2297159"/>
                  <a:gd name="connsiteY5" fmla="*/ 366434 h 1898827"/>
                  <a:gd name="connsiteX6" fmla="*/ 939068 w 2297159"/>
                  <a:gd name="connsiteY6" fmla="*/ 188553 h 1898827"/>
                  <a:gd name="connsiteX7" fmla="*/ 1335561 w 2297159"/>
                  <a:gd name="connsiteY7" fmla="*/ 182334 h 1898827"/>
                  <a:gd name="connsiteX8" fmla="*/ 1259996 w 2297159"/>
                  <a:gd name="connsiteY8" fmla="*/ 363324 h 1898827"/>
                  <a:gd name="connsiteX9" fmla="*/ 1241574 w 2297159"/>
                  <a:gd name="connsiteY9" fmla="*/ 398277 h 1898827"/>
                  <a:gd name="connsiteX10" fmla="*/ 1241708 w 2297159"/>
                  <a:gd name="connsiteY10" fmla="*/ 412598 h 1898827"/>
                  <a:gd name="connsiteX11" fmla="*/ 1792334 w 2297159"/>
                  <a:gd name="connsiteY11" fmla="*/ 412927 h 1898827"/>
                  <a:gd name="connsiteX12" fmla="*/ 1801859 w 2297159"/>
                  <a:gd name="connsiteY12" fmla="*/ 562152 h 1898827"/>
                  <a:gd name="connsiteX13" fmla="*/ 1497059 w 2297159"/>
                  <a:gd name="connsiteY13" fmla="*/ 993952 h 1898827"/>
                  <a:gd name="connsiteX14" fmla="*/ 1811384 w 2297159"/>
                  <a:gd name="connsiteY14" fmla="*/ 993952 h 1898827"/>
                  <a:gd name="connsiteX15" fmla="*/ 1859009 w 2297159"/>
                  <a:gd name="connsiteY15" fmla="*/ 1089202 h 1898827"/>
                  <a:gd name="connsiteX16" fmla="*/ 1858217 w 2297159"/>
                  <a:gd name="connsiteY16" fmla="*/ 1624190 h 1898827"/>
                  <a:gd name="connsiteX17" fmla="*/ 2297159 w 2297159"/>
                  <a:gd name="connsiteY17" fmla="*/ 1898827 h 1898827"/>
                  <a:gd name="connsiteX18" fmla="*/ 1474373 w 2297159"/>
                  <a:gd name="connsiteY18" fmla="*/ 1897636 h 1898827"/>
                  <a:gd name="connsiteX19" fmla="*/ 1252033 w 2297159"/>
                  <a:gd name="connsiteY19" fmla="*/ 1897365 h 1898827"/>
                  <a:gd name="connsiteX20" fmla="*/ 1251920 w 2297159"/>
                  <a:gd name="connsiteY20" fmla="*/ 1885325 h 1898827"/>
                  <a:gd name="connsiteX21" fmla="*/ 1270342 w 2297159"/>
                  <a:gd name="connsiteY21" fmla="*/ 1850372 h 1898827"/>
                  <a:gd name="connsiteX22" fmla="*/ 1345907 w 2297159"/>
                  <a:gd name="connsiteY22" fmla="*/ 1669381 h 1898827"/>
                  <a:gd name="connsiteX23" fmla="*/ 949414 w 2297159"/>
                  <a:gd name="connsiteY23" fmla="*/ 1675601 h 1898827"/>
                  <a:gd name="connsiteX24" fmla="*/ 1034000 w 2297159"/>
                  <a:gd name="connsiteY24" fmla="*/ 1853481 h 1898827"/>
                  <a:gd name="connsiteX25" fmla="*/ 1054305 w 2297159"/>
                  <a:gd name="connsiteY25" fmla="*/ 1884936 h 1898827"/>
                  <a:gd name="connsiteX26" fmla="*/ 1055823 w 2297159"/>
                  <a:gd name="connsiteY26" fmla="*/ 1897126 h 1898827"/>
                  <a:gd name="connsiteX27" fmla="*/ 822786 w 2297159"/>
                  <a:gd name="connsiteY27" fmla="*/ 1896843 h 1898827"/>
                  <a:gd name="connsiteX28" fmla="*/ 0 w 2297159"/>
                  <a:gd name="connsiteY28" fmla="*/ 1895652 h 1898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297159" h="1898827">
                    <a:moveTo>
                      <a:pt x="0" y="1895652"/>
                    </a:moveTo>
                    <a:cubicBezTo>
                      <a:pt x="85210" y="1815219"/>
                      <a:pt x="353778" y="1639535"/>
                      <a:pt x="471533" y="1607521"/>
                    </a:cubicBezTo>
                    <a:lnTo>
                      <a:pt x="465931" y="412134"/>
                    </a:lnTo>
                    <a:lnTo>
                      <a:pt x="1045776" y="412480"/>
                    </a:lnTo>
                    <a:lnTo>
                      <a:pt x="1043959" y="397889"/>
                    </a:lnTo>
                    <a:cubicBezTo>
                      <a:pt x="1041127" y="383031"/>
                      <a:pt x="1036327" y="379105"/>
                      <a:pt x="1023654" y="366434"/>
                    </a:cubicBezTo>
                    <a:cubicBezTo>
                      <a:pt x="991831" y="334092"/>
                      <a:pt x="938239" y="286200"/>
                      <a:pt x="939068" y="188553"/>
                    </a:cubicBezTo>
                    <a:cubicBezTo>
                      <a:pt x="969130" y="-59189"/>
                      <a:pt x="1311719" y="-64374"/>
                      <a:pt x="1335561" y="182334"/>
                    </a:cubicBezTo>
                    <a:cubicBezTo>
                      <a:pt x="1346135" y="262359"/>
                      <a:pt x="1310063" y="309731"/>
                      <a:pt x="1259996" y="363324"/>
                    </a:cubicBezTo>
                    <a:cubicBezTo>
                      <a:pt x="1252325" y="377162"/>
                      <a:pt x="1243779" y="383128"/>
                      <a:pt x="1241574" y="398277"/>
                    </a:cubicBezTo>
                    <a:lnTo>
                      <a:pt x="1241708" y="412598"/>
                    </a:lnTo>
                    <a:lnTo>
                      <a:pt x="1792334" y="412927"/>
                    </a:lnTo>
                    <a:cubicBezTo>
                      <a:pt x="1841017" y="471135"/>
                      <a:pt x="1823026" y="507119"/>
                      <a:pt x="1801859" y="562152"/>
                    </a:cubicBezTo>
                    <a:lnTo>
                      <a:pt x="1497059" y="993952"/>
                    </a:lnTo>
                    <a:lnTo>
                      <a:pt x="1811384" y="993952"/>
                    </a:lnTo>
                    <a:cubicBezTo>
                      <a:pt x="1863242" y="1015119"/>
                      <a:pt x="1864301" y="1048985"/>
                      <a:pt x="1859009" y="1089202"/>
                    </a:cubicBezTo>
                    <a:lnTo>
                      <a:pt x="1858217" y="1624190"/>
                    </a:lnTo>
                    <a:cubicBezTo>
                      <a:pt x="1973575" y="1653823"/>
                      <a:pt x="2219107" y="1834269"/>
                      <a:pt x="2297159" y="1898827"/>
                    </a:cubicBezTo>
                    <a:cubicBezTo>
                      <a:pt x="2092465" y="1898430"/>
                      <a:pt x="1795014" y="1898033"/>
                      <a:pt x="1474373" y="1897636"/>
                    </a:cubicBezTo>
                    <a:lnTo>
                      <a:pt x="1252033" y="1897365"/>
                    </a:lnTo>
                    <a:lnTo>
                      <a:pt x="1251920" y="1885325"/>
                    </a:lnTo>
                    <a:cubicBezTo>
                      <a:pt x="1254125" y="1870176"/>
                      <a:pt x="1262671" y="1864210"/>
                      <a:pt x="1270342" y="1850372"/>
                    </a:cubicBezTo>
                    <a:cubicBezTo>
                      <a:pt x="1320409" y="1796779"/>
                      <a:pt x="1356481" y="1749407"/>
                      <a:pt x="1345907" y="1669381"/>
                    </a:cubicBezTo>
                    <a:cubicBezTo>
                      <a:pt x="1322065" y="1422675"/>
                      <a:pt x="979476" y="1427859"/>
                      <a:pt x="949414" y="1675601"/>
                    </a:cubicBezTo>
                    <a:cubicBezTo>
                      <a:pt x="948585" y="1773247"/>
                      <a:pt x="1002177" y="1821139"/>
                      <a:pt x="1034000" y="1853481"/>
                    </a:cubicBezTo>
                    <a:cubicBezTo>
                      <a:pt x="1046673" y="1866153"/>
                      <a:pt x="1051473" y="1870078"/>
                      <a:pt x="1054305" y="1884936"/>
                    </a:cubicBezTo>
                    <a:lnTo>
                      <a:pt x="1055823" y="1897126"/>
                    </a:lnTo>
                    <a:lnTo>
                      <a:pt x="822786" y="1896843"/>
                    </a:lnTo>
                    <a:cubicBezTo>
                      <a:pt x="502145" y="1896446"/>
                      <a:pt x="204694" y="1896049"/>
                      <a:pt x="0" y="18956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5400000">
                <a:off x="4556112" y="3117115"/>
                <a:ext cx="1345179" cy="1152320"/>
              </a:xfrm>
              <a:custGeom>
                <a:avLst/>
                <a:gdLst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33755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3425 w 1345182"/>
                  <a:gd name="connsiteY24" fmla="*/ 1684080 h 1907660"/>
                  <a:gd name="connsiteX25" fmla="*/ 558011 w 1345182"/>
                  <a:gd name="connsiteY25" fmla="*/ 1861960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28993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3425 w 1345182"/>
                  <a:gd name="connsiteY24" fmla="*/ 1684080 h 1907660"/>
                  <a:gd name="connsiteX25" fmla="*/ 558011 w 1345182"/>
                  <a:gd name="connsiteY25" fmla="*/ 1861960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28" fmla="*/ 0 w 1345182"/>
                  <a:gd name="connsiteY28" fmla="*/ 1907660 h 1907660"/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28993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6137 w 1345182"/>
                  <a:gd name="connsiteY24" fmla="*/ 1684079 h 1907660"/>
                  <a:gd name="connsiteX25" fmla="*/ 558011 w 1345182"/>
                  <a:gd name="connsiteY25" fmla="*/ 1861960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28" fmla="*/ 0 w 1345182"/>
                  <a:gd name="connsiteY28" fmla="*/ 1907660 h 1907660"/>
                  <a:gd name="connsiteX0" fmla="*/ 0 w 1345182"/>
                  <a:gd name="connsiteY0" fmla="*/ 1907660 h 1907660"/>
                  <a:gd name="connsiteX1" fmla="*/ 2828 w 1345182"/>
                  <a:gd name="connsiteY1" fmla="*/ 1905965 h 1907660"/>
                  <a:gd name="connsiteX2" fmla="*/ 3680 w 1345182"/>
                  <a:gd name="connsiteY2" fmla="*/ 414616 h 1907660"/>
                  <a:gd name="connsiteX3" fmla="*/ 314335 w 1345182"/>
                  <a:gd name="connsiteY3" fmla="*/ 415020 h 1907660"/>
                  <a:gd name="connsiteX4" fmla="*/ 572853 w 1345182"/>
                  <a:gd name="connsiteY4" fmla="*/ 414856 h 1907660"/>
                  <a:gd name="connsiteX5" fmla="*/ 570740 w 1345182"/>
                  <a:gd name="connsiteY5" fmla="*/ 397889 h 1907660"/>
                  <a:gd name="connsiteX6" fmla="*/ 550435 w 1345182"/>
                  <a:gd name="connsiteY6" fmla="*/ 366434 h 1907660"/>
                  <a:gd name="connsiteX7" fmla="*/ 465849 w 1345182"/>
                  <a:gd name="connsiteY7" fmla="*/ 188553 h 1907660"/>
                  <a:gd name="connsiteX8" fmla="*/ 862342 w 1345182"/>
                  <a:gd name="connsiteY8" fmla="*/ 182334 h 1907660"/>
                  <a:gd name="connsiteX9" fmla="*/ 786777 w 1345182"/>
                  <a:gd name="connsiteY9" fmla="*/ 363324 h 1907660"/>
                  <a:gd name="connsiteX10" fmla="*/ 772407 w 1345182"/>
                  <a:gd name="connsiteY10" fmla="*/ 385557 h 1907660"/>
                  <a:gd name="connsiteX11" fmla="*/ 768825 w 1345182"/>
                  <a:gd name="connsiteY11" fmla="*/ 414732 h 1907660"/>
                  <a:gd name="connsiteX12" fmla="*/ 917787 w 1345182"/>
                  <a:gd name="connsiteY12" fmla="*/ 414638 h 1907660"/>
                  <a:gd name="connsiteX13" fmla="*/ 1228443 w 1345182"/>
                  <a:gd name="connsiteY13" fmla="*/ 415042 h 1907660"/>
                  <a:gd name="connsiteX14" fmla="*/ 1313755 w 1345182"/>
                  <a:gd name="connsiteY14" fmla="*/ 638278 h 1907660"/>
                  <a:gd name="connsiteX15" fmla="*/ 1047466 w 1345182"/>
                  <a:gd name="connsiteY15" fmla="*/ 937549 h 1907660"/>
                  <a:gd name="connsiteX16" fmla="*/ 1306995 w 1345182"/>
                  <a:gd name="connsiteY16" fmla="*/ 1166148 h 1907660"/>
                  <a:gd name="connsiteX17" fmla="*/ 1304946 w 1345182"/>
                  <a:gd name="connsiteY17" fmla="*/ 1353561 h 1907660"/>
                  <a:gd name="connsiteX18" fmla="*/ 1041053 w 1345182"/>
                  <a:gd name="connsiteY18" fmla="*/ 1638579 h 1907660"/>
                  <a:gd name="connsiteX19" fmla="*/ 1328993 w 1345182"/>
                  <a:gd name="connsiteY19" fmla="*/ 1907660 h 1907660"/>
                  <a:gd name="connsiteX20" fmla="*/ 776061 w 1345182"/>
                  <a:gd name="connsiteY20" fmla="*/ 1907660 h 1907660"/>
                  <a:gd name="connsiteX21" fmla="*/ 775931 w 1345182"/>
                  <a:gd name="connsiteY21" fmla="*/ 1893804 h 1907660"/>
                  <a:gd name="connsiteX22" fmla="*/ 794353 w 1345182"/>
                  <a:gd name="connsiteY22" fmla="*/ 1858851 h 1907660"/>
                  <a:gd name="connsiteX23" fmla="*/ 869918 w 1345182"/>
                  <a:gd name="connsiteY23" fmla="*/ 1677860 h 1907660"/>
                  <a:gd name="connsiteX24" fmla="*/ 476137 w 1345182"/>
                  <a:gd name="connsiteY24" fmla="*/ 1684079 h 1907660"/>
                  <a:gd name="connsiteX25" fmla="*/ 558014 w 1345182"/>
                  <a:gd name="connsiteY25" fmla="*/ 1859251 h 1907660"/>
                  <a:gd name="connsiteX26" fmla="*/ 578316 w 1345182"/>
                  <a:gd name="connsiteY26" fmla="*/ 1893415 h 1907660"/>
                  <a:gd name="connsiteX27" fmla="*/ 580090 w 1345182"/>
                  <a:gd name="connsiteY27" fmla="*/ 1907660 h 1907660"/>
                  <a:gd name="connsiteX28" fmla="*/ 0 w 1345182"/>
                  <a:gd name="connsiteY28" fmla="*/ 1907660 h 190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45182" h="1907660">
                    <a:moveTo>
                      <a:pt x="0" y="1907660"/>
                    </a:moveTo>
                    <a:lnTo>
                      <a:pt x="2828" y="1905965"/>
                    </a:lnTo>
                    <a:lnTo>
                      <a:pt x="3680" y="414616"/>
                    </a:lnTo>
                    <a:lnTo>
                      <a:pt x="314335" y="415020"/>
                    </a:lnTo>
                    <a:lnTo>
                      <a:pt x="572853" y="414856"/>
                    </a:lnTo>
                    <a:lnTo>
                      <a:pt x="570740" y="397889"/>
                    </a:lnTo>
                    <a:cubicBezTo>
                      <a:pt x="567908" y="383031"/>
                      <a:pt x="563108" y="379105"/>
                      <a:pt x="550435" y="366434"/>
                    </a:cubicBezTo>
                    <a:cubicBezTo>
                      <a:pt x="518612" y="334092"/>
                      <a:pt x="465020" y="286200"/>
                      <a:pt x="465849" y="188553"/>
                    </a:cubicBezTo>
                    <a:cubicBezTo>
                      <a:pt x="495911" y="-59189"/>
                      <a:pt x="838500" y="-64374"/>
                      <a:pt x="862342" y="182334"/>
                    </a:cubicBezTo>
                    <a:cubicBezTo>
                      <a:pt x="872916" y="262359"/>
                      <a:pt x="836844" y="309731"/>
                      <a:pt x="786777" y="363324"/>
                    </a:cubicBezTo>
                    <a:cubicBezTo>
                      <a:pt x="781663" y="372549"/>
                      <a:pt x="776160" y="378276"/>
                      <a:pt x="772407" y="385557"/>
                    </a:cubicBezTo>
                    <a:lnTo>
                      <a:pt x="768825" y="414732"/>
                    </a:lnTo>
                    <a:lnTo>
                      <a:pt x="917787" y="414638"/>
                    </a:lnTo>
                    <a:lnTo>
                      <a:pt x="1228443" y="415042"/>
                    </a:lnTo>
                    <a:cubicBezTo>
                      <a:pt x="1325831" y="465190"/>
                      <a:pt x="1362586" y="547281"/>
                      <a:pt x="1313755" y="638278"/>
                    </a:cubicBezTo>
                    <a:lnTo>
                      <a:pt x="1047466" y="937549"/>
                    </a:lnTo>
                    <a:lnTo>
                      <a:pt x="1306995" y="1166148"/>
                    </a:lnTo>
                    <a:cubicBezTo>
                      <a:pt x="1378847" y="1263182"/>
                      <a:pt x="1332235" y="1314295"/>
                      <a:pt x="1304946" y="1353561"/>
                    </a:cubicBezTo>
                    <a:lnTo>
                      <a:pt x="1041053" y="1638579"/>
                    </a:lnTo>
                    <a:lnTo>
                      <a:pt x="1328993" y="1907660"/>
                    </a:lnTo>
                    <a:lnTo>
                      <a:pt x="776061" y="1907660"/>
                    </a:lnTo>
                    <a:cubicBezTo>
                      <a:pt x="776018" y="1903041"/>
                      <a:pt x="775974" y="1898423"/>
                      <a:pt x="775931" y="1893804"/>
                    </a:cubicBezTo>
                    <a:cubicBezTo>
                      <a:pt x="778136" y="1878655"/>
                      <a:pt x="786682" y="1872689"/>
                      <a:pt x="794353" y="1858851"/>
                    </a:cubicBezTo>
                    <a:cubicBezTo>
                      <a:pt x="844420" y="1805258"/>
                      <a:pt x="880492" y="1757886"/>
                      <a:pt x="869918" y="1677860"/>
                    </a:cubicBezTo>
                    <a:cubicBezTo>
                      <a:pt x="846076" y="1431153"/>
                      <a:pt x="506199" y="1436337"/>
                      <a:pt x="476137" y="1684079"/>
                    </a:cubicBezTo>
                    <a:cubicBezTo>
                      <a:pt x="475308" y="1781725"/>
                      <a:pt x="526191" y="1826909"/>
                      <a:pt x="558014" y="1859251"/>
                    </a:cubicBezTo>
                    <a:cubicBezTo>
                      <a:pt x="570687" y="1871923"/>
                      <a:pt x="575484" y="1878557"/>
                      <a:pt x="578316" y="1893415"/>
                    </a:cubicBezTo>
                    <a:lnTo>
                      <a:pt x="580090" y="1907660"/>
                    </a:lnTo>
                    <a:lnTo>
                      <a:pt x="0" y="19076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 rot="5400000">
                <a:off x="6533117" y="3019560"/>
                <a:ext cx="1331888" cy="1334514"/>
              </a:xfrm>
              <a:custGeom>
                <a:avLst/>
                <a:gdLst>
                  <a:gd name="connsiteX0" fmla="*/ 0 w 1331888"/>
                  <a:gd name="connsiteY0" fmla="*/ 1902628 h 1902628"/>
                  <a:gd name="connsiteX1" fmla="*/ 2604 w 1331888"/>
                  <a:gd name="connsiteY1" fmla="*/ 1900941 h 1902628"/>
                  <a:gd name="connsiteX2" fmla="*/ 1007 w 1331888"/>
                  <a:gd name="connsiteY2" fmla="*/ 416356 h 1902628"/>
                  <a:gd name="connsiteX3" fmla="*/ 510134 w 1331888"/>
                  <a:gd name="connsiteY3" fmla="*/ 416568 h 1902628"/>
                  <a:gd name="connsiteX4" fmla="*/ 591292 w 1331888"/>
                  <a:gd name="connsiteY4" fmla="*/ 416504 h 1902628"/>
                  <a:gd name="connsiteX5" fmla="*/ 588974 w 1331888"/>
                  <a:gd name="connsiteY5" fmla="*/ 397889 h 1902628"/>
                  <a:gd name="connsiteX6" fmla="*/ 568669 w 1331888"/>
                  <a:gd name="connsiteY6" fmla="*/ 366434 h 1902628"/>
                  <a:gd name="connsiteX7" fmla="*/ 484083 w 1331888"/>
                  <a:gd name="connsiteY7" fmla="*/ 188553 h 1902628"/>
                  <a:gd name="connsiteX8" fmla="*/ 880576 w 1331888"/>
                  <a:gd name="connsiteY8" fmla="*/ 182334 h 1902628"/>
                  <a:gd name="connsiteX9" fmla="*/ 805011 w 1331888"/>
                  <a:gd name="connsiteY9" fmla="*/ 363324 h 1902628"/>
                  <a:gd name="connsiteX10" fmla="*/ 790641 w 1331888"/>
                  <a:gd name="connsiteY10" fmla="*/ 385557 h 1902628"/>
                  <a:gd name="connsiteX11" fmla="*/ 786854 w 1331888"/>
                  <a:gd name="connsiteY11" fmla="*/ 416403 h 1902628"/>
                  <a:gd name="connsiteX12" fmla="*/ 879396 w 1331888"/>
                  <a:gd name="connsiteY12" fmla="*/ 416468 h 1902628"/>
                  <a:gd name="connsiteX13" fmla="*/ 1019260 w 1331888"/>
                  <a:gd name="connsiteY13" fmla="*/ 416780 h 1902628"/>
                  <a:gd name="connsiteX14" fmla="*/ 1314512 w 1331888"/>
                  <a:gd name="connsiteY14" fmla="*/ 753303 h 1902628"/>
                  <a:gd name="connsiteX15" fmla="*/ 1062163 w 1331888"/>
                  <a:gd name="connsiteY15" fmla="*/ 1139324 h 1902628"/>
                  <a:gd name="connsiteX16" fmla="*/ 1265424 w 1331888"/>
                  <a:gd name="connsiteY16" fmla="*/ 1228773 h 1902628"/>
                  <a:gd name="connsiteX17" fmla="*/ 1299255 w 1331888"/>
                  <a:gd name="connsiteY17" fmla="*/ 1453436 h 1902628"/>
                  <a:gd name="connsiteX18" fmla="*/ 1051494 w 1331888"/>
                  <a:gd name="connsiteY18" fmla="*/ 1803836 h 1902628"/>
                  <a:gd name="connsiteX19" fmla="*/ 1228153 w 1331888"/>
                  <a:gd name="connsiteY19" fmla="*/ 1902628 h 1902628"/>
                  <a:gd name="connsiteX20" fmla="*/ 769434 w 1331888"/>
                  <a:gd name="connsiteY20" fmla="*/ 1902628 h 1902628"/>
                  <a:gd name="connsiteX21" fmla="*/ 769284 w 1331888"/>
                  <a:gd name="connsiteY21" fmla="*/ 1886710 h 1902628"/>
                  <a:gd name="connsiteX22" fmla="*/ 787706 w 1331888"/>
                  <a:gd name="connsiteY22" fmla="*/ 1851757 h 1902628"/>
                  <a:gd name="connsiteX23" fmla="*/ 863271 w 1331888"/>
                  <a:gd name="connsiteY23" fmla="*/ 1670766 h 1902628"/>
                  <a:gd name="connsiteX24" fmla="*/ 466777 w 1331888"/>
                  <a:gd name="connsiteY24" fmla="*/ 1676986 h 1902628"/>
                  <a:gd name="connsiteX25" fmla="*/ 551364 w 1331888"/>
                  <a:gd name="connsiteY25" fmla="*/ 1854866 h 1902628"/>
                  <a:gd name="connsiteX26" fmla="*/ 571669 w 1331888"/>
                  <a:gd name="connsiteY26" fmla="*/ 1886321 h 1902628"/>
                  <a:gd name="connsiteX27" fmla="*/ 573700 w 1331888"/>
                  <a:gd name="connsiteY27" fmla="*/ 1902628 h 190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31888" h="1902628">
                    <a:moveTo>
                      <a:pt x="0" y="1902628"/>
                    </a:moveTo>
                    <a:lnTo>
                      <a:pt x="2604" y="1900941"/>
                    </a:lnTo>
                    <a:lnTo>
                      <a:pt x="1007" y="416356"/>
                    </a:lnTo>
                    <a:cubicBezTo>
                      <a:pt x="196281" y="416953"/>
                      <a:pt x="353207" y="416760"/>
                      <a:pt x="510134" y="416568"/>
                    </a:cubicBezTo>
                    <a:lnTo>
                      <a:pt x="591292" y="416504"/>
                    </a:lnTo>
                    <a:lnTo>
                      <a:pt x="588974" y="397889"/>
                    </a:lnTo>
                    <a:cubicBezTo>
                      <a:pt x="586142" y="383031"/>
                      <a:pt x="581342" y="379105"/>
                      <a:pt x="568669" y="366434"/>
                    </a:cubicBezTo>
                    <a:cubicBezTo>
                      <a:pt x="536846" y="334092"/>
                      <a:pt x="483254" y="286200"/>
                      <a:pt x="484083" y="188553"/>
                    </a:cubicBezTo>
                    <a:cubicBezTo>
                      <a:pt x="514145" y="-59189"/>
                      <a:pt x="856734" y="-64374"/>
                      <a:pt x="880576" y="182334"/>
                    </a:cubicBezTo>
                    <a:cubicBezTo>
                      <a:pt x="891150" y="262359"/>
                      <a:pt x="855078" y="309731"/>
                      <a:pt x="805011" y="363324"/>
                    </a:cubicBezTo>
                    <a:cubicBezTo>
                      <a:pt x="799897" y="372550"/>
                      <a:pt x="794394" y="378276"/>
                      <a:pt x="790641" y="385557"/>
                    </a:cubicBezTo>
                    <a:lnTo>
                      <a:pt x="786854" y="416403"/>
                    </a:lnTo>
                    <a:lnTo>
                      <a:pt x="879396" y="416468"/>
                    </a:lnTo>
                    <a:cubicBezTo>
                      <a:pt x="924020" y="416531"/>
                      <a:pt x="970441" y="416630"/>
                      <a:pt x="1019260" y="416780"/>
                    </a:cubicBezTo>
                    <a:cubicBezTo>
                      <a:pt x="1142274" y="430981"/>
                      <a:pt x="1397576" y="543656"/>
                      <a:pt x="1314512" y="753303"/>
                    </a:cubicBezTo>
                    <a:lnTo>
                      <a:pt x="1062163" y="1139324"/>
                    </a:lnTo>
                    <a:lnTo>
                      <a:pt x="1265424" y="1228773"/>
                    </a:lnTo>
                    <a:cubicBezTo>
                      <a:pt x="1372069" y="1280123"/>
                      <a:pt x="1324384" y="1414348"/>
                      <a:pt x="1299255" y="1453436"/>
                    </a:cubicBezTo>
                    <a:lnTo>
                      <a:pt x="1051494" y="1803836"/>
                    </a:lnTo>
                    <a:lnTo>
                      <a:pt x="1228153" y="1902628"/>
                    </a:lnTo>
                    <a:lnTo>
                      <a:pt x="769434" y="1902628"/>
                    </a:lnTo>
                    <a:lnTo>
                      <a:pt x="769284" y="1886710"/>
                    </a:lnTo>
                    <a:cubicBezTo>
                      <a:pt x="771489" y="1871561"/>
                      <a:pt x="780035" y="1865595"/>
                      <a:pt x="787706" y="1851757"/>
                    </a:cubicBezTo>
                    <a:cubicBezTo>
                      <a:pt x="837773" y="1798164"/>
                      <a:pt x="873845" y="1750792"/>
                      <a:pt x="863271" y="1670766"/>
                    </a:cubicBezTo>
                    <a:cubicBezTo>
                      <a:pt x="839429" y="1424059"/>
                      <a:pt x="496840" y="1429244"/>
                      <a:pt x="466777" y="1676986"/>
                    </a:cubicBezTo>
                    <a:cubicBezTo>
                      <a:pt x="465948" y="1774632"/>
                      <a:pt x="519541" y="1822524"/>
                      <a:pt x="551364" y="1854866"/>
                    </a:cubicBezTo>
                    <a:cubicBezTo>
                      <a:pt x="564037" y="1867538"/>
                      <a:pt x="568837" y="1871463"/>
                      <a:pt x="571669" y="1886321"/>
                    </a:cubicBezTo>
                    <a:lnTo>
                      <a:pt x="573700" y="190262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75000"/>
                    </a:schemeClr>
                  </a:gs>
                  <a:gs pos="74000">
                    <a:schemeClr val="accent3">
                      <a:lumMod val="20000"/>
                      <a:lumOff val="8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A5605B3-94CD-46B0-AFB6-25086DB2ECA7}"/>
              </a:ext>
            </a:extLst>
          </p:cNvPr>
          <p:cNvSpPr txBox="1"/>
          <p:nvPr/>
        </p:nvSpPr>
        <p:spPr>
          <a:xfrm flipH="1">
            <a:off x="1025980" y="2840805"/>
            <a:ext cx="659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II</a:t>
            </a:r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IIIIV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Points Assigned are Cumulative Within Each Priority Class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Scroll: Horizontal 74">
            <a:extLst>
              <a:ext uri="{FF2B5EF4-FFF2-40B4-BE49-F238E27FC236}">
                <a16:creationId xmlns:a16="http://schemas.microsoft.com/office/drawing/2014/main" id="{B9F17CDB-4434-45FC-9D5C-95655D3C6497}"/>
              </a:ext>
            </a:extLst>
          </p:cNvPr>
          <p:cNvSpPr/>
          <p:nvPr/>
        </p:nvSpPr>
        <p:spPr>
          <a:xfrm>
            <a:off x="493378" y="217835"/>
            <a:ext cx="8117222" cy="1143000"/>
          </a:xfrm>
          <a:prstGeom prst="horizontalScroll">
            <a:avLst/>
          </a:prstGeom>
          <a:solidFill>
            <a:srgbClr val="0070C0">
              <a:alpha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xtBox 54"/>
          <p:cNvSpPr txBox="1"/>
          <p:nvPr/>
        </p:nvSpPr>
        <p:spPr>
          <a:xfrm>
            <a:off x="340092" y="531493"/>
            <a:ext cx="83105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Final Ranking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37DD07-9516-4938-8339-033316EB4BED}"/>
              </a:ext>
            </a:extLst>
          </p:cNvPr>
          <p:cNvSpPr txBox="1"/>
          <p:nvPr/>
        </p:nvSpPr>
        <p:spPr>
          <a:xfrm>
            <a:off x="869436" y="3652385"/>
            <a:ext cx="653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*Total Points X  (State MHI/project area MHI ) </a:t>
            </a:r>
            <a:r>
              <a:rPr lang="en-US" sz="16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Rank &amp; “D” Status</a:t>
            </a:r>
            <a:endParaRPr lang="en-US" sz="16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E5E1B7-0835-4C6F-9C54-52D9A0EB7E21}"/>
              </a:ext>
            </a:extLst>
          </p:cNvPr>
          <p:cNvSpPr txBox="1"/>
          <p:nvPr/>
        </p:nvSpPr>
        <p:spPr>
          <a:xfrm>
            <a:off x="609600" y="5768174"/>
            <a:ext cx="555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*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May include any other points per current IUP </a:t>
            </a:r>
          </a:p>
        </p:txBody>
      </p:sp>
      <p:pic>
        <p:nvPicPr>
          <p:cNvPr id="26" name="Graphic 25" descr="Scales of justice with solid fill">
            <a:extLst>
              <a:ext uri="{FF2B5EF4-FFF2-40B4-BE49-F238E27FC236}">
                <a16:creationId xmlns:a16="http://schemas.microsoft.com/office/drawing/2014/main" id="{FA66AA2C-EB47-4FF6-9318-6C287EEE8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53" y="4272172"/>
            <a:ext cx="625759" cy="62575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2695D2-F526-49CD-BE93-DCDEF8A85708}"/>
              </a:ext>
            </a:extLst>
          </p:cNvPr>
          <p:cNvSpPr txBox="1"/>
          <p:nvPr/>
        </p:nvSpPr>
        <p:spPr>
          <a:xfrm>
            <a:off x="1432401" y="4597098"/>
            <a:ext cx="5412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?! Project that benefits most population will  receive higher priority</a:t>
            </a:r>
          </a:p>
        </p:txBody>
      </p:sp>
    </p:spTree>
    <p:extLst>
      <p:ext uri="{BB962C8B-B14F-4D97-AF65-F5344CB8AC3E}">
        <p14:creationId xmlns:p14="http://schemas.microsoft.com/office/powerpoint/2010/main" val="2826147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2FF4-BE6B-4E68-9DD9-EA3E5F23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3100" i="1" u="sng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Current Intended Use Plans (IUP)!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86AC-6733-49CD-82AA-A773BB5E8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3657601"/>
            <a:ext cx="6019799" cy="1887815"/>
          </a:xfrm>
        </p:spPr>
        <p:txBody>
          <a:bodyPr>
            <a:normAutofit fontScale="925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 Water IUP: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https://ndep.nv.gov/uploads/water-financing-srf-wastewater-docs/2021_CW_FINAL_Intended_Use_Plan.pdf</a:t>
            </a: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Drinking Water IUP</a:t>
            </a:r>
            <a:r>
              <a:rPr lang="en-US" sz="1750" dirty="0">
                <a:latin typeface="Century Gothic" panose="020B0502020202020204" pitchFamily="34" charset="0"/>
              </a:rPr>
              <a:t>:</a:t>
            </a: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https://ndep.nv.gov/uploads/water-financing-srf-drinkingwater-docs/2021_DWSRF_final_Intended_Use_Plan.pdf</a:t>
            </a:r>
            <a:endParaRPr lang="en-US" sz="1750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28FFA-B118-44E4-9252-4804C12E2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2475" y="-68380"/>
            <a:ext cx="1958875" cy="6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54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7A55E6-7BCD-451E-8B8A-6F87D967F577}"/>
              </a:ext>
            </a:extLst>
          </p:cNvPr>
          <p:cNvSpPr txBox="1">
            <a:spLocks/>
          </p:cNvSpPr>
          <p:nvPr/>
        </p:nvSpPr>
        <p:spPr>
          <a:xfrm>
            <a:off x="1600200" y="11430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i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Supporting Disadvantaged Communities</a:t>
            </a:r>
          </a:p>
          <a:p>
            <a:pPr lvl="1">
              <a:buSzPct val="75000"/>
              <a:buFont typeface="Wingdings" panose="05000000000000000000" pitchFamily="2" charset="2"/>
              <a:buChar char=""/>
            </a:pPr>
            <a:endParaRPr lang="en-US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317BED6-B8B0-4906-AD1E-2AED0758E213}"/>
              </a:ext>
            </a:extLst>
          </p:cNvPr>
          <p:cNvSpPr txBox="1"/>
          <p:nvPr/>
        </p:nvSpPr>
        <p:spPr>
          <a:xfrm>
            <a:off x="1867632" y="2590800"/>
            <a:ext cx="6856535" cy="228139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756285" lvl="1" indent="-286385">
              <a:lnSpc>
                <a:spcPct val="1000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/>
              </a:rPr>
              <a:t>For the purposes of funding/grants/subsidized loans allocations: Nevada State uses MHI Ratio. If State MHI/System MHI if &gt;1.25 then “D”</a:t>
            </a:r>
          </a:p>
          <a:p>
            <a:pPr marL="756285" indent="-286385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/>
              </a:rPr>
              <a:t>NAC 445A.67567(8): special conditions for “D”</a:t>
            </a:r>
          </a:p>
          <a:p>
            <a:pPr marL="756285" indent="-286385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756920" algn="l"/>
              </a:tabLst>
            </a:pPr>
            <a:r>
              <a:rPr lang="en-US" sz="1750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/>
              </a:rPr>
              <a:t>Besides MHI ratio, Nevada adopted a point system (Pl. See IUP for details)</a:t>
            </a:r>
            <a:endParaRPr sz="1750" i="1" dirty="0">
              <a:solidFill>
                <a:srgbClr val="0070C0"/>
              </a:solidFill>
              <a:latin typeface="Century Gothic" panose="020B0502020202020204" pitchFamily="34" charset="0"/>
              <a:cs typeface="Century Gothic"/>
            </a:endParaRPr>
          </a:p>
          <a:p>
            <a:pPr>
              <a:lnSpc>
                <a:spcPct val="100000"/>
              </a:lnSpc>
            </a:pPr>
            <a:endParaRPr sz="1750" i="1" dirty="0">
              <a:solidFill>
                <a:srgbClr val="0070C0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39B1A-1824-439E-9C41-178DD3314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475" y="-68380"/>
            <a:ext cx="1958875" cy="6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7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48ED7813-EDE2-41A3-841A-D86ADD7C7877}"/>
              </a:ext>
            </a:extLst>
          </p:cNvPr>
          <p:cNvSpPr/>
          <p:nvPr/>
        </p:nvSpPr>
        <p:spPr>
          <a:xfrm>
            <a:off x="533400" y="381000"/>
            <a:ext cx="8229600" cy="1143000"/>
          </a:xfrm>
          <a:prstGeom prst="horizontalScroll">
            <a:avLst/>
          </a:prstGeom>
          <a:solidFill>
            <a:srgbClr val="0070C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DCC0C39-399F-4FB5-91CA-05AAE89AD7DC}"/>
              </a:ext>
            </a:extLst>
          </p:cNvPr>
          <p:cNvSpPr txBox="1">
            <a:spLocks/>
          </p:cNvSpPr>
          <p:nvPr/>
        </p:nvSpPr>
        <p:spPr>
          <a:xfrm>
            <a:off x="809942" y="761422"/>
            <a:ext cx="752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Draft July 2021 Drinking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Priority</a:t>
            </a:r>
            <a:r>
              <a:rPr kumimoji="0" lang="en-US" sz="2400" b="0" i="1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0EA3DB0-331A-43E6-BD2C-8CB7F57AED7E}"/>
              </a:ext>
            </a:extLst>
          </p:cNvPr>
          <p:cNvSpPr txBox="1"/>
          <p:nvPr/>
        </p:nvSpPr>
        <p:spPr>
          <a:xfrm>
            <a:off x="685800" y="1558771"/>
            <a:ext cx="6466539" cy="501355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74320">
              <a:lnSpc>
                <a:spcPts val="1600"/>
              </a:lnSpc>
              <a:spcBef>
                <a:spcPts val="1095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sz="1600" i="1" spc="-5" dirty="0">
                <a:latin typeface="Century Gothic"/>
                <a:cs typeface="Century Gothic"/>
              </a:rPr>
              <a:t>Priority</a:t>
            </a:r>
            <a:r>
              <a:rPr lang="en-US" sz="1600" i="1" spc="-5" dirty="0">
                <a:latin typeface="Century Gothic"/>
                <a:cs typeface="Century Gothic"/>
              </a:rPr>
              <a:t> Class</a:t>
            </a:r>
            <a:endParaRPr sz="1600" i="1" dirty="0">
              <a:latin typeface="Century Gothic"/>
              <a:cs typeface="Century Gothic"/>
            </a:endParaRP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sz="1600" i="1" spc="-15" dirty="0">
                <a:latin typeface="Century Gothic"/>
                <a:cs typeface="Century Gothic"/>
              </a:rPr>
              <a:t>Water</a:t>
            </a:r>
            <a:r>
              <a:rPr sz="1600" i="1" spc="40" dirty="0">
                <a:latin typeface="Century Gothic"/>
                <a:cs typeface="Century Gothic"/>
              </a:rPr>
              <a:t> </a:t>
            </a:r>
            <a:r>
              <a:rPr sz="1600" i="1" spc="-10" dirty="0">
                <a:latin typeface="Century Gothic"/>
                <a:cs typeface="Century Gothic"/>
              </a:rPr>
              <a:t>System</a:t>
            </a:r>
            <a:r>
              <a:rPr lang="en-US" sz="1600" i="1" spc="-10" dirty="0">
                <a:latin typeface="Century Gothic"/>
                <a:cs typeface="Century Gothic"/>
              </a:rPr>
              <a:t> Name</a:t>
            </a: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15" dirty="0">
                <a:latin typeface="Century Gothic"/>
                <a:cs typeface="Century Gothic"/>
              </a:rPr>
              <a:t>PWS</a:t>
            </a:r>
            <a:r>
              <a:rPr lang="en-US" sz="1600" i="1" spc="35" dirty="0">
                <a:latin typeface="Century Gothic"/>
                <a:cs typeface="Century Gothic"/>
              </a:rPr>
              <a:t> </a:t>
            </a:r>
            <a:r>
              <a:rPr lang="en-US" sz="1600" i="1" dirty="0">
                <a:latin typeface="Century Gothic"/>
                <a:cs typeface="Century Gothic"/>
              </a:rPr>
              <a:t>ID#</a:t>
            </a: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5" dirty="0">
                <a:latin typeface="Century Gothic"/>
                <a:cs typeface="Century Gothic"/>
              </a:rPr>
              <a:t>Population Served </a:t>
            </a: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5" dirty="0">
                <a:latin typeface="Century Gothic"/>
                <a:cs typeface="Century Gothic"/>
              </a:rPr>
              <a:t>Number </a:t>
            </a:r>
            <a:r>
              <a:rPr lang="en-US" sz="1600" i="1" dirty="0">
                <a:latin typeface="Century Gothic"/>
                <a:cs typeface="Century Gothic"/>
              </a:rPr>
              <a:t>of Service</a:t>
            </a:r>
            <a:r>
              <a:rPr lang="en-US" sz="1600" i="1" spc="-60" dirty="0">
                <a:latin typeface="Century Gothic"/>
                <a:cs typeface="Century Gothic"/>
              </a:rPr>
              <a:t> </a:t>
            </a:r>
            <a:r>
              <a:rPr lang="en-US" sz="1600" i="1" spc="-5" dirty="0">
                <a:latin typeface="Century Gothic"/>
                <a:cs typeface="Century Gothic"/>
              </a:rPr>
              <a:t>Connections</a:t>
            </a:r>
            <a:endParaRPr lang="en-US" sz="1600" i="1" dirty="0">
              <a:latin typeface="Century Gothic"/>
              <a:cs typeface="Century Gothic"/>
            </a:endParaRP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10" dirty="0">
                <a:latin typeface="Century Gothic"/>
                <a:cs typeface="Century Gothic"/>
              </a:rPr>
              <a:t>Total</a:t>
            </a:r>
            <a:r>
              <a:rPr lang="en-US" sz="1600" i="1" spc="5" dirty="0">
                <a:latin typeface="Century Gothic"/>
                <a:cs typeface="Century Gothic"/>
              </a:rPr>
              <a:t> </a:t>
            </a:r>
            <a:r>
              <a:rPr lang="en-US" sz="1600" i="1" dirty="0">
                <a:latin typeface="Century Gothic"/>
                <a:cs typeface="Century Gothic"/>
              </a:rPr>
              <a:t>Points </a:t>
            </a:r>
          </a:p>
          <a:p>
            <a:pPr marL="731520" lvl="1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dirty="0">
                <a:latin typeface="Century Gothic"/>
                <a:cs typeface="Century Gothic"/>
              </a:rPr>
              <a:t>Project</a:t>
            </a:r>
            <a:r>
              <a:rPr lang="en-US" sz="1600" i="1" spc="-20" dirty="0">
                <a:latin typeface="Century Gothic"/>
                <a:cs typeface="Century Gothic"/>
              </a:rPr>
              <a:t> </a:t>
            </a:r>
            <a:r>
              <a:rPr lang="en-US" sz="1600" i="1" spc="-5" dirty="0">
                <a:latin typeface="Century Gothic"/>
                <a:cs typeface="Century Gothic"/>
              </a:rPr>
              <a:t>Description &amp; Class</a:t>
            </a:r>
          </a:p>
          <a:p>
            <a:pPr marL="731520" lvl="1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5" dirty="0">
                <a:latin typeface="Century Gothic"/>
                <a:cs typeface="Century Gothic"/>
              </a:rPr>
              <a:t>Documented WQ Issues</a:t>
            </a:r>
          </a:p>
          <a:p>
            <a:pPr marL="731520" lvl="1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5" dirty="0">
                <a:latin typeface="Century Gothic"/>
                <a:cs typeface="Century Gothic"/>
              </a:rPr>
              <a:t>Project readiness</a:t>
            </a:r>
          </a:p>
          <a:p>
            <a:pPr marL="274320">
              <a:lnSpc>
                <a:spcPts val="1600"/>
              </a:lnSpc>
              <a:spcBef>
                <a:spcPts val="1005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sz="1600" i="1" dirty="0">
                <a:latin typeface="Century Gothic"/>
                <a:cs typeface="Century Gothic"/>
              </a:rPr>
              <a:t>Ratio of </a:t>
            </a:r>
            <a:r>
              <a:rPr sz="1600" i="1" spc="-10" dirty="0">
                <a:latin typeface="Century Gothic"/>
                <a:cs typeface="Century Gothic"/>
              </a:rPr>
              <a:t>State </a:t>
            </a:r>
            <a:r>
              <a:rPr sz="1600" i="1" spc="-5" dirty="0">
                <a:latin typeface="Century Gothic"/>
                <a:cs typeface="Century Gothic"/>
              </a:rPr>
              <a:t>MHI </a:t>
            </a:r>
            <a:r>
              <a:rPr sz="1600" i="1" spc="-10" dirty="0">
                <a:latin typeface="Century Gothic"/>
                <a:cs typeface="Century Gothic"/>
              </a:rPr>
              <a:t>to </a:t>
            </a:r>
            <a:r>
              <a:rPr sz="1600" i="1" spc="-15" dirty="0">
                <a:latin typeface="Century Gothic"/>
                <a:cs typeface="Century Gothic"/>
              </a:rPr>
              <a:t>PWS</a:t>
            </a:r>
            <a:r>
              <a:rPr sz="1600" i="1" spc="25" dirty="0">
                <a:latin typeface="Century Gothic"/>
                <a:cs typeface="Century Gothic"/>
              </a:rPr>
              <a:t> </a:t>
            </a:r>
            <a:r>
              <a:rPr sz="1600" i="1" spc="-5" dirty="0">
                <a:latin typeface="Century Gothic"/>
                <a:cs typeface="Century Gothic"/>
              </a:rPr>
              <a:t>MHI</a:t>
            </a:r>
            <a:endParaRPr sz="1600" i="1" dirty="0">
              <a:latin typeface="Century Gothic"/>
              <a:cs typeface="Century Gothic"/>
            </a:endParaRPr>
          </a:p>
          <a:p>
            <a:pPr marL="731520" lvl="1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sz="1600" i="1" dirty="0">
                <a:latin typeface="Century Gothic"/>
                <a:cs typeface="Century Gothic"/>
              </a:rPr>
              <a:t>Revised</a:t>
            </a:r>
            <a:r>
              <a:rPr sz="1600" i="1" spc="-25" dirty="0">
                <a:latin typeface="Century Gothic"/>
                <a:cs typeface="Century Gothic"/>
              </a:rPr>
              <a:t> </a:t>
            </a:r>
            <a:r>
              <a:rPr sz="1600" i="1" spc="-5" dirty="0">
                <a:latin typeface="Century Gothic"/>
                <a:cs typeface="Century Gothic"/>
              </a:rPr>
              <a:t>Points</a:t>
            </a:r>
            <a:r>
              <a:rPr lang="en-US" sz="1600" i="1" spc="-5" dirty="0">
                <a:latin typeface="Century Gothic"/>
                <a:cs typeface="Century Gothic"/>
              </a:rPr>
              <a:t> &amp; Rank</a:t>
            </a:r>
          </a:p>
          <a:p>
            <a:pPr marL="731520" lvl="1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dirty="0">
                <a:latin typeface="Century Gothic"/>
                <a:cs typeface="Century Gothic"/>
              </a:rPr>
              <a:t>D</a:t>
            </a:r>
            <a:r>
              <a:rPr lang="en-US" sz="1600" i="1" baseline="25462" dirty="0">
                <a:latin typeface="Century Gothic"/>
                <a:cs typeface="Century Gothic"/>
              </a:rPr>
              <a:t>1</a:t>
            </a: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lang="en-US" sz="1600" i="1" spc="-5" dirty="0">
                <a:latin typeface="Century Gothic"/>
                <a:cs typeface="Century Gothic"/>
              </a:rPr>
              <a:t>Ownership</a:t>
            </a:r>
            <a:endParaRPr lang="en-US" sz="1600" i="1" dirty="0">
              <a:latin typeface="Century Gothic"/>
              <a:cs typeface="Century Gothic"/>
            </a:endParaRPr>
          </a:p>
          <a:p>
            <a:pPr marL="274320">
              <a:lnSpc>
                <a:spcPts val="1600"/>
              </a:lnSpc>
              <a:spcBef>
                <a:spcPts val="994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sz="1600" i="1" spc="-5" dirty="0">
                <a:latin typeface="Century Gothic"/>
                <a:cs typeface="Century Gothic"/>
              </a:rPr>
              <a:t>Estimated</a:t>
            </a:r>
            <a:r>
              <a:rPr sz="1600" i="1" spc="10" dirty="0">
                <a:latin typeface="Century Gothic"/>
                <a:cs typeface="Century Gothic"/>
              </a:rPr>
              <a:t> </a:t>
            </a:r>
            <a:r>
              <a:rPr sz="1600" i="1" dirty="0">
                <a:latin typeface="Century Gothic"/>
                <a:cs typeface="Century Gothic"/>
              </a:rPr>
              <a:t>Cost</a:t>
            </a:r>
          </a:p>
          <a:p>
            <a:pPr marL="274320">
              <a:lnSpc>
                <a:spcPts val="1600"/>
              </a:lnSpc>
              <a:spcBef>
                <a:spcPts val="1005"/>
              </a:spcBef>
              <a:buClr>
                <a:srgbClr val="0070C0"/>
              </a:buClr>
              <a:buFont typeface="Wingdings" panose="05000000000000000000" pitchFamily="2" charset="2"/>
              <a:buChar char="S"/>
              <a:tabLst>
                <a:tab pos="354965" algn="l"/>
                <a:tab pos="355600" algn="l"/>
              </a:tabLst>
            </a:pPr>
            <a:r>
              <a:rPr sz="1600" i="1" spc="-5" dirty="0">
                <a:latin typeface="Century Gothic"/>
                <a:cs typeface="Century Gothic"/>
              </a:rPr>
              <a:t>Funded?</a:t>
            </a:r>
            <a:endParaRPr sz="1600" i="1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2334C3-958F-4DC6-A30C-23C1A4169A7C}"/>
                  </a:ext>
                </a:extLst>
              </p14:cNvPr>
              <p14:cNvContentPartPr/>
              <p14:nvPr/>
            </p14:nvContentPartPr>
            <p14:xfrm>
              <a:off x="2529996" y="9762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2334C3-958F-4DC6-A30C-23C1A4169A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1996" y="86860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29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0"/>
            <a:ext cx="7391400" cy="2286000"/>
          </a:xfrm>
        </p:spPr>
        <p:txBody>
          <a:bodyPr>
            <a:noAutofit/>
          </a:bodyPr>
          <a:lstStyle/>
          <a:p>
            <a:r>
              <a:rPr lang="en-US" sz="4800" i="1" dirty="0">
                <a:solidFill>
                  <a:schemeClr val="accent3">
                    <a:lumMod val="75000"/>
                  </a:schemeClr>
                </a:solidFill>
              </a:rPr>
              <a:t>Nevada</a:t>
            </a:r>
            <a:br>
              <a:rPr lang="en-US" sz="48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800" i="1" dirty="0">
                <a:solidFill>
                  <a:schemeClr val="accent3">
                    <a:lumMod val="75000"/>
                  </a:schemeClr>
                </a:solidFill>
              </a:rPr>
              <a:t>CWSRF Priority List—Effective July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93F74-1A8E-49C3-9514-0A07C986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475" y="-68380"/>
            <a:ext cx="1958875" cy="6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04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066EFA-87A6-410A-BA32-067C76052222}"/>
                  </a:ext>
                </a:extLst>
              </p14:cNvPr>
              <p14:cNvContentPartPr/>
              <p14:nvPr/>
            </p14:nvContentPartPr>
            <p14:xfrm>
              <a:off x="1006276" y="48923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066EFA-87A6-410A-BA32-067C760522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276" y="38123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1A68B70-842A-4A1F-A1FB-041BB93EEDDF}"/>
              </a:ext>
            </a:extLst>
          </p:cNvPr>
          <p:cNvGrpSpPr/>
          <p:nvPr/>
        </p:nvGrpSpPr>
        <p:grpSpPr>
          <a:xfrm>
            <a:off x="886036" y="507596"/>
            <a:ext cx="360" cy="360"/>
            <a:chOff x="886036" y="50759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7EF4B58-B045-4B49-A99A-775C863C161C}"/>
                    </a:ext>
                  </a:extLst>
                </p14:cNvPr>
                <p14:cNvContentPartPr/>
                <p14:nvPr/>
              </p14:nvContentPartPr>
              <p14:xfrm>
                <a:off x="886036" y="50759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7EF4B58-B045-4B49-A99A-775C863C16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8396" y="39959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6E4D063-26B1-4A0C-AD71-97295C53155C}"/>
                    </a:ext>
                  </a:extLst>
                </p14:cNvPr>
                <p14:cNvContentPartPr/>
                <p14:nvPr/>
              </p14:nvContentPartPr>
              <p14:xfrm>
                <a:off x="886036" y="50759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6E4D063-26B1-4A0C-AD71-97295C5315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8396" y="39959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B33AC8-2D23-4FE7-84E6-4AAA47FFEA55}"/>
                  </a:ext>
                </a:extLst>
              </p14:cNvPr>
              <p14:cNvContentPartPr/>
              <p14:nvPr/>
            </p14:nvContentPartPr>
            <p14:xfrm>
              <a:off x="1311196" y="1985756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B33AC8-2D23-4FE7-84E6-4AAA47FFEA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3556" y="18777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45D53D-BB22-4C69-97B9-967694E63897}"/>
                  </a:ext>
                </a:extLst>
              </p14:cNvPr>
              <p14:cNvContentPartPr/>
              <p14:nvPr/>
            </p14:nvContentPartPr>
            <p14:xfrm>
              <a:off x="2040916" y="660383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45D53D-BB22-4C69-97B9-967694E638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3276" y="6495836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DE738-1B3F-4E6D-AC0B-C2E4A772E39F}"/>
              </a:ext>
            </a:extLst>
          </p:cNvPr>
          <p:cNvGrpSpPr/>
          <p:nvPr/>
        </p:nvGrpSpPr>
        <p:grpSpPr>
          <a:xfrm>
            <a:off x="1505236" y="461516"/>
            <a:ext cx="360" cy="360"/>
            <a:chOff x="1505236" y="461516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D1EDD74-B7A8-44AC-A86A-013AF3434C35}"/>
                    </a:ext>
                  </a:extLst>
                </p14:cNvPr>
                <p14:cNvContentPartPr/>
                <p14:nvPr/>
              </p14:nvContentPartPr>
              <p14:xfrm>
                <a:off x="1505236" y="461516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D1EDD74-B7A8-44AC-A86A-013AF3434C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87236" y="3535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660F99-9EDE-4D38-AAB0-F51F9D0BDAA0}"/>
                    </a:ext>
                  </a:extLst>
                </p14:cNvPr>
                <p14:cNvContentPartPr/>
                <p14:nvPr/>
              </p14:nvContentPartPr>
              <p14:xfrm>
                <a:off x="1505236" y="461516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660F99-9EDE-4D38-AAB0-F51F9D0BDAA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87236" y="3535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165C2BE-E0A1-4507-9305-1D13D798B64D}"/>
                  </a:ext>
                </a:extLst>
              </p14:cNvPr>
              <p14:cNvContentPartPr/>
              <p14:nvPr/>
            </p14:nvContentPartPr>
            <p14:xfrm>
              <a:off x="1970556" y="195292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165C2BE-E0A1-4507-9305-1D13D798B64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52556" y="184492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C308C6E-F739-4847-8224-CE5E5F7BF80D}"/>
              </a:ext>
            </a:extLst>
          </p:cNvPr>
          <p:cNvGrpSpPr/>
          <p:nvPr/>
        </p:nvGrpSpPr>
        <p:grpSpPr>
          <a:xfrm>
            <a:off x="2174676" y="2813680"/>
            <a:ext cx="360" cy="360"/>
            <a:chOff x="2174676" y="2813680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8DFE2B-032A-4711-AA8B-D2CF41E216BB}"/>
                    </a:ext>
                  </a:extLst>
                </p14:cNvPr>
                <p14:cNvContentPartPr/>
                <p14:nvPr/>
              </p14:nvContentPartPr>
              <p14:xfrm>
                <a:off x="2174676" y="281368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8DFE2B-032A-4711-AA8B-D2CF41E216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6676" y="27060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6FC889A-5FAD-4B2F-AF32-92C77AFC9BBF}"/>
                    </a:ext>
                  </a:extLst>
                </p14:cNvPr>
                <p14:cNvContentPartPr/>
                <p14:nvPr/>
              </p14:nvContentPartPr>
              <p14:xfrm>
                <a:off x="2174676" y="281368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6FC889A-5FAD-4B2F-AF32-92C77AFC9B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6676" y="270604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EE102B-168C-44B7-AF69-581A93E82CBD}"/>
                  </a:ext>
                </a:extLst>
              </p14:cNvPr>
              <p14:cNvContentPartPr/>
              <p14:nvPr/>
            </p14:nvContentPartPr>
            <p14:xfrm>
              <a:off x="1650876" y="95860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EE102B-168C-44B7-AF69-581A93E82CB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32876" y="8506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C8F010-6175-45A0-BD53-0E49FA7EFD4D}"/>
                  </a:ext>
                </a:extLst>
              </p14:cNvPr>
              <p14:cNvContentPartPr/>
              <p14:nvPr/>
            </p14:nvContentPartPr>
            <p14:xfrm>
              <a:off x="1677516" y="120700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C8F010-6175-45A0-BD53-0E49FA7EFD4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59876" y="10990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4F911BD-B7E5-4CFC-AC96-1C296A420914}"/>
                  </a:ext>
                </a:extLst>
              </p14:cNvPr>
              <p14:cNvContentPartPr/>
              <p14:nvPr/>
            </p14:nvContentPartPr>
            <p14:xfrm>
              <a:off x="2467716" y="217468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4F911BD-B7E5-4CFC-AC96-1C296A4209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0076" y="20666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F7C10CD-3AE8-4928-91DC-4A3B738A2FBB}"/>
                  </a:ext>
                </a:extLst>
              </p14:cNvPr>
              <p14:cNvContentPartPr/>
              <p14:nvPr/>
            </p14:nvContentPartPr>
            <p14:xfrm>
              <a:off x="8336076" y="403912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F7C10CD-3AE8-4928-91DC-4A3B738A2F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18076" y="393112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9857A6-E12A-4929-97DD-6DC82AFAF947}"/>
                  </a:ext>
                </a:extLst>
              </p14:cNvPr>
              <p14:cNvContentPartPr/>
              <p14:nvPr/>
            </p14:nvContentPartPr>
            <p14:xfrm>
              <a:off x="1863996" y="137548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9857A6-E12A-4929-97DD-6DC82AFAF94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45996" y="126784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1AB8150-3FA9-4069-9C0C-ACA0DF07CBEE}"/>
                  </a:ext>
                </a:extLst>
              </p14:cNvPr>
              <p14:cNvContentPartPr/>
              <p14:nvPr/>
            </p14:nvContentPartPr>
            <p14:xfrm>
              <a:off x="3168996" y="292060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1AB8150-3FA9-4069-9C0C-ACA0DF07CBE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51356" y="281260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68E5C54B-9CFF-425B-AAA2-128BF6C9357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7485" y="1137232"/>
            <a:ext cx="9009030" cy="52592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42EE0E1-5149-4F3E-B523-53EE02AA2929}"/>
                  </a:ext>
                </a:extLst>
              </p14:cNvPr>
              <p14:cNvContentPartPr/>
              <p14:nvPr/>
            </p14:nvContentPartPr>
            <p14:xfrm>
              <a:off x="2414436" y="55900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42EE0E1-5149-4F3E-B523-53EE02AA29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396436" y="45100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91A23BD-E89B-4896-964A-D78AC3FBBF6E}"/>
              </a:ext>
            </a:extLst>
          </p:cNvPr>
          <p:cNvGrpSpPr/>
          <p:nvPr/>
        </p:nvGrpSpPr>
        <p:grpSpPr>
          <a:xfrm>
            <a:off x="1668516" y="523360"/>
            <a:ext cx="58480" cy="2956"/>
            <a:chOff x="1668516" y="523360"/>
            <a:chExt cx="58480" cy="2956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FF8C7F-2EBD-4D53-9A8E-BBCD197D519A}"/>
                    </a:ext>
                  </a:extLst>
                </p14:cNvPr>
                <p14:cNvContentPartPr/>
                <p14:nvPr/>
              </p14:nvContentPartPr>
              <p14:xfrm>
                <a:off x="1726636" y="525956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FF8C7F-2EBD-4D53-9A8E-BBCD197D51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08996" y="418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5E56AA6-21D3-4288-8B29-017F2F32C6C0}"/>
                    </a:ext>
                  </a:extLst>
                </p14:cNvPr>
                <p14:cNvContentPartPr/>
                <p14:nvPr/>
              </p14:nvContentPartPr>
              <p14:xfrm>
                <a:off x="1726636" y="52595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5E56AA6-21D3-4288-8B29-017F2F32C6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08996" y="418316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8D3F36-71E3-4D1A-A8EA-2294EFB47D20}"/>
                    </a:ext>
                  </a:extLst>
                </p14:cNvPr>
                <p14:cNvContentPartPr/>
                <p14:nvPr/>
              </p14:nvContentPartPr>
              <p14:xfrm>
                <a:off x="1668516" y="52336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8D3F36-71E3-4D1A-A8EA-2294EFB47D2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50876" y="41572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object 2">
            <a:extLst>
              <a:ext uri="{FF2B5EF4-FFF2-40B4-BE49-F238E27FC236}">
                <a16:creationId xmlns:a16="http://schemas.microsoft.com/office/drawing/2014/main" id="{9D9A5E64-79F2-4B53-87D6-DA0C7E51E8A1}"/>
              </a:ext>
            </a:extLst>
          </p:cNvPr>
          <p:cNvSpPr txBox="1">
            <a:spLocks/>
          </p:cNvSpPr>
          <p:nvPr/>
        </p:nvSpPr>
        <p:spPr>
          <a:xfrm>
            <a:off x="809942" y="478586"/>
            <a:ext cx="752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Drinking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State Revolving Fund Priority</a:t>
            </a:r>
            <a:r>
              <a:rPr kumimoji="0" lang="en-US" sz="1600" b="0" i="1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 – Effective July 2021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F96D9E-235B-4958-80B4-C9A1043B91C0}"/>
                  </a:ext>
                </a:extLst>
              </p14:cNvPr>
              <p14:cNvContentPartPr/>
              <p14:nvPr/>
            </p14:nvContentPartPr>
            <p14:xfrm>
              <a:off x="3825996" y="68320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F96D9E-235B-4958-80B4-C9A1043B91C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08356" y="57520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9686665-9CE9-4849-B79E-918A7BBAAE17}"/>
                  </a:ext>
                </a:extLst>
              </p14:cNvPr>
              <p14:cNvContentPartPr/>
              <p14:nvPr/>
            </p14:nvContentPartPr>
            <p14:xfrm>
              <a:off x="3878916" y="67456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9686665-9CE9-4849-B79E-918A7BBAAE1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61276" y="56656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285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25818-D92C-4B4F-935A-DAD989045B57}"/>
                  </a:ext>
                </a:extLst>
              </p14:cNvPr>
              <p14:cNvContentPartPr/>
              <p14:nvPr/>
            </p14:nvContentPartPr>
            <p14:xfrm>
              <a:off x="1994476" y="256715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25818-D92C-4B4F-935A-DAD989045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836" y="24595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AF6C0C-383B-4057-AB86-14BF1F2A608D}"/>
                  </a:ext>
                </a:extLst>
              </p14:cNvPr>
              <p14:cNvContentPartPr/>
              <p14:nvPr/>
            </p14:nvContentPartPr>
            <p14:xfrm>
              <a:off x="1699276" y="273383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AF6C0C-383B-4057-AB86-14BF1F2A6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1276" y="26258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CE905-07CD-414A-A44C-C6D69B9D7C25}"/>
                  </a:ext>
                </a:extLst>
              </p14:cNvPr>
              <p14:cNvContentPartPr/>
              <p14:nvPr/>
            </p14:nvContentPartPr>
            <p14:xfrm>
              <a:off x="1535316" y="3725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CE905-07CD-414A-A44C-C6D69B9D7C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7676" y="26452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D47082-2704-4106-B535-021B5E0EB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66796"/>
            <a:ext cx="9144000" cy="1905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2C79E3B-C054-4ACB-A541-EB2F4B845C7E}"/>
              </a:ext>
            </a:extLst>
          </p:cNvPr>
          <p:cNvSpPr txBox="1">
            <a:spLocks/>
          </p:cNvSpPr>
          <p:nvPr/>
        </p:nvSpPr>
        <p:spPr>
          <a:xfrm>
            <a:off x="809942" y="322276"/>
            <a:ext cx="752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Drinking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State Revolving Fund Priority</a:t>
            </a:r>
            <a:r>
              <a:rPr kumimoji="0" lang="en-US" sz="1600" b="0" i="1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 – Effective July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F9F2F-EAD2-44F1-9F4D-BA8FCB50F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1170487"/>
            <a:ext cx="9144000" cy="53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25818-D92C-4B4F-935A-DAD989045B57}"/>
                  </a:ext>
                </a:extLst>
              </p14:cNvPr>
              <p14:cNvContentPartPr/>
              <p14:nvPr/>
            </p14:nvContentPartPr>
            <p14:xfrm>
              <a:off x="1994476" y="256715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25818-D92C-4B4F-935A-DAD989045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836" y="24595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AF6C0C-383B-4057-AB86-14BF1F2A608D}"/>
                  </a:ext>
                </a:extLst>
              </p14:cNvPr>
              <p14:cNvContentPartPr/>
              <p14:nvPr/>
            </p14:nvContentPartPr>
            <p14:xfrm>
              <a:off x="1699276" y="273383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AF6C0C-383B-4057-AB86-14BF1F2A6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1276" y="26258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CE905-07CD-414A-A44C-C6D69B9D7C25}"/>
                  </a:ext>
                </a:extLst>
              </p14:cNvPr>
              <p14:cNvContentPartPr/>
              <p14:nvPr/>
            </p14:nvContentPartPr>
            <p14:xfrm>
              <a:off x="1535316" y="3725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CE905-07CD-414A-A44C-C6D69B9D7C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7676" y="26452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D47082-2704-4106-B535-021B5E0EB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837" y="966527"/>
            <a:ext cx="9144000" cy="1905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2C79E3B-C054-4ACB-A541-EB2F4B845C7E}"/>
              </a:ext>
            </a:extLst>
          </p:cNvPr>
          <p:cNvSpPr txBox="1">
            <a:spLocks/>
          </p:cNvSpPr>
          <p:nvPr/>
        </p:nvSpPr>
        <p:spPr>
          <a:xfrm>
            <a:off x="809942" y="411846"/>
            <a:ext cx="752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Drinking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State Revolving Fund Priority</a:t>
            </a:r>
            <a:r>
              <a:rPr kumimoji="0" lang="en-US" sz="1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 – Effective July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E99680-50A0-4B8D-ACFE-33FA00310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837" y="1270218"/>
            <a:ext cx="9144000" cy="52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15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725818-D92C-4B4F-935A-DAD989045B57}"/>
                  </a:ext>
                </a:extLst>
              </p14:cNvPr>
              <p14:cNvContentPartPr/>
              <p14:nvPr/>
            </p14:nvContentPartPr>
            <p14:xfrm>
              <a:off x="1994476" y="256715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725818-D92C-4B4F-935A-DAD989045B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836" y="24595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AF6C0C-383B-4057-AB86-14BF1F2A608D}"/>
                  </a:ext>
                </a:extLst>
              </p14:cNvPr>
              <p14:cNvContentPartPr/>
              <p14:nvPr/>
            </p14:nvContentPartPr>
            <p14:xfrm>
              <a:off x="1699276" y="273383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AF6C0C-383B-4057-AB86-14BF1F2A60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1276" y="26258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CE905-07CD-414A-A44C-C6D69B9D7C25}"/>
                  </a:ext>
                </a:extLst>
              </p14:cNvPr>
              <p14:cNvContentPartPr/>
              <p14:nvPr/>
            </p14:nvContentPartPr>
            <p14:xfrm>
              <a:off x="1535316" y="3725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CE905-07CD-414A-A44C-C6D69B9D7C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7676" y="264520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D47082-2704-4106-B535-021B5E0EB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83556"/>
            <a:ext cx="9144000" cy="1905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92C79E3B-C054-4ACB-A541-EB2F4B845C7E}"/>
              </a:ext>
            </a:extLst>
          </p:cNvPr>
          <p:cNvSpPr txBox="1">
            <a:spLocks/>
          </p:cNvSpPr>
          <p:nvPr/>
        </p:nvSpPr>
        <p:spPr>
          <a:xfrm>
            <a:off x="809942" y="411846"/>
            <a:ext cx="75241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Drinking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Water State Revolving Fund Priority</a:t>
            </a:r>
            <a:r>
              <a:rPr kumimoji="0" lang="en-US" sz="16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List – Effective July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2B990-8D05-40BE-AEC4-15B62CB3D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391920"/>
            <a:ext cx="9132163" cy="407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9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98" y="617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DW Priority List Statistics and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98" y="3064100"/>
            <a:ext cx="5570302" cy="36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CE95D7-2F5A-46C4-B713-C62A222F67EB}"/>
              </a:ext>
            </a:extLst>
          </p:cNvPr>
          <p:cNvSpPr txBox="1"/>
          <p:nvPr/>
        </p:nvSpPr>
        <p:spPr>
          <a:xfrm>
            <a:off x="1973498" y="2036769"/>
            <a:ext cx="55703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AS OF:  June 21, 2021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Statistics subject to change frequently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D43ED-D761-4400-8CD4-83B60D1C6F21}"/>
              </a:ext>
            </a:extLst>
          </p:cNvPr>
          <p:cNvSpPr txBox="1"/>
          <p:nvPr/>
        </p:nvSpPr>
        <p:spPr>
          <a:xfrm>
            <a:off x="1973498" y="3810000"/>
            <a:ext cx="5951302" cy="218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NDEP may bypass a project on the priority list if NDEP determines the project is not ready to proceed, fails to file a letter of intent, or the applicant requests action to be deferred. (NAC 445A.67573)</a:t>
            </a: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Projects ready </a:t>
            </a:r>
            <a:r>
              <a:rPr lang="en-US" sz="1600" i="1" spc="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to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proceed may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bypass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projects with a higher</a:t>
            </a:r>
            <a:r>
              <a:rPr lang="en-US" sz="1600" i="1" spc="-22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point score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that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are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not ready </a:t>
            </a:r>
            <a:r>
              <a:rPr lang="en-US" sz="1600" i="1" spc="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to</a:t>
            </a:r>
            <a:r>
              <a:rPr lang="en-US" sz="1600" i="1" spc="-11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proceed</a:t>
            </a:r>
            <a:endParaRPr lang="en-US" sz="1600" i="1" dirty="0">
              <a:latin typeface="+mj-lt"/>
              <a:cs typeface="Calibri" panose="020F050202020403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en-US" sz="1600" i="1" spc="-1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Written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notice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is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given </a:t>
            </a:r>
            <a:r>
              <a:rPr lang="en-US" sz="1600" i="1" spc="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to </a:t>
            </a:r>
            <a:r>
              <a:rPr lang="en-US" sz="1600" i="1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systems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being</a:t>
            </a:r>
            <a:r>
              <a:rPr lang="en-US" sz="1600" i="1" spc="-110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1600" i="1" spc="-5" dirty="0">
                <a:solidFill>
                  <a:srgbClr val="404040"/>
                </a:solidFill>
                <a:latin typeface="+mj-lt"/>
                <a:cs typeface="Calibri" panose="020F0502020204030204" pitchFamily="34" charset="0"/>
              </a:rPr>
              <a:t>bypassed</a:t>
            </a:r>
            <a:endParaRPr lang="en-US" sz="1600" i="1" dirty="0">
              <a:latin typeface="+mj-lt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1F635-593D-4EAA-A2F4-6301ED79D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475" y="-68380"/>
            <a:ext cx="1958875" cy="6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4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F6A78-20FC-4205-B1CE-7E86A61A6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87783"/>
            <a:ext cx="8534400" cy="46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EFCCC-F7BE-4D51-9A45-09B06377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34143"/>
            <a:ext cx="8382000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27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CF0FF-E81E-4A35-8A1B-D5CEF529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143000"/>
            <a:ext cx="7848600" cy="52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08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0A540-DB3A-4B5D-A314-B9623499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en-US" dirty="0"/>
              <a:t>DW Priority 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5599E-EFFA-4AD9-AA17-9C62C2FB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2" y="1238250"/>
            <a:ext cx="4943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700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BD2F1-DE61-48BA-96C0-A65BB8376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29" y="1143000"/>
            <a:ext cx="7338342" cy="47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6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085166B-8661-40D1-A13A-905B0565E32D}"/>
              </a:ext>
            </a:extLst>
          </p:cNvPr>
          <p:cNvSpPr txBox="1"/>
          <p:nvPr/>
        </p:nvSpPr>
        <p:spPr>
          <a:xfrm>
            <a:off x="698561" y="2362200"/>
            <a:ext cx="7746878" cy="3355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Elimination </a:t>
            </a:r>
            <a:r>
              <a:rPr lang="en-US"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or reduction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of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surface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&amp; groundwater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pollution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within</a:t>
            </a:r>
            <a:r>
              <a:rPr sz="1600" spc="-14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NV</a:t>
            </a:r>
          </a:p>
          <a:p>
            <a:pPr marL="355600" indent="-342900">
              <a:lnSpc>
                <a:spcPct val="100000"/>
              </a:lnSpc>
              <a:spcBef>
                <a:spcPts val="164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Protection of public health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from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threats created</a:t>
            </a:r>
            <a:r>
              <a:rPr sz="1600" spc="-18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by: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  <a:cs typeface="Century Gothic"/>
            </a:endParaRPr>
          </a:p>
          <a:p>
            <a:pPr marL="756285" marR="552450" lvl="1" indent="-286385">
              <a:lnSpc>
                <a:spcPct val="100000"/>
              </a:lnSpc>
              <a:spcBef>
                <a:spcPts val="1005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US"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I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nadequate treatment,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collection &amp; improper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disposal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of municipal  </a:t>
            </a:r>
            <a:r>
              <a:rPr sz="1600" spc="-1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wastewater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  <a:cs typeface="Century Gothic"/>
            </a:endParaRPr>
          </a:p>
          <a:p>
            <a:pPr marL="756285" lvl="1" indent="-286385">
              <a:lnSpc>
                <a:spcPct val="100000"/>
              </a:lnSpc>
              <a:spcBef>
                <a:spcPts val="994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56920" algn="l"/>
              </a:tabLst>
            </a:pPr>
            <a:r>
              <a:rPr lang="en-US" sz="1600" spc="-1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Regulated pollutants</a:t>
            </a:r>
            <a:r>
              <a:rPr sz="1600" spc="-1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from non-point</a:t>
            </a:r>
            <a:r>
              <a:rPr sz="1600" spc="8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sources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  <a:cs typeface="Century Gothic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Attainment of water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quality standards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adopted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by </a:t>
            </a:r>
            <a:r>
              <a:rPr sz="1600" spc="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the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SEC</a:t>
            </a:r>
            <a:r>
              <a:rPr sz="1600" spc="-19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spc="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to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Century" panose="02040604050505020304" pitchFamily="18" charset="0"/>
              <a:cs typeface="Century Gothic"/>
            </a:endParaRPr>
          </a:p>
          <a:p>
            <a:pPr marL="355600">
              <a:lnSpc>
                <a:spcPct val="100000"/>
              </a:lnSpc>
              <a:spcAft>
                <a:spcPts val="600"/>
              </a:spcAft>
            </a:pP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protect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beneficial</a:t>
            </a:r>
            <a:r>
              <a:rPr sz="1600" spc="-6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uses</a:t>
            </a:r>
          </a:p>
          <a:p>
            <a:pPr marL="355600" indent="-342900">
              <a:lnSpc>
                <a:spcPct val="100000"/>
              </a:lnSpc>
              <a:spcBef>
                <a:spcPts val="1645"/>
              </a:spcBef>
              <a:spcAft>
                <a:spcPts val="600"/>
              </a:spcAft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Assure </a:t>
            </a:r>
            <a:r>
              <a:rPr sz="1600" spc="-1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CWSRF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program imposes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minimal financial burden on</a:t>
            </a:r>
            <a:r>
              <a:rPr sz="1600" spc="-1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spc="-5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eligible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 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  <a:cs typeface="Century Gothic"/>
              </a:rPr>
              <a:t>systems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CB2194C-74FC-468E-AE68-B18DD18EC476}"/>
              </a:ext>
            </a:extLst>
          </p:cNvPr>
          <p:cNvSpPr/>
          <p:nvPr/>
        </p:nvSpPr>
        <p:spPr>
          <a:xfrm>
            <a:off x="834548" y="431971"/>
            <a:ext cx="7474903" cy="1143000"/>
          </a:xfrm>
          <a:prstGeom prst="horizont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4DCBDB-4CC1-42F8-B2B4-9745D7226EE4}"/>
              </a:ext>
            </a:extLst>
          </p:cNvPr>
          <p:cNvSpPr txBox="1">
            <a:spLocks/>
          </p:cNvSpPr>
          <p:nvPr/>
        </p:nvSpPr>
        <p:spPr>
          <a:xfrm>
            <a:off x="749359" y="838200"/>
            <a:ext cx="7645279" cy="83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dirty="0">
                <a:latin typeface="Calibri"/>
              </a:rPr>
              <a:t>CWSRF Goals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8973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95F86-5AC5-47BA-9279-451F8F927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43000"/>
            <a:ext cx="7391400" cy="51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301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 Statistics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3730C7-B4D6-46EF-B35D-661DAE14E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419225"/>
            <a:ext cx="81248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65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9CB0AB-6F89-4D40-9FB9-7FCBD9CD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7071"/>
          </a:xfrm>
        </p:spPr>
        <p:txBody>
          <a:bodyPr/>
          <a:lstStyle/>
          <a:p>
            <a:r>
              <a:rPr lang="en-US" dirty="0"/>
              <a:t>DW Priority List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156E7-2ABA-4DCB-80A3-F4F0C8C0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76425"/>
            <a:ext cx="54864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25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Public Comments?</a:t>
            </a:r>
          </a:p>
        </p:txBody>
      </p:sp>
    </p:spTree>
    <p:extLst>
      <p:ext uri="{BB962C8B-B14F-4D97-AF65-F5344CB8AC3E}">
        <p14:creationId xmlns:p14="http://schemas.microsoft.com/office/powerpoint/2010/main" val="899506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i="1" dirty="0"/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3200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Sharada Maligireddy, PE</a:t>
            </a:r>
          </a:p>
          <a:p>
            <a:r>
              <a:rPr lang="en-US" dirty="0"/>
              <a:t>Professional Engineer</a:t>
            </a:r>
          </a:p>
          <a:p>
            <a:r>
              <a:rPr lang="en-US" dirty="0">
                <a:hlinkClick r:id="rId2"/>
              </a:rPr>
              <a:t>smaligireddy@ndep.nv.gov</a:t>
            </a:r>
            <a:endParaRPr lang="en-US" dirty="0"/>
          </a:p>
          <a:p>
            <a:r>
              <a:rPr lang="en-US" dirty="0"/>
              <a:t>775.687.9331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200400"/>
            <a:ext cx="2295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Jason Cooper</a:t>
            </a:r>
          </a:p>
          <a:p>
            <a:r>
              <a:rPr lang="en-US" dirty="0"/>
              <a:t>Program Manager</a:t>
            </a:r>
          </a:p>
          <a:p>
            <a:r>
              <a:rPr lang="en-US" dirty="0">
                <a:hlinkClick r:id="rId3"/>
              </a:rPr>
              <a:t>j.cooper@ndep.nv.gov</a:t>
            </a:r>
            <a:endParaRPr lang="en-US" dirty="0"/>
          </a:p>
          <a:p>
            <a:r>
              <a:rPr lang="en-US" dirty="0"/>
              <a:t>775.687.9531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369" y="2438400"/>
            <a:ext cx="134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Contacts:</a:t>
            </a:r>
          </a:p>
        </p:txBody>
      </p:sp>
    </p:spTree>
    <p:extLst>
      <p:ext uri="{BB962C8B-B14F-4D97-AF65-F5344CB8AC3E}">
        <p14:creationId xmlns:p14="http://schemas.microsoft.com/office/powerpoint/2010/main" val="400890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95000"/>
              </a:schemeClr>
            </a:gs>
            <a:gs pos="88000">
              <a:schemeClr val="bg1"/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E5EE230-7FDF-4C7C-AA11-8428B7DD3647}"/>
              </a:ext>
            </a:extLst>
          </p:cNvPr>
          <p:cNvSpPr/>
          <p:nvPr/>
        </p:nvSpPr>
        <p:spPr>
          <a:xfrm>
            <a:off x="3352800" y="877127"/>
            <a:ext cx="4724400" cy="5334000"/>
          </a:xfrm>
          <a:prstGeom prst="roundRect">
            <a:avLst>
              <a:gd name="adj" fmla="val 10000"/>
            </a:avLst>
          </a:prstGeom>
          <a:noFill/>
          <a:effectLst>
            <a:softEdge rad="31750"/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CFE54-03B2-437E-9148-63E2C91E62A6}"/>
              </a:ext>
            </a:extLst>
          </p:cNvPr>
          <p:cNvSpPr txBox="1"/>
          <p:nvPr/>
        </p:nvSpPr>
        <p:spPr>
          <a:xfrm>
            <a:off x="4519012" y="1643669"/>
            <a:ext cx="3826121" cy="87974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355600" marR="439420" indent="-342900">
              <a:lnSpc>
                <a:spcPct val="120000"/>
              </a:lnSpc>
              <a:spcBef>
                <a:spcPts val="994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Priority Classes – A, B, &amp; 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32AB3-5437-4E33-9109-3A7F8993E095}"/>
              </a:ext>
            </a:extLst>
          </p:cNvPr>
          <p:cNvSpPr/>
          <p:nvPr/>
        </p:nvSpPr>
        <p:spPr>
          <a:xfrm>
            <a:off x="3664349" y="1799571"/>
            <a:ext cx="708405" cy="663277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F0EA4-DA35-4832-A33A-7430C08AE082}"/>
              </a:ext>
            </a:extLst>
          </p:cNvPr>
          <p:cNvSpPr/>
          <p:nvPr/>
        </p:nvSpPr>
        <p:spPr>
          <a:xfrm>
            <a:off x="4322933" y="3170463"/>
            <a:ext cx="3214127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5C311-F5ED-43C4-BDD6-5A67D50A693F}"/>
              </a:ext>
            </a:extLst>
          </p:cNvPr>
          <p:cNvSpPr txBox="1"/>
          <p:nvPr/>
        </p:nvSpPr>
        <p:spPr>
          <a:xfrm>
            <a:off x="4494166" y="4865999"/>
            <a:ext cx="3886200" cy="6566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314" tIns="136314" rIns="136314" bIns="136314" numCol="1" spcCol="127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u="heavy" spc="-5" dirty="0">
                <a:solidFill>
                  <a:schemeClr val="tx1"/>
                </a:solidFill>
                <a:uFill>
                  <a:solidFill>
                    <a:srgbClr val="FCAB2A"/>
                  </a:solidFill>
                </a:uFill>
                <a:latin typeface="Century" panose="02040604050505020304" pitchFamily="18" charset="0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https://ndep.nv.gov/water/financing-infrastructure/state-revolving- </a:t>
            </a:r>
            <a:r>
              <a:rPr lang="en-US" sz="1400" spc="-5" dirty="0">
                <a:solidFill>
                  <a:schemeClr val="tx1"/>
                </a:solidFill>
                <a:latin typeface="Century" panose="02040604050505020304" pitchFamily="18" charset="0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u="heavy" spc="-5" dirty="0">
                <a:solidFill>
                  <a:schemeClr val="tx1"/>
                </a:solidFill>
                <a:uFill>
                  <a:solidFill>
                    <a:srgbClr val="FCAB2A"/>
                  </a:solidFill>
                </a:uFill>
                <a:latin typeface="Century" panose="02040604050505020304" pitchFamily="18" charset="0"/>
                <a:cs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fund-loans/clean-water-wastewater</a:t>
            </a:r>
            <a:endParaRPr lang="en-US" sz="1400" dirty="0">
              <a:solidFill>
                <a:schemeClr val="tx1"/>
              </a:solidFill>
              <a:latin typeface="Century" panose="02040604050505020304" pitchFamily="18" charset="0"/>
              <a:cs typeface="Century Gothic"/>
            </a:endParaRPr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20669EFF-5B40-4C53-889C-B7896607CC96}"/>
              </a:ext>
            </a:extLst>
          </p:cNvPr>
          <p:cNvSpPr/>
          <p:nvPr/>
        </p:nvSpPr>
        <p:spPr>
          <a:xfrm>
            <a:off x="331323" y="567640"/>
            <a:ext cx="2438400" cy="5722719"/>
          </a:xfrm>
          <a:prstGeom prst="vertic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D787C5-F0C4-4E97-882C-3FFC2C014ECF}"/>
              </a:ext>
            </a:extLst>
          </p:cNvPr>
          <p:cNvSpPr txBox="1">
            <a:spLocks/>
          </p:cNvSpPr>
          <p:nvPr/>
        </p:nvSpPr>
        <p:spPr>
          <a:xfrm>
            <a:off x="692540" y="1547392"/>
            <a:ext cx="1828800" cy="464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Ranking Criteria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>
              <a:defRPr/>
            </a:pPr>
            <a:r>
              <a:rPr lang="pl-PL" sz="2400" dirty="0">
                <a:solidFill>
                  <a:prstClr val="black"/>
                </a:solidFill>
                <a:latin typeface="Calibri"/>
              </a:rPr>
              <a:t>NAC 445A.765 – NAC 445A.768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2DBBA-D57C-41EF-88ED-CDB1F159A717}"/>
              </a:ext>
            </a:extLst>
          </p:cNvPr>
          <p:cNvSpPr txBox="1"/>
          <p:nvPr/>
        </p:nvSpPr>
        <p:spPr>
          <a:xfrm>
            <a:off x="4519012" y="2131210"/>
            <a:ext cx="4260374" cy="12977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355600" marR="439420" indent="-342900">
              <a:lnSpc>
                <a:spcPct val="120000"/>
              </a:lnSpc>
              <a:spcBef>
                <a:spcPts val="994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(A&amp;B) Water Quality Factor (pts: 5,5,1)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2F735-C564-469C-A412-97C7A41140D9}"/>
              </a:ext>
            </a:extLst>
          </p:cNvPr>
          <p:cNvSpPr txBox="1"/>
          <p:nvPr/>
        </p:nvSpPr>
        <p:spPr>
          <a:xfrm>
            <a:off x="4540466" y="3105919"/>
            <a:ext cx="4269252" cy="1129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355600" marR="439420" indent="-342900">
              <a:lnSpc>
                <a:spcPct val="120000"/>
              </a:lnSpc>
              <a:spcBef>
                <a:spcPts val="994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Project Readiness (pts: 10,7,5)</a:t>
            </a:r>
          </a:p>
          <a:p>
            <a:pPr marL="355600" marR="439420" indent="-342900">
              <a:lnSpc>
                <a:spcPct val="120000"/>
              </a:lnSpc>
              <a:spcBef>
                <a:spcPts val="994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Asset Management (pts: 1,1,1)</a:t>
            </a:r>
          </a:p>
          <a:p>
            <a:pPr marL="355600" marR="439420" indent="-342900">
              <a:lnSpc>
                <a:spcPct val="120000"/>
              </a:lnSpc>
              <a:spcBef>
                <a:spcPts val="994"/>
              </a:spcBef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Projects (pts: 5)</a:t>
            </a:r>
          </a:p>
        </p:txBody>
      </p:sp>
      <p:pic>
        <p:nvPicPr>
          <p:cNvPr id="23" name="Graphic 22" descr="Badge New with solid fill">
            <a:extLst>
              <a:ext uri="{FF2B5EF4-FFF2-40B4-BE49-F238E27FC236}">
                <a16:creationId xmlns:a16="http://schemas.microsoft.com/office/drawing/2014/main" id="{C9EDF4F3-8423-4B86-9648-714CE130F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14904" y="4835207"/>
            <a:ext cx="807296" cy="8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3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0F6"/>
            </a:gs>
            <a:gs pos="74000">
              <a:schemeClr val="accent3">
                <a:lumMod val="20000"/>
                <a:lumOff val="80000"/>
              </a:schemeClr>
            </a:gs>
            <a:gs pos="88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AECFE54-03B2-437E-9148-63E2C91E62A6}"/>
              </a:ext>
            </a:extLst>
          </p:cNvPr>
          <p:cNvSpPr txBox="1"/>
          <p:nvPr/>
        </p:nvSpPr>
        <p:spPr>
          <a:xfrm>
            <a:off x="4632079" y="713689"/>
            <a:ext cx="4209173" cy="1288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rmAutofit fontScale="85000" lnSpcReduction="20000"/>
          </a:bodyPr>
          <a:lstStyle/>
          <a:p>
            <a:pPr marL="12700" marR="439420">
              <a:spcBef>
                <a:spcPts val="994"/>
              </a:spcBef>
              <a:buClr>
                <a:schemeClr val="accent3">
                  <a:lumMod val="50000"/>
                </a:schemeClr>
              </a:buClr>
              <a:tabLst>
                <a:tab pos="756920" algn="l"/>
              </a:tabLs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Projects necessary to eliminate documented public health  hazards in:</a:t>
            </a:r>
          </a:p>
          <a:p>
            <a:pPr marL="298450" marR="439420" indent="-285750"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(10 pts) Unsewered communities</a:t>
            </a:r>
          </a:p>
          <a:p>
            <a:pPr marL="298450" marR="439420" indent="-285750"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(10 pts) </a:t>
            </a:r>
            <a:r>
              <a:rPr lang="en-US" sz="14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Sewered</a:t>
            </a:r>
            <a:r>
              <a: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 communities where facilities have exceeded their useful 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32AB3-5437-4E33-9109-3A7F8993E095}"/>
              </a:ext>
            </a:extLst>
          </p:cNvPr>
          <p:cNvSpPr/>
          <p:nvPr/>
        </p:nvSpPr>
        <p:spPr>
          <a:xfrm>
            <a:off x="3638237" y="1026055"/>
            <a:ext cx="708405" cy="663277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F0EA4-DA35-4832-A33A-7430C08AE082}"/>
              </a:ext>
            </a:extLst>
          </p:cNvPr>
          <p:cNvSpPr/>
          <p:nvPr/>
        </p:nvSpPr>
        <p:spPr>
          <a:xfrm>
            <a:off x="4322933" y="3170463"/>
            <a:ext cx="3214127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F9140-0FAF-4E1B-B4A9-5882BAA4CB90}"/>
              </a:ext>
            </a:extLst>
          </p:cNvPr>
          <p:cNvGrpSpPr/>
          <p:nvPr/>
        </p:nvGrpSpPr>
        <p:grpSpPr>
          <a:xfrm>
            <a:off x="4320448" y="5230644"/>
            <a:ext cx="4341411" cy="1322899"/>
            <a:chOff x="1032288" y="3830293"/>
            <a:chExt cx="3426801" cy="15073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CED99A-7DA4-431F-880A-B9D4E4BF3C6F}"/>
                </a:ext>
              </a:extLst>
            </p:cNvPr>
            <p:cNvSpPr/>
            <p:nvPr/>
          </p:nvSpPr>
          <p:spPr>
            <a:xfrm>
              <a:off x="1032288" y="3830293"/>
              <a:ext cx="3214127" cy="12880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F5C311-F5ED-43C4-BDD6-5A67D50A693F}"/>
                </a:ext>
              </a:extLst>
            </p:cNvPr>
            <p:cNvSpPr txBox="1"/>
            <p:nvPr/>
          </p:nvSpPr>
          <p:spPr>
            <a:xfrm>
              <a:off x="1089246" y="4114417"/>
              <a:ext cx="3369843" cy="1223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314" tIns="136314" rIns="136314" bIns="136314" numCol="1" spcCol="1270" anchor="ctr" anchorCtr="0">
              <a:noAutofit/>
            </a:bodyPr>
            <a:lstStyle/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Water Quality Factor (5/5/1)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Ready to proceed (Approved Plans &amp; Specs (10/7); Facility Plan (5))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rPr>
                <a:t>Asset Management (Mapping/Rate Structure/Reserve Account)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Green Project</a:t>
              </a:r>
            </a:p>
          </p:txBody>
        </p:sp>
      </p:grp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20669EFF-5B40-4C53-889C-B7896607CC96}"/>
              </a:ext>
            </a:extLst>
          </p:cNvPr>
          <p:cNvSpPr/>
          <p:nvPr/>
        </p:nvSpPr>
        <p:spPr>
          <a:xfrm>
            <a:off x="381000" y="567640"/>
            <a:ext cx="2438400" cy="5722719"/>
          </a:xfrm>
          <a:prstGeom prst="vertic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D787C5-F0C4-4E97-882C-3FFC2C014ECF}"/>
              </a:ext>
            </a:extLst>
          </p:cNvPr>
          <p:cNvSpPr txBox="1">
            <a:spLocks/>
          </p:cNvSpPr>
          <p:nvPr/>
        </p:nvSpPr>
        <p:spPr>
          <a:xfrm>
            <a:off x="685800" y="1219200"/>
            <a:ext cx="1828800" cy="464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Priority Class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Projects that benefit public health and/or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2DBBA-D57C-41EF-88ED-CDB1F159A717}"/>
              </a:ext>
            </a:extLst>
          </p:cNvPr>
          <p:cNvSpPr txBox="1"/>
          <p:nvPr/>
        </p:nvSpPr>
        <p:spPr>
          <a:xfrm>
            <a:off x="4572000" y="2392229"/>
            <a:ext cx="4260374" cy="12977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298450" marR="439420" lvl="1" indent="-285750">
              <a:spcBef>
                <a:spcPts val="994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(8 pts) Projects to correct existing surface water quality standards violations</a:t>
            </a:r>
          </a:p>
          <a:p>
            <a:pPr marL="298450" marR="439420" lvl="1" indent="-285750">
              <a:spcBef>
                <a:spcPts val="994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(6 pts) Projects to correct violations of discharge permit limitations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A2F735-C564-469C-A412-97C7A41140D9}"/>
              </a:ext>
            </a:extLst>
          </p:cNvPr>
          <p:cNvSpPr txBox="1"/>
          <p:nvPr/>
        </p:nvSpPr>
        <p:spPr>
          <a:xfrm>
            <a:off x="4572000" y="4086716"/>
            <a:ext cx="4269252" cy="1129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184150" marR="439420" indent="-171450">
              <a:spcBef>
                <a:spcPts val="994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(4 pts) Project to eliminate or prevent interference with existing  beneficial use of groundwater where it has been determined that such an interference exists.</a:t>
            </a:r>
          </a:p>
        </p:txBody>
      </p:sp>
      <p:pic>
        <p:nvPicPr>
          <p:cNvPr id="24" name="Graphic 23" descr="Badge New with solid fill">
            <a:extLst>
              <a:ext uri="{FF2B5EF4-FFF2-40B4-BE49-F238E27FC236}">
                <a16:creationId xmlns:a16="http://schemas.microsoft.com/office/drawing/2014/main" id="{57D8565F-FFA3-43A1-90EC-DAD11BF67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3152" y="5483063"/>
            <a:ext cx="807296" cy="807296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5B6A3FB1-4ED2-4BEA-A9C2-230AD90E8B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52" y="4390635"/>
            <a:ext cx="888646" cy="558839"/>
          </a:xfrm>
          <a:prstGeom prst="rect">
            <a:avLst/>
          </a:prstGeom>
        </p:spPr>
      </p:pic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819663F4-992A-4DFB-96BD-44F60383A5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52" y="2747182"/>
            <a:ext cx="909690" cy="4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9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0F6"/>
            </a:gs>
            <a:gs pos="74000">
              <a:schemeClr val="accent3">
                <a:lumMod val="20000"/>
                <a:lumOff val="80000"/>
              </a:schemeClr>
            </a:gs>
            <a:gs pos="88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4F0EA4-DA35-4832-A33A-7430C08AE082}"/>
              </a:ext>
            </a:extLst>
          </p:cNvPr>
          <p:cNvSpPr/>
          <p:nvPr/>
        </p:nvSpPr>
        <p:spPr>
          <a:xfrm>
            <a:off x="4322933" y="3170463"/>
            <a:ext cx="3214127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F9140-0FAF-4E1B-B4A9-5882BAA4CB90}"/>
              </a:ext>
            </a:extLst>
          </p:cNvPr>
          <p:cNvGrpSpPr/>
          <p:nvPr/>
        </p:nvGrpSpPr>
        <p:grpSpPr>
          <a:xfrm>
            <a:off x="4322933" y="4807568"/>
            <a:ext cx="4338927" cy="1130733"/>
            <a:chOff x="1034249" y="4049254"/>
            <a:chExt cx="3424840" cy="1288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CED99A-7DA4-431F-880A-B9D4E4BF3C6F}"/>
                </a:ext>
              </a:extLst>
            </p:cNvPr>
            <p:cNvSpPr/>
            <p:nvPr/>
          </p:nvSpPr>
          <p:spPr>
            <a:xfrm>
              <a:off x="1034249" y="4049254"/>
              <a:ext cx="3214127" cy="12880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F5C311-F5ED-43C4-BDD6-5A67D50A693F}"/>
                </a:ext>
              </a:extLst>
            </p:cNvPr>
            <p:cNvSpPr txBox="1"/>
            <p:nvPr/>
          </p:nvSpPr>
          <p:spPr>
            <a:xfrm>
              <a:off x="1089246" y="4114417"/>
              <a:ext cx="3369843" cy="1223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314" tIns="136314" rIns="136314" bIns="136314" numCol="1" spcCol="1270" anchor="ctr" anchorCtr="0">
              <a:noAutofit/>
            </a:bodyPr>
            <a:lstStyle/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Water Quality Factor (5/5/1)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Ready to proceed (Approved Plans &amp; Specs (10/7); Facility Plan (5))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Asset Management (Mapping/Rate Structure/Reserve Account)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Green Project</a:t>
              </a:r>
            </a:p>
          </p:txBody>
        </p:sp>
      </p:grp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20669EFF-5B40-4C53-889C-B7896607CC96}"/>
              </a:ext>
            </a:extLst>
          </p:cNvPr>
          <p:cNvSpPr/>
          <p:nvPr/>
        </p:nvSpPr>
        <p:spPr>
          <a:xfrm>
            <a:off x="381000" y="567640"/>
            <a:ext cx="2438400" cy="5722719"/>
          </a:xfrm>
          <a:prstGeom prst="vertic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D787C5-F0C4-4E97-882C-3FFC2C014ECF}"/>
              </a:ext>
            </a:extLst>
          </p:cNvPr>
          <p:cNvSpPr txBox="1">
            <a:spLocks/>
          </p:cNvSpPr>
          <p:nvPr/>
        </p:nvSpPr>
        <p:spPr>
          <a:xfrm>
            <a:off x="685800" y="1219200"/>
            <a:ext cx="1828800" cy="464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Priority Class 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Projects to Increase reliability and sustainability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4" name="Graphic 23" descr="Badge New with solid fill">
            <a:extLst>
              <a:ext uri="{FF2B5EF4-FFF2-40B4-BE49-F238E27FC236}">
                <a16:creationId xmlns:a16="http://schemas.microsoft.com/office/drawing/2014/main" id="{57D8565F-FFA3-43A1-90EC-DAD11BF67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27788" y="4916316"/>
            <a:ext cx="807296" cy="807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ECFE54-03B2-437E-9148-63E2C91E62A6}"/>
              </a:ext>
            </a:extLst>
          </p:cNvPr>
          <p:cNvSpPr txBox="1"/>
          <p:nvPr/>
        </p:nvSpPr>
        <p:spPr>
          <a:xfrm>
            <a:off x="4511922" y="996876"/>
            <a:ext cx="4269251" cy="34227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298450" marR="439420" lvl="1" indent="-285750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(10 pts) Projects necessary to:</a:t>
            </a:r>
          </a:p>
          <a:p>
            <a:pPr marL="758952" marR="439420" lvl="3" indent="-285750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increase reliability or sustainability</a:t>
            </a:r>
          </a:p>
          <a:p>
            <a:pPr marL="758952" marR="439420" lvl="3" indent="-285750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reuse wastewater</a:t>
            </a:r>
          </a:p>
          <a:p>
            <a:pPr marL="758952" marR="439420" lvl="3" indent="-285750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sustain compliance with water quality standards &amp; maintain beneficial  uses</a:t>
            </a:r>
          </a:p>
          <a:p>
            <a:pPr marL="298450" marR="439420" lvl="1" indent="-285750"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(8 pts) System rehabilitation (e.g., I/I correction, pump stations)</a:t>
            </a:r>
          </a:p>
          <a:p>
            <a:pPr marL="298450" marR="439420" lvl="1" indent="-285750"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 pts) </a:t>
            </a:r>
            <a:r>
              <a:rPr lang="en-US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Current facility loading exceeds 75% or 85% capacity</a:t>
            </a:r>
          </a:p>
          <a:p>
            <a:pPr marL="301752" marR="439420" lvl="2" indent="-285750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5F0AD-2DB4-430A-81C8-75694B5B0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464776"/>
            <a:ext cx="1007846" cy="609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228497-CA7B-46FC-AB07-5C0AD8E8D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347" y="3174473"/>
            <a:ext cx="958705" cy="609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3FCE28-9298-4B07-B9D8-3E1396524C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7347" y="3881353"/>
            <a:ext cx="968179" cy="704850"/>
          </a:xfrm>
          <a:prstGeom prst="rect">
            <a:avLst/>
          </a:prstGeom>
        </p:spPr>
      </p:pic>
      <p:pic>
        <p:nvPicPr>
          <p:cNvPr id="25" name="Picture 24" descr="A picture containing outdoor, ground, person, telescope&#10;&#10;Description automatically generated">
            <a:extLst>
              <a:ext uri="{FF2B5EF4-FFF2-40B4-BE49-F238E27FC236}">
                <a16:creationId xmlns:a16="http://schemas.microsoft.com/office/drawing/2014/main" id="{39360278-0DB4-4417-B9DA-39958155B1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23" y="1524000"/>
            <a:ext cx="95870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0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F0F6"/>
            </a:gs>
            <a:gs pos="74000">
              <a:schemeClr val="accent3">
                <a:lumMod val="20000"/>
                <a:lumOff val="80000"/>
              </a:schemeClr>
            </a:gs>
            <a:gs pos="88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4F0EA4-DA35-4832-A33A-7430C08AE082}"/>
              </a:ext>
            </a:extLst>
          </p:cNvPr>
          <p:cNvSpPr/>
          <p:nvPr/>
        </p:nvSpPr>
        <p:spPr>
          <a:xfrm>
            <a:off x="4322933" y="3170463"/>
            <a:ext cx="3214127" cy="1600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AF9140-0FAF-4E1B-B4A9-5882BAA4CB90}"/>
              </a:ext>
            </a:extLst>
          </p:cNvPr>
          <p:cNvGrpSpPr/>
          <p:nvPr/>
        </p:nvGrpSpPr>
        <p:grpSpPr>
          <a:xfrm>
            <a:off x="4322932" y="4929905"/>
            <a:ext cx="4338927" cy="1130733"/>
            <a:chOff x="1034249" y="4049254"/>
            <a:chExt cx="3424840" cy="1288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CED99A-7DA4-431F-880A-B9D4E4BF3C6F}"/>
                </a:ext>
              </a:extLst>
            </p:cNvPr>
            <p:cNvSpPr/>
            <p:nvPr/>
          </p:nvSpPr>
          <p:spPr>
            <a:xfrm>
              <a:off x="1034249" y="4049254"/>
              <a:ext cx="3214127" cy="12880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F5C311-F5ED-43C4-BDD6-5A67D50A693F}"/>
                </a:ext>
              </a:extLst>
            </p:cNvPr>
            <p:cNvSpPr txBox="1"/>
            <p:nvPr/>
          </p:nvSpPr>
          <p:spPr>
            <a:xfrm>
              <a:off x="1089246" y="4114417"/>
              <a:ext cx="3369843" cy="1223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314" tIns="136314" rIns="136314" bIns="136314" numCol="1" spcCol="1270" anchor="ctr" anchorCtr="0">
              <a:noAutofit/>
            </a:bodyPr>
            <a:lstStyle/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Ready to proceed (Approved Plans &amp; Specs (10/7); Facility Plan (5))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Asset Management (Mapping/Rate Structure/Reserve Account)</a:t>
              </a:r>
            </a:p>
            <a:p>
              <a:pPr marL="285750" marR="0" lvl="0" indent="-285750" algn="l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Green Project</a:t>
              </a:r>
            </a:p>
          </p:txBody>
        </p:sp>
      </p:grp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20669EFF-5B40-4C53-889C-B7896607CC96}"/>
              </a:ext>
            </a:extLst>
          </p:cNvPr>
          <p:cNvSpPr/>
          <p:nvPr/>
        </p:nvSpPr>
        <p:spPr>
          <a:xfrm>
            <a:off x="381000" y="567640"/>
            <a:ext cx="2438400" cy="5722719"/>
          </a:xfrm>
          <a:prstGeom prst="verticalScroll">
            <a:avLst/>
          </a:prstGeom>
          <a:solidFill>
            <a:srgbClr val="BFD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6D787C5-F0C4-4E97-882C-3FFC2C014ECF}"/>
              </a:ext>
            </a:extLst>
          </p:cNvPr>
          <p:cNvSpPr txBox="1">
            <a:spLocks/>
          </p:cNvSpPr>
          <p:nvPr/>
        </p:nvSpPr>
        <p:spPr>
          <a:xfrm>
            <a:off x="685800" y="1219200"/>
            <a:ext cx="1828800" cy="46481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Priority Class 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Projects meeting other clean water needs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4" name="Graphic 23" descr="Badge New with solid fill">
            <a:extLst>
              <a:ext uri="{FF2B5EF4-FFF2-40B4-BE49-F238E27FC236}">
                <a16:creationId xmlns:a16="http://schemas.microsoft.com/office/drawing/2014/main" id="{57D8565F-FFA3-43A1-90EC-DAD11BF67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7518" y="4969115"/>
            <a:ext cx="807296" cy="807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ECFE54-03B2-437E-9148-63E2C91E62A6}"/>
              </a:ext>
            </a:extLst>
          </p:cNvPr>
          <p:cNvSpPr txBox="1"/>
          <p:nvPr/>
        </p:nvSpPr>
        <p:spPr>
          <a:xfrm>
            <a:off x="4511922" y="996876"/>
            <a:ext cx="4269251" cy="34227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36314" rIns="136314" bIns="136314" numCol="1" spcCol="1270" anchor="ctr" anchorCtr="0">
            <a:noAutofit/>
          </a:bodyPr>
          <a:lstStyle/>
          <a:p>
            <a:pPr marL="298450" marR="439420" lvl="1" indent="-285750" algn="l" defTabSz="914400" rtl="0" eaLnBrk="1" fontAlgn="auto" latinLnBrk="0" hangingPunct="1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7569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 pts)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Projects which provide wastewater treatment and/or collection 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58952" marR="439420" lvl="3" indent="-285750" algn="l" defTabSz="914400" rtl="0" eaLnBrk="1" fontAlgn="auto" latinLnBrk="0" hangingPunct="1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7569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unsewered communities where no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public health hazards or water standards violations have been demonstrated</a:t>
            </a:r>
          </a:p>
          <a:p>
            <a:pPr marL="758952" marR="439420" lvl="3" indent="-285750" algn="l" defTabSz="914400" rtl="0" eaLnBrk="1" fontAlgn="auto" latinLnBrk="0" hangingPunct="1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>
                <a:tab pos="75692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wastewater collection systems to unsewered portions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sewered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communities</a:t>
            </a:r>
          </a:p>
          <a:p>
            <a:pPr marL="301752" marR="439420" lvl="2" indent="-285750">
              <a:lnSpc>
                <a:spcPct val="120000"/>
              </a:lnSpc>
              <a:spcBef>
                <a:spcPts val="994"/>
              </a:spcBef>
              <a:spcAft>
                <a:spcPts val="600"/>
              </a:spcAft>
              <a:buClr>
                <a:srgbClr val="9BBB59">
                  <a:lumMod val="50000"/>
                </a:srgbClr>
              </a:buClr>
              <a:buFont typeface="Wingdings" panose="05000000000000000000" pitchFamily="2" charset="2"/>
              <a:buChar char="v"/>
              <a:tabLst>
                <a:tab pos="756920" algn="l"/>
              </a:tabLst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 pts) All other treatment works or pollution control projects.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DAF4065-A7CD-4F1E-B5B3-5C42141C4C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60" y="1646345"/>
            <a:ext cx="1024489" cy="807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06159-DFA6-43BB-84E2-74CA355C9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523" y="3198496"/>
            <a:ext cx="1194329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8B7AE7-CB8B-476E-9D59-280F961BD0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662" y="3939203"/>
            <a:ext cx="1162050" cy="6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4497</TotalTime>
  <Words>2150</Words>
  <Application>Microsoft Office PowerPoint</Application>
  <PresentationFormat>On-screen Show (4:3)</PresentationFormat>
  <Paragraphs>256</Paragraphs>
  <Slides>54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Century</vt:lpstr>
      <vt:lpstr>Century Gothic</vt:lpstr>
      <vt:lpstr>Courier New</vt:lpstr>
      <vt:lpstr>Wingdings</vt:lpstr>
      <vt:lpstr>Office Theme</vt:lpstr>
      <vt:lpstr>1_Office Theme</vt:lpstr>
      <vt:lpstr>Clean Water SRF &amp; Drinking Water SRF Priority List  Public Workshop</vt:lpstr>
      <vt:lpstr>Public Comments?</vt:lpstr>
      <vt:lpstr>Workshop materials are available on our website</vt:lpstr>
      <vt:lpstr>Nevada CWSRF Priority List—Effective July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CW Priority List Statistics and Information</vt:lpstr>
      <vt:lpstr>CW Priority List</vt:lpstr>
      <vt:lpstr>CW Priority List</vt:lpstr>
      <vt:lpstr>CW Priority List</vt:lpstr>
      <vt:lpstr>CW Priority List</vt:lpstr>
      <vt:lpstr>CW Priority List Statistics</vt:lpstr>
      <vt:lpstr>CW Priority List Statistics</vt:lpstr>
      <vt:lpstr>Public Comments?</vt:lpstr>
      <vt:lpstr>Nevada DWSRF Priority List—Effective July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Current Intended Use Plans (IUP)!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DW Priority List Statistics and Information</vt:lpstr>
      <vt:lpstr>DW Priority List</vt:lpstr>
      <vt:lpstr>DW Priority List</vt:lpstr>
      <vt:lpstr>DW Priority List</vt:lpstr>
      <vt:lpstr>DW Priority List</vt:lpstr>
      <vt:lpstr>DW Priority List</vt:lpstr>
      <vt:lpstr>DW Priority List</vt:lpstr>
      <vt:lpstr>DW Priority List Statistics</vt:lpstr>
      <vt:lpstr>DW Priority List Statistics</vt:lpstr>
      <vt:lpstr>Public Comments?</vt:lpstr>
      <vt:lpstr>Questions?</vt:lpstr>
    </vt:vector>
  </TitlesOfParts>
  <Company>Nevada Division of 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DWSRF Priority List</dc:title>
  <dc:creator>Michelle Stamates</dc:creator>
  <cp:lastModifiedBy>Jason Cooper</cp:lastModifiedBy>
  <cp:revision>451</cp:revision>
  <cp:lastPrinted>2021-07-01T19:39:37Z</cp:lastPrinted>
  <dcterms:created xsi:type="dcterms:W3CDTF">2016-04-20T15:24:32Z</dcterms:created>
  <dcterms:modified xsi:type="dcterms:W3CDTF">2021-07-02T16:37:27Z</dcterms:modified>
</cp:coreProperties>
</file>