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  <p:sldMasterId id="2147483695" r:id="rId5"/>
  </p:sldMasterIdLst>
  <p:notesMasterIdLst>
    <p:notesMasterId r:id="rId20"/>
  </p:notesMasterIdLst>
  <p:handoutMasterIdLst>
    <p:handoutMasterId r:id="rId21"/>
  </p:handoutMasterIdLst>
  <p:sldIdLst>
    <p:sldId id="706" r:id="rId6"/>
    <p:sldId id="304" r:id="rId7"/>
    <p:sldId id="723" r:id="rId8"/>
    <p:sldId id="717" r:id="rId9"/>
    <p:sldId id="667" r:id="rId10"/>
    <p:sldId id="308" r:id="rId11"/>
    <p:sldId id="694" r:id="rId12"/>
    <p:sldId id="668" r:id="rId13"/>
    <p:sldId id="265" r:id="rId14"/>
    <p:sldId id="729" r:id="rId15"/>
    <p:sldId id="671" r:id="rId16"/>
    <p:sldId id="693" r:id="rId17"/>
    <p:sldId id="726" r:id="rId18"/>
    <p:sldId id="672" r:id="rId1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488B42-F5A3-71BC-58DD-53D9925A1205}" name="Kelly Williams" initials="KW" userId="S::k.williams@dcnr.nv.gov::fc070b18-8504-4481-93ac-d878488c50c3" providerId="AD"/>
  <p188:author id="{78CC1FB5-C5DF-750D-3D4D-3DED2CA667EF}" name="Dominique Etchegoyhen" initials="DE" userId="S::detchegoyhen@dcnr.nv.gov::afb9b17f-2af5-48f9-b546-a03493a32b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y Erskine" initials="CE" lastIdx="7" clrIdx="0">
    <p:extLst>
      <p:ext uri="{19B8F6BF-5375-455C-9EA6-DF929625EA0E}">
        <p15:presenceInfo xmlns:p15="http://schemas.microsoft.com/office/powerpoint/2012/main" userId="Cathy Erskine" providerId="None"/>
      </p:ext>
    </p:extLst>
  </p:cmAuthor>
  <p:cmAuthor id="2" name="Jodi Poley" initials="JP" lastIdx="1" clrIdx="1">
    <p:extLst>
      <p:ext uri="{19B8F6BF-5375-455C-9EA6-DF929625EA0E}">
        <p15:presenceInfo xmlns:p15="http://schemas.microsoft.com/office/powerpoint/2012/main" userId="S-1-5-21-2435422866-4226457370-2375224251-2162" providerId="AD"/>
      </p:ext>
    </p:extLst>
  </p:cmAuthor>
  <p:cmAuthor id="3" name="Cathy Erskine" initials="CE [2]" lastIdx="16" clrIdx="2">
    <p:extLst>
      <p:ext uri="{19B8F6BF-5375-455C-9EA6-DF929625EA0E}">
        <p15:presenceInfo xmlns:p15="http://schemas.microsoft.com/office/powerpoint/2012/main" userId="S::c.erskine@dcnr.nv.gov::e0647a3d-6dd5-47a1-82e7-a473aa7d69c6" providerId="AD"/>
      </p:ext>
    </p:extLst>
  </p:cmAuthor>
  <p:cmAuthor id="4" name="Kelly Williams" initials="KW" lastIdx="14" clrIdx="3">
    <p:extLst>
      <p:ext uri="{19B8F6BF-5375-455C-9EA6-DF929625EA0E}">
        <p15:presenceInfo xmlns:p15="http://schemas.microsoft.com/office/powerpoint/2012/main" userId="S::k.williams@dcnr.nv.gov::fc070b18-8504-4481-93ac-d878488c50c3" providerId="AD"/>
      </p:ext>
    </p:extLst>
  </p:cmAuthor>
  <p:cmAuthor id="5" name="Brad Crowell" initials="BC" lastIdx="18" clrIdx="4">
    <p:extLst>
      <p:ext uri="{19B8F6BF-5375-455C-9EA6-DF929625EA0E}">
        <p15:presenceInfo xmlns:p15="http://schemas.microsoft.com/office/powerpoint/2012/main" userId="S::bcrowell@dcnr.nv.gov::a7890486-599d-46b6-ab24-5356422ebf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0FD"/>
    <a:srgbClr val="0880AD"/>
    <a:srgbClr val="ABE6FB"/>
    <a:srgbClr val="326297"/>
    <a:srgbClr val="7FBDE8"/>
    <a:srgbClr val="C6DAF0"/>
    <a:srgbClr val="343434"/>
    <a:srgbClr val="E8DACA"/>
    <a:srgbClr val="A07846"/>
    <a:srgbClr val="7A9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2"/>
    </p:cViewPr>
  </p:sorterViewPr>
  <p:notesViewPr>
    <p:cSldViewPr snapToGrid="0">
      <p:cViewPr varScale="1">
        <p:scale>
          <a:sx n="98" d="100"/>
          <a:sy n="98" d="100"/>
        </p:scale>
        <p:origin x="304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70412E-72A3-92DF-8F7D-322DB6FD2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53DD8-86BC-4413-B395-9AB80885D8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885D-23FC-4892-BDAA-E787389050B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D2088-BCB4-1610-FC28-8EA2157AD0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FC5D8-BADD-26A6-92AF-250D4E4E1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F582B-935E-44ED-A1CE-E13F87196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55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17:31:28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0,'13488'0'0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17:31:33.3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0,'15622'0'0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3T17:31:40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 0,'1119'-26'0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2" y="1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46" y="1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/>
          <a:lstStyle>
            <a:lvl1pPr algn="r">
              <a:defRPr sz="1200"/>
            </a:lvl1pPr>
          </a:lstStyle>
          <a:p>
            <a:fld id="{F1E5B160-7981-405C-9F4C-B8A1E1E06422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60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15" tIns="44003" rIns="88015" bIns="4400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8" y="4416114"/>
            <a:ext cx="5607711" cy="4182457"/>
          </a:xfrm>
          <a:prstGeom prst="rect">
            <a:avLst/>
          </a:prstGeom>
        </p:spPr>
        <p:txBody>
          <a:bodyPr vert="horz" lIns="88015" tIns="44003" rIns="88015" bIns="440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2" y="883067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46" y="8830674"/>
            <a:ext cx="3038145" cy="464205"/>
          </a:xfrm>
          <a:prstGeom prst="rect">
            <a:avLst/>
          </a:prstGeom>
        </p:spPr>
        <p:txBody>
          <a:bodyPr vert="horz" lIns="88015" tIns="44003" rIns="88015" bIns="44003" rtlCol="0" anchor="b"/>
          <a:lstStyle>
            <a:lvl1pPr algn="r">
              <a:defRPr sz="1200"/>
            </a:lvl1pPr>
          </a:lstStyle>
          <a:p>
            <a:fld id="{B522BFD1-B64D-4EAE-A0E6-2F7E7F4A7A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705DB-EF61-38EB-6B89-901E81D85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45EAC-E310-4F69-8C21-790D9DDB4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F4C7BF-B859-DD96-14AE-0AA20539A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41BEB-331E-3FDA-19F5-DA3D576FC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D7DD-6AF9-84AA-4068-0599E2656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75B9BD-0277-A90F-7A5B-84B26DCCE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5DF39-4436-8F27-BC3E-CE2E6198E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7C1A1-1F65-6EBA-2B41-C5318B440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3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99925-CD44-A5C3-4F50-89BB16DD8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0FD5E-00C2-FD2B-D605-03102C7D5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35992-55B2-D021-9A2F-27D4E9486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0500-EB7E-00CA-99A8-69F2AA02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6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F6F7E-E94A-EBDA-5C3C-4CE6F987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48884-A72A-9301-99C0-16F5C7AF9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FD6DD-328E-E1D9-11C0-BC71F558B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227FD-2E67-A743-2693-03F8C5D27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5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E10F9-411A-0728-826A-FBD49B9E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BA1473-F828-71C0-6AE0-D0686BB65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1EE32-1054-C08A-5E00-BF279B4E4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5F1B1-D600-33F5-0D69-0656E9069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497B-026B-DB4A-BE8B-4614D0CE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C6445-08B4-398F-A44C-EF84C1CB7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6E9A2-73C7-79E9-8D62-25569BDCF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037B4-2E4E-F859-6F5E-3C0ADA1DF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3C4B0-A82C-497E-A667-41FFA619A4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9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2C901-D872-373B-C43F-A587A3FF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06B87-10AC-982C-E53D-283DA049D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FFB24-DA5E-4ABA-929C-65AA2FCEB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F76AE-60D1-E04A-8F9E-7AA97C889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2BFD1-B64D-4EAE-A0E6-2F7E7F4A7A4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FA899-1594-12B9-3D6B-71ABAB182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5A893-C6F9-580B-FA60-955733F70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0375-6300-8B6A-95BE-9E683F70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311F-E3C2-4AB6-9C0C-A9257A6ACB7C}" type="datetime1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E54B5-640A-163B-D6A3-2E9926013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FF1DD-62D1-0869-6874-19FBCF03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A4EAF-0ED2-4AC2-8150-570782672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0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612648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9AD1-1029-1DE8-E36D-41EF92ED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2048" y="822960"/>
            <a:ext cx="4069080" cy="190195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283464">
              <a:defRPr sz="1600">
                <a:solidFill>
                  <a:schemeClr val="bg1"/>
                </a:solidFill>
              </a:defRPr>
            </a:lvl2pPr>
            <a:lvl3pPr marL="566928">
              <a:defRPr sz="1400">
                <a:solidFill>
                  <a:schemeClr val="bg1"/>
                </a:solidFill>
              </a:defRPr>
            </a:lvl3pPr>
            <a:lvl4pPr marL="859536">
              <a:defRPr sz="1200">
                <a:solidFill>
                  <a:schemeClr val="bg1"/>
                </a:solidFill>
              </a:defRPr>
            </a:lvl4pPr>
            <a:lvl5pPr marL="115214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FC01E54-865D-1B08-43CC-2D0128CEC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7016"/>
            <a:ext cx="12192000" cy="3300984"/>
          </a:xfrm>
          <a:solidFill>
            <a:schemeClr val="accent4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22ED3-8684-C41B-4675-BBDC2C8E5B5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E6B05-7A34-DD4C-91AD-29F26B6F9C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1FECD7BC-881E-EE04-81E6-CBB5EC294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" name="Graphic 157">
              <a:extLst>
                <a:ext uri="{FF2B5EF4-FFF2-40B4-BE49-F238E27FC236}">
                  <a16:creationId xmlns:a16="http://schemas.microsoft.com/office/drawing/2014/main" id="{4B32FC7E-AE57-8855-07AD-6CE7368A3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8ACC055-9970-00A6-4D20-0135ECB0FC7E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31C88C-FD76-4491-F0CD-EB6686906B10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7B9D861-D281-282A-7AFB-4116DEC768A0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3CF5E39-3C87-141E-F4E1-3F1C4F141A4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888A0D3-A037-C70F-A39D-FBAA558E9921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5E3B574-1B62-2964-B1CC-3DEAEC72E7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445A2A4-7E78-658F-E2E0-3CFD2CEA6AC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E97736-B2A7-0A46-82F0-E2DEEA3BA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9" name="Top Right">
            <a:extLst>
              <a:ext uri="{FF2B5EF4-FFF2-40B4-BE49-F238E27FC236}">
                <a16:creationId xmlns:a16="http://schemas.microsoft.com/office/drawing/2014/main" id="{5CD704AE-38D3-E588-1EE6-E351B0E3A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D2F9C1-05AC-1A0C-73C6-11FA1F96821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68AFF0-C0A8-DCD3-494F-D63F2647A849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B0715FE-AFF7-72B2-E45D-FCA5D7810CE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D3FBF9-5B67-B0F0-ED40-783E8A8759D3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0AE4CC-C3B2-46F1-8CAC-E68BC6136B7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2235CC-B065-8FDB-7BDB-D38F02445D10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8BA3EB-D584-7C01-DADA-3B044C0582A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99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42F26398-2117-7631-DF31-D6DA07CD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D8931B59-43D0-EC31-4049-5A021B6F3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7B0571-1910-C624-5DCE-C5EB36759759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F26E1-D4AB-8194-1A9A-8D288F7E3B2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9665361-9AEA-150B-489B-54289BCFB85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9160A2D-2BBD-D618-C0D3-A716E2B1024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1C4C883-C666-48EC-A31F-E0A2287F055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E00259E-2787-0730-8BFC-9A666BD3F0A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DC460E0-6052-C6DF-1B87-BF73C5D12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60A7388-80BD-9147-FF4F-87E3C4B8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0833F47E-04C0-5091-59F3-368F8D8E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44D71F-C048-2A7B-3E7A-E324FBB8C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4361A0-85A8-9499-16AF-FD5A1412ED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C6FFAE-DE48-1B98-2E22-AF2BA89D90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D10E70-459A-D367-7791-C6092D8FAF5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EC8A74-4202-60F6-B3A3-41499D97EC3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053424-A2D2-D04E-6E57-87B15A83499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DACF2A-DDB5-9ED7-200C-E2EC5F3F6A9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4" name="Slide Number Placeholder 8">
            <a:extLst>
              <a:ext uri="{FF2B5EF4-FFF2-40B4-BE49-F238E27FC236}">
                <a16:creationId xmlns:a16="http://schemas.microsoft.com/office/drawing/2014/main" id="{CE667703-D23C-5371-358C-5AFA99CEC3B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42F26398-2117-7631-DF31-D6DA07CD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9974" y="3276601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D8931B59-43D0-EC31-4049-5A021B6F3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7B0571-1910-C624-5DCE-C5EB36759759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05F26E1-D4AB-8194-1A9A-8D288F7E3B2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9665361-9AEA-150B-489B-54289BCFB85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9160A2D-2BBD-D618-C0D3-A716E2B1024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1C4C883-C666-48EC-A31F-E0A2287F055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E00259E-2787-0730-8BFC-9A666BD3F0A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DC460E0-6052-C6DF-1B87-BF73C5D12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60A7388-80BD-9147-FF4F-87E3C4B8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0833F47E-04C0-5091-59F3-368F8D8E0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644D71F-C048-2A7B-3E7A-E324FBB8C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4361A0-85A8-9499-16AF-FD5A1412ED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C6FFAE-DE48-1B98-2E22-AF2BA89D90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9D10E70-459A-D367-7791-C6092D8FAF5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EC8A74-4202-60F6-B3A3-41499D97EC3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053424-A2D2-D04E-6E57-87B15A83499A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1DACF2A-DDB5-9ED7-200C-E2EC5F3F6A9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AED887-AE91-9A85-14CD-2C7F0085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Bottom Right">
            <a:extLst>
              <a:ext uri="{FF2B5EF4-FFF2-40B4-BE49-F238E27FC236}">
                <a16:creationId xmlns:a16="http://schemas.microsoft.com/office/drawing/2014/main" id="{BC75C562-6A87-856D-7DE5-EC422C9FB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" name="Graphic 157">
              <a:extLst>
                <a:ext uri="{FF2B5EF4-FFF2-40B4-BE49-F238E27FC236}">
                  <a16:creationId xmlns:a16="http://schemas.microsoft.com/office/drawing/2014/main" id="{DC31F28E-6E2E-D3B7-882D-2B8608089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A5DE8F1-2162-6944-214C-DEF870085BAF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79628E7-BC57-4E03-6713-9D97FF2EBF7F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549EF25-7B4E-F151-4682-5FA74CE7471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83B2F7C-B1C2-8DFD-E3A7-DAC788A412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6F295A1-E58F-AB6E-0EB5-C01E96DBEFF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DAEE556-9A1E-D1C7-D685-EEE89789D7C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5D0802F-1A21-5563-C0AC-440735E8C89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B00CD7-0710-8A96-F024-94823AEB5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086D2614-7024-65AC-B89F-20CABFFDDC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74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F94A6-8E97-476B-A67B-5BA5FD7EA32B}" type="datetime1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D940-AB8C-4343-850E-90F1D850C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83003530-5A58-2E5B-0F58-0612D4D41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F65AAF16-629A-086C-5C27-7F6065DE0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4C5199A-D877-C9D3-CB89-35B21FEAB21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5F5F46D-292D-C7B1-FC26-239F7B0F57A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7F5F030-C1AC-CD95-E89D-0E9065671EA1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40BA35-671D-C55F-BCB6-31E4B2A3148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F80466D-DA50-0529-7DB7-FBE5860A1C2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5343457-4C8D-D0BB-AE8A-B842FEC6D72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54D6B45-A087-73F4-9409-3DB5B0D8A1E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5D052B-1BA4-94C6-A71A-723F94C5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9" name="Top Right">
            <a:extLst>
              <a:ext uri="{FF2B5EF4-FFF2-40B4-BE49-F238E27FC236}">
                <a16:creationId xmlns:a16="http://schemas.microsoft.com/office/drawing/2014/main" id="{5DE2CE07-9B44-D6D7-293D-38182814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F5502D-5548-9853-230C-5B5C6DF1BE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5C90D87-2B1D-3600-437C-120EAD5C44FB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58CC06-593E-2C66-60BE-77369F6C242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F9A76DE-DB6F-EA0C-1FB4-9FFEF6DC13C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B8A422E-6A9A-8981-F668-58B12A0DD73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C4A02AB-0AF0-9220-44E8-A1E27AD02EEF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F0341ED-D1E6-E6D9-2FB2-1ACDF0AF1E4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39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A87B1-1FF7-CE3C-CF2E-F689D0865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114C0-FA74-411D-8880-60245605DEFB}" type="datetime1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D940-AB8C-4343-850E-90F1D850C6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Bottom Right">
            <a:extLst>
              <a:ext uri="{FF2B5EF4-FFF2-40B4-BE49-F238E27FC236}">
                <a16:creationId xmlns:a16="http://schemas.microsoft.com/office/drawing/2014/main" id="{7EA40546-BE65-C954-FC01-037166AE3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9" name="Graphic 157">
              <a:extLst>
                <a:ext uri="{FF2B5EF4-FFF2-40B4-BE49-F238E27FC236}">
                  <a16:creationId xmlns:a16="http://schemas.microsoft.com/office/drawing/2014/main" id="{349AF836-7726-FB6E-141C-E8018DD5A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F736863-2259-4E4E-A4EF-890E4F6F947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EEE5174-E26E-CAF4-D940-B1A290F85F3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01A0A260-118E-D702-1AFF-7D198E06DB7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063D662-30F7-C8AC-240F-602288EA63B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F99022E-D851-8B2E-05D1-FCA00DF64265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B5E72B3-D6BE-46AE-6975-3995FCDE7E0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D8EEAC-0693-567D-50CD-3DF2594FBB5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E5B49A-DDDF-9882-BF36-BC016A81B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Top Right">
            <a:extLst>
              <a:ext uri="{FF2B5EF4-FFF2-40B4-BE49-F238E27FC236}">
                <a16:creationId xmlns:a16="http://schemas.microsoft.com/office/drawing/2014/main" id="{7E52EE62-7E19-5902-BAB7-25503ACAD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8D8DB30-E70F-2850-7CD2-48CC2DD615E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E36F506-1FE0-9B98-0312-11F545A63436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714A62-9791-C681-8384-30DAD839F5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72DA580-AA88-0631-3865-6917A3676204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6D82BC-9A13-8C4A-1291-8EBB148CE6D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D94511A-E02F-634F-78B1-EEB8BCB4EDE8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CE53E1-695D-4856-6462-6C04B6E7BD1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169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1140-0409-4EB3-BB7D-DC6DFCB68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6" name="Bottom Right">
            <a:extLst>
              <a:ext uri="{FF2B5EF4-FFF2-40B4-BE49-F238E27FC236}">
                <a16:creationId xmlns:a16="http://schemas.microsoft.com/office/drawing/2014/main" id="{F12238E1-3FF7-612F-AEB2-24E8A022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A94AD5E3-C3BB-9E7F-6F24-F82F3B7F4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43D7A9-280C-C461-2307-B5EBC00B5CB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0B60229-BD91-0B73-1BF2-CC4D96B4E79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012D227-11D6-A0BA-A49A-D931FD6FB47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930F52F-EB28-D0DB-F8B1-A1FAD85942F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3EB61BA-8490-8153-0102-D07709A2DD9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CBA81FA-1751-618C-1B34-14A4CCCEAA4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D4147C-FAF1-D083-3F10-13F06EC5493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56EE32-64CA-5BCC-E75E-7FBA04A07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9C51774E-F114-F935-3B22-1A7683660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1619A1-74F8-6132-1340-C189C97D2FB8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7E4C09-09AF-407A-517F-D911C17AEF6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18E2FD-1C49-5A25-3809-C06B0E92B71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9A2C1F-7926-CA5D-64E7-386A51E58D5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22FAF8-C2D1-8EA4-6569-96CCEF98587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49B2AE-0364-C7E3-99E1-5B1AF61689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A2C3A88-17E2-15BC-F8B8-ED05B6D1027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70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8269-A4A2-4840-9F06-AB5880D915D8}" type="datetime1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1140-0409-4EB3-BB7D-DC6DFCB68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6" name="Bottom Right">
            <a:extLst>
              <a:ext uri="{FF2B5EF4-FFF2-40B4-BE49-F238E27FC236}">
                <a16:creationId xmlns:a16="http://schemas.microsoft.com/office/drawing/2014/main" id="{F12238E1-3FF7-612F-AEB2-24E8A022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7" name="Graphic 157">
              <a:extLst>
                <a:ext uri="{FF2B5EF4-FFF2-40B4-BE49-F238E27FC236}">
                  <a16:creationId xmlns:a16="http://schemas.microsoft.com/office/drawing/2014/main" id="{A94AD5E3-C3BB-9E7F-6F24-F82F3B7F4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743D7A9-280C-C461-2307-B5EBC00B5CB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0B60229-BD91-0B73-1BF2-CC4D96B4E79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012D227-11D6-A0BA-A49A-D931FD6FB47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930F52F-EB28-D0DB-F8B1-A1FAD85942F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3EB61BA-8490-8153-0102-D07709A2DD9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CBA81FA-1751-618C-1B34-14A4CCCEAA4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D4147C-FAF1-D083-3F10-13F06EC5493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56EE32-64CA-5BCC-E75E-7FBA04A07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6" name="Top Right">
            <a:extLst>
              <a:ext uri="{FF2B5EF4-FFF2-40B4-BE49-F238E27FC236}">
                <a16:creationId xmlns:a16="http://schemas.microsoft.com/office/drawing/2014/main" id="{9C51774E-F114-F935-3B22-1A7683660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1619A1-74F8-6132-1340-C189C97D2FB8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7E4C09-09AF-407A-517F-D911C17AEF6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718E2FD-1C49-5A25-3809-C06B0E92B71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9A2C1F-7926-CA5D-64E7-386A51E58D5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22FAF8-C2D1-8EA4-6569-96CCEF98587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749B2AE-0364-C7E3-99E1-5B1AF616896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A2C3A88-17E2-15BC-F8B8-ED05B6D1027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E79A7A8-0D4A-CFF8-F78D-5B262C1E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BDF2B7C5-AB7F-ACCB-F63B-8204534FD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8300" y="3278712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D9CEF7F7-C952-3605-07CB-42604741D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7BB230D-5E5D-FEB7-D6FF-A48EFA73740A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3AA1EC8-0736-954A-6217-A9DA323A5702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48AB6A2-65EF-C084-5CF5-804024B02D7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7A5C0D3-4FC1-0453-DA96-04ADA889960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3CA1112-DBB6-3AE6-94AF-3DDE0FC90A9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2F1EBE3-B764-264B-50DC-CB3FA807C67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792782F-DF72-8E9E-CF63-95A8A5BFC2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FFEA681-7441-7572-CD6D-0AA492F76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B3951FA4-C393-2442-C626-294742D531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4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47C7-955C-FC73-3737-298D139F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822960"/>
            <a:ext cx="4754880" cy="41148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5175504"/>
            <a:ext cx="4754880" cy="9144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5" name="Bottom Right">
            <a:extLst>
              <a:ext uri="{FF2B5EF4-FFF2-40B4-BE49-F238E27FC236}">
                <a16:creationId xmlns:a16="http://schemas.microsoft.com/office/drawing/2014/main" id="{0400698A-68F3-ACFE-19E5-8BA520400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" name="Graphic 157">
              <a:extLst>
                <a:ext uri="{FF2B5EF4-FFF2-40B4-BE49-F238E27FC236}">
                  <a16:creationId xmlns:a16="http://schemas.microsoft.com/office/drawing/2014/main" id="{F560FBE6-4D3D-AE54-8027-70C3A91BA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2930F92-877E-5CBA-C153-1C5F1079E63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DCF9132-9B92-7B2F-D348-858C88493CCF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C87B83-77DA-FA99-7C24-3D522F3D61B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D6AC9B6-E057-28BC-4FA9-47FAF1CAAF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EFF4B1C-5A7C-1690-6057-EA08AA944975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A10963-F94F-F6DF-5480-CF67A6B2C6A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F679963-6988-FCBD-03BF-0BBE854C57B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EFAF840-7AEF-4E5C-400E-EB95A5127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7" name="Top Right">
            <a:extLst>
              <a:ext uri="{FF2B5EF4-FFF2-40B4-BE49-F238E27FC236}">
                <a16:creationId xmlns:a16="http://schemas.microsoft.com/office/drawing/2014/main" id="{06C72349-8CEA-F480-8D58-650A63AB5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9BCC683-8B04-EA9F-4926-47710673A6D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AA65D9-1D41-30BA-CB00-91F943E8267B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F62531-452D-53F8-51F3-5EBC0A7351B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65E50F-3874-B44D-1A9E-8E908377CDA5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A60FF0D-F9F5-8603-547E-BAACE3206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1EAC47B-EB14-EA95-730C-EBCE0C8E19B0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520C28-880B-81BC-7BCA-EB4BDE8799D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72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984F1A8-27AD-2ADF-0CF8-6AE0C329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1" name="Graphic 157">
              <a:extLst>
                <a:ext uri="{FF2B5EF4-FFF2-40B4-BE49-F238E27FC236}">
                  <a16:creationId xmlns:a16="http://schemas.microsoft.com/office/drawing/2014/main" id="{3CA985F1-E1EC-4509-5698-B16AFB378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84E233C-7175-7CFC-FBDB-45F41E707A4C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F24C8C8-0C40-522A-CD29-3FD9C29B5330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A17A36B-5F22-ED69-68AD-809FBAF1C12E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390C116-0FCD-FA96-863B-85657F37DF3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B58DDE-7E33-23E9-6D08-767B048570BC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D6415C5-CA63-CA9A-E4E0-1FBD7AFA439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7824BD4-A7EF-EBF8-548F-55CB2DF5C37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AE39A1-6916-891B-778F-591BB5298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" name="Top Right">
            <a:extLst>
              <a:ext uri="{FF2B5EF4-FFF2-40B4-BE49-F238E27FC236}">
                <a16:creationId xmlns:a16="http://schemas.microsoft.com/office/drawing/2014/main" id="{A07EA3C4-0530-9670-A3BA-F4442865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3E6FCD-A70D-BC73-86B7-10A72EAE6A9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D447C1-9871-A8E1-8560-2A4F5F1433AF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A1075D-A20F-133B-59FA-28131AF02C0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C2033E2-E1DD-405A-2EF9-4D2B59C76F2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022EB3-38B6-6067-ECEA-E2A61B20460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8471C8-8B08-8814-6E16-8F3556F5F7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32825B-CBB8-C20A-0917-1C8B3066DAE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53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2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02CAAE-CC50-304D-6645-DAF46C3DE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09599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294162-C98D-D8F6-47BD-4CE34B63F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097280"/>
            <a:ext cx="105156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BAF3EC-96ED-627A-D8DF-71B5521F8C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3150"/>
            <a:ext cx="12192000" cy="1104428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DED7F42-DE45-0982-D0EE-364673037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3529584"/>
            <a:ext cx="7114032" cy="2103120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B366AA0-2DAB-8B01-E9CA-4EFD01184A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3529584"/>
            <a:ext cx="3017520" cy="210312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3AD13A-778C-0B94-E890-F60B86ABB58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34822A-F2F6-6134-01C8-6CB9A884CDD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0" name="Top Right">
            <a:extLst>
              <a:ext uri="{FF2B5EF4-FFF2-40B4-BE49-F238E27FC236}">
                <a16:creationId xmlns:a16="http://schemas.microsoft.com/office/drawing/2014/main" id="{A07EA3C4-0530-9670-A3BA-F4442865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3E6FCD-A70D-BC73-86B7-10A72EAE6A94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D447C1-9871-A8E1-8560-2A4F5F1433AF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3A1075D-A20F-133B-59FA-28131AF02C0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C2033E2-E1DD-405A-2EF9-4D2B59C76F2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7022EB3-38B6-6067-ECEA-E2A61B20460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8471C8-8B08-8814-6E16-8F3556F5F7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32825B-CBB8-C20A-0917-1C8B3066DAE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3" name="Bottom Right">
            <a:extLst>
              <a:ext uri="{FF2B5EF4-FFF2-40B4-BE49-F238E27FC236}">
                <a16:creationId xmlns:a16="http://schemas.microsoft.com/office/drawing/2014/main" id="{3D50D25F-8490-BDB0-6134-B6CD59CC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4" name="Graphic 157">
              <a:extLst>
                <a:ext uri="{FF2B5EF4-FFF2-40B4-BE49-F238E27FC236}">
                  <a16:creationId xmlns:a16="http://schemas.microsoft.com/office/drawing/2014/main" id="{CBCCE727-A188-8962-D94B-E82AA3476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B90633A-3D83-064B-156D-1767D4B9331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7315FD-9957-8123-BF32-41BF7BC6A3E1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B84B5B4-C7C6-8C84-9FD7-C5AB6D70B7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C0F23-7056-A3EF-7861-20B6AA33829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E434DB4-ACBB-0D53-4B29-44EA4C365DB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60A30A6-75AF-2082-35EB-5FE793DA8D89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99CF06E-94F8-E40B-B198-CF08105A1B55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17DF538-31CB-19A2-2298-2000D0752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12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577E-706F-A37B-4229-35D618DD29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822960"/>
            <a:ext cx="4937760" cy="19202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BFF6-ADF4-B12B-F366-E1E7F24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640" y="822960"/>
            <a:ext cx="5111496" cy="3566160"/>
          </a:xfrm>
        </p:spPr>
        <p:txBody>
          <a:bodyPr/>
          <a:lstStyle>
            <a:lvl1pPr marL="283464" indent="-283464">
              <a:defRPr sz="1800">
                <a:solidFill>
                  <a:schemeClr val="bg1"/>
                </a:solidFill>
              </a:defRPr>
            </a:lvl1pPr>
            <a:lvl2pPr indent="-283464">
              <a:defRPr sz="1600">
                <a:solidFill>
                  <a:schemeClr val="bg1"/>
                </a:solidFill>
              </a:defRPr>
            </a:lvl2pPr>
            <a:lvl3pPr indent="-283464">
              <a:defRPr sz="1400">
                <a:solidFill>
                  <a:schemeClr val="bg1"/>
                </a:solidFill>
              </a:defRPr>
            </a:lvl3pPr>
            <a:lvl4pPr indent="-283464">
              <a:defRPr sz="1400">
                <a:solidFill>
                  <a:schemeClr val="bg1"/>
                </a:solidFill>
              </a:defRPr>
            </a:lvl4pPr>
            <a:lvl5pPr indent="-28346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6EAC12B0-20CC-C7DC-2FB8-1B9FE9CCFC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1" y="4471416"/>
            <a:ext cx="12192000" cy="2386584"/>
          </a:xfrm>
          <a:noFill/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78AC046-3CF2-802F-750B-B70D9B89A3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3736" y="625449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B26AA9-8344-BF2E-82C8-AF9EDF269B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60218585-C9EA-3CE9-75A6-E6448553F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980F85D9-C677-6FA5-48D4-51D31349D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8FA4A65-76E6-59EC-5F55-49F02434DA2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D40E147-7AFE-D3BC-1FFE-7D1B83F8E1F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D838EE7-7358-4D26-B5E5-E6AC0BE3421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E9972B7-94D0-2DBC-5802-8DAF5F0168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BD0AA6D-6386-C552-04CA-40C660ACC34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1B9A293-2C7A-1C7B-63BC-398C8325C5A4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57C298-9254-80B6-B675-66EF1137D96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5990FA-2EE9-04A0-CA17-7E00467E6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rgbClr val="088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9" name="Top Right">
            <a:extLst>
              <a:ext uri="{FF2B5EF4-FFF2-40B4-BE49-F238E27FC236}">
                <a16:creationId xmlns:a16="http://schemas.microsoft.com/office/drawing/2014/main" id="{E8A9E46B-1C47-0E88-5A05-C3277B21E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8389DE1-2900-2F7F-20B5-1014A32E64C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EF4C7F-D6C7-38B7-9746-6FE0ADD2FCB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B8906CB-4819-CDB2-53FE-02576AA222D6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8A0A8E6-840B-3371-52C9-523FF60F4EA8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E003632-5E1B-A49C-DB69-BFF7EB3066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B0E70A1-ACB4-0483-E8EE-B27C52C783B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EF0D1EC-FE18-96D2-7EC3-0BEA8A3BC0A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555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62B1D-5967-FAE1-4E63-0B8BFFDE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Intro and Outro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062D4-1AC2-BA1B-C8AC-8E38B5597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CDD2B-F263-EFB1-F963-026754BA4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5D98B4-E6F8-4F23-835D-E71E8A124218}" type="datetime1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3834-06F2-6C6A-1718-386C3B714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61C72-1E99-1B75-14ED-6C066F21A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20A4EAF-0ED2-4AC2-8150-5707826720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3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0DF690B-53C8-A9B6-954D-9A3B94E7E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074127"/>
            <a:ext cx="12192000" cy="787959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EAC8CB-21A9-4979-B5C6-1FCF15DA2472}" type="datetime1">
              <a:rPr lang="en-US" smtClean="0"/>
              <a:t>2/23/2026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254EE-1697-41C0-890F-42D22A39C35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BFCF5C24-05A9-9DB4-B177-784BEB6A63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1" y="6205748"/>
            <a:ext cx="1517003" cy="505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0D6261-466C-501C-A1A5-4F48C72062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162" y="6283137"/>
            <a:ext cx="19346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14" r:id="rId2"/>
    <p:sldLayoutId id="2147483702" r:id="rId3"/>
    <p:sldLayoutId id="2147483716" r:id="rId4"/>
    <p:sldLayoutId id="2147483707" r:id="rId5"/>
    <p:sldLayoutId id="2147483708" r:id="rId6"/>
    <p:sldLayoutId id="2147483717" r:id="rId7"/>
    <p:sldLayoutId id="2147483709" r:id="rId8"/>
    <p:sldLayoutId id="2147483710" r:id="rId9"/>
    <p:sldLayoutId id="2147483711" r:id="rId10"/>
    <p:sldLayoutId id="21474837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6644B-FAAB-7A73-1040-C5C482ADE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3A6FA8-A0E2-7EA3-F020-EDE9834A6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2561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FF3129E-B428-694A-ED17-24A190C18851}"/>
              </a:ext>
            </a:extLst>
          </p:cNvPr>
          <p:cNvSpPr txBox="1"/>
          <p:nvPr/>
        </p:nvSpPr>
        <p:spPr>
          <a:xfrm>
            <a:off x="757655" y="3629798"/>
            <a:ext cx="3558701" cy="283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400" b="1" dirty="0">
                <a:solidFill>
                  <a:srgbClr val="326297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February 28, 2025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E425850-F1F2-BB71-D29A-08C5610995D3}"/>
              </a:ext>
            </a:extLst>
          </p:cNvPr>
          <p:cNvSpPr txBox="1"/>
          <p:nvPr/>
        </p:nvSpPr>
        <p:spPr>
          <a:xfrm>
            <a:off x="11176192" y="6191250"/>
            <a:ext cx="330008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1.</a:t>
            </a:r>
          </a:p>
        </p:txBody>
      </p:sp>
      <p:pic>
        <p:nvPicPr>
          <p:cNvPr id="13" name="Picture 12" descr="Lake Tahoe Skies">
            <a:extLst>
              <a:ext uri="{FF2B5EF4-FFF2-40B4-BE49-F238E27FC236}">
                <a16:creationId xmlns:a16="http://schemas.microsoft.com/office/drawing/2014/main" id="{CE21A518-D551-70DD-271E-1CE5AD3AC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26338"/>
          <a:stretch/>
        </p:blipFill>
        <p:spPr>
          <a:xfrm>
            <a:off x="6318402" y="0"/>
            <a:ext cx="587359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BB2BA2C-7B14-025A-EF94-2C875B6AB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4" y="5320509"/>
            <a:ext cx="2563586" cy="85452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F2B9C92-3557-8B5E-93B6-6E494555D486}"/>
              </a:ext>
            </a:extLst>
          </p:cNvPr>
          <p:cNvSpPr txBox="1"/>
          <p:nvPr/>
        </p:nvSpPr>
        <p:spPr>
          <a:xfrm>
            <a:off x="757655" y="3941559"/>
            <a:ext cx="3558701" cy="37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March 10</a:t>
            </a:r>
            <a:r>
              <a:rPr lang="en-US" b="1" baseline="30000" dirty="0">
                <a:solidFill>
                  <a:schemeClr val="bg1"/>
                </a:solidFill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C2AEED-1873-2CD1-83D1-9EAEA9A1C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98" y="4410598"/>
            <a:ext cx="4872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Segoe UI" panose="020B0502040204020203" pitchFamily="34" charset="0"/>
              </a:rPr>
              <a:t>Presented by</a:t>
            </a: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Segoe UI" panose="020B0502040204020203" pitchFamily="34" charset="0"/>
              </a:rPr>
              <a:t>Dustin Deitch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B535C-7A46-C109-247E-4F05F06AD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98" y="3023400"/>
            <a:ext cx="4872464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Lato" panose="020F0502020204030203" pitchFamily="34" charset="0"/>
                <a:cs typeface="Segoe UI" panose="020B0502040204020203" pitchFamily="34" charset="0"/>
              </a:rPr>
              <a:t>What are Significant Deficiencies, How can they be avoided, and how to resolve them.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989026A4-D3DD-6546-3646-D664FED74FD6}"/>
              </a:ext>
            </a:extLst>
          </p:cNvPr>
          <p:cNvSpPr txBox="1"/>
          <p:nvPr/>
        </p:nvSpPr>
        <p:spPr>
          <a:xfrm>
            <a:off x="757655" y="874562"/>
            <a:ext cx="5543993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2800" b="1" dirty="0">
                <a:solidFill>
                  <a:schemeClr val="bg1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Sanitary Survey</a:t>
            </a:r>
          </a:p>
          <a:p>
            <a:pPr>
              <a:lnSpc>
                <a:spcPts val="5400"/>
              </a:lnSpc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Significant</a:t>
            </a:r>
          </a:p>
          <a:p>
            <a:pPr>
              <a:lnSpc>
                <a:spcPts val="5400"/>
              </a:lnSpc>
            </a:pPr>
            <a:r>
              <a:rPr lang="en-US" sz="5400" b="1" dirty="0">
                <a:solidFill>
                  <a:schemeClr val="bg1"/>
                </a:solidFill>
                <a:latin typeface="+mj-lt"/>
                <a:ea typeface="HK Grotesk Bold"/>
                <a:cs typeface="Posterama" panose="020B0504020200020000" pitchFamily="34" charset="0"/>
                <a:sym typeface="HK Grotesk Bold"/>
              </a:rPr>
              <a:t>Deficiencies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23B8AEA-E36F-DACB-A9E0-75867F32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E87F43-DF16-BE42-E93D-3A2FEA446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231" y="5478241"/>
            <a:ext cx="2856228" cy="5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5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48887-5F66-41F2-C7F0-D8E7F785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E6D5E9-62C2-BC08-2C41-B43FFE651945}"/>
              </a:ext>
            </a:extLst>
          </p:cNvPr>
          <p:cNvGrpSpPr/>
          <p:nvPr/>
        </p:nvGrpSpPr>
        <p:grpSpPr>
          <a:xfrm>
            <a:off x="1331477" y="1818796"/>
            <a:ext cx="9517498" cy="1222829"/>
            <a:chOff x="0" y="0"/>
            <a:chExt cx="5574932" cy="191389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DBF601F-50AA-6F0A-6E85-C1DF1365CCA8}"/>
                </a:ext>
              </a:extLst>
            </p:cNvPr>
            <p:cNvSpPr/>
            <p:nvPr/>
          </p:nvSpPr>
          <p:spPr>
            <a:xfrm>
              <a:off x="0" y="0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12A158BF-C960-0C75-4C7E-5057A6E9E76D}"/>
              </a:ext>
            </a:extLst>
          </p:cNvPr>
          <p:cNvSpPr txBox="1"/>
          <p:nvPr/>
        </p:nvSpPr>
        <p:spPr>
          <a:xfrm>
            <a:off x="1605356" y="2102851"/>
            <a:ext cx="2097964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Within 30 Days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4CFA0B9-45C0-E933-FB83-D21431B770EB}"/>
              </a:ext>
            </a:extLst>
          </p:cNvPr>
          <p:cNvSpPr txBox="1"/>
          <p:nvPr/>
        </p:nvSpPr>
        <p:spPr>
          <a:xfrm>
            <a:off x="1605356" y="2467021"/>
            <a:ext cx="604817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Consult with BSDW to discuss how to proceed</a:t>
            </a: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B5C4826-A86C-A620-3116-59B583CE9ED0}"/>
              </a:ext>
            </a:extLst>
          </p:cNvPr>
          <p:cNvSpPr/>
          <p:nvPr/>
        </p:nvSpPr>
        <p:spPr>
          <a:xfrm rot="-594184">
            <a:off x="764187" y="616047"/>
            <a:ext cx="213158" cy="17105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92B0EABD-D60E-36E8-A953-A76941876E0D}"/>
              </a:ext>
            </a:extLst>
          </p:cNvPr>
          <p:cNvSpPr txBox="1"/>
          <p:nvPr/>
        </p:nvSpPr>
        <p:spPr>
          <a:xfrm>
            <a:off x="-5773" y="482060"/>
            <a:ext cx="121920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Timeframe to Resolve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15224E4-0939-5CCC-E50D-269230E9E270}"/>
              </a:ext>
            </a:extLst>
          </p:cNvPr>
          <p:cNvGrpSpPr/>
          <p:nvPr/>
        </p:nvGrpSpPr>
        <p:grpSpPr>
          <a:xfrm>
            <a:off x="1337251" y="4641865"/>
            <a:ext cx="9517498" cy="1222829"/>
            <a:chOff x="0" y="0"/>
            <a:chExt cx="5574932" cy="191389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86867C6-7AF3-1542-0053-E50784FDD338}"/>
                </a:ext>
              </a:extLst>
            </p:cNvPr>
            <p:cNvSpPr/>
            <p:nvPr/>
          </p:nvSpPr>
          <p:spPr>
            <a:xfrm>
              <a:off x="0" y="0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9DF02241-4020-CD2C-9FE1-3E62A930981B}"/>
              </a:ext>
            </a:extLst>
          </p:cNvPr>
          <p:cNvSpPr txBox="1"/>
          <p:nvPr/>
        </p:nvSpPr>
        <p:spPr>
          <a:xfrm>
            <a:off x="1495628" y="4915070"/>
            <a:ext cx="4789670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Within 30 Days after fixing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EEA0260-8440-E743-996F-3ABA1600D82D}"/>
              </a:ext>
            </a:extLst>
          </p:cNvPr>
          <p:cNvSpPr txBox="1"/>
          <p:nvPr/>
        </p:nvSpPr>
        <p:spPr>
          <a:xfrm>
            <a:off x="1495628" y="5287678"/>
            <a:ext cx="951750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Let us know that you have resolved the issues. Include photographs or other documentation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E86DB2FB-8CD2-4FBF-70F2-F34103CC60CA}"/>
              </a:ext>
            </a:extLst>
          </p:cNvPr>
          <p:cNvGrpSpPr/>
          <p:nvPr/>
        </p:nvGrpSpPr>
        <p:grpSpPr>
          <a:xfrm>
            <a:off x="1331477" y="3232233"/>
            <a:ext cx="9517498" cy="1222829"/>
            <a:chOff x="0" y="0"/>
            <a:chExt cx="5574932" cy="191389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2F17BC0A-241F-D1C3-2874-D2097609D91C}"/>
                </a:ext>
              </a:extLst>
            </p:cNvPr>
            <p:cNvSpPr/>
            <p:nvPr/>
          </p:nvSpPr>
          <p:spPr>
            <a:xfrm>
              <a:off x="0" y="0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8">
            <a:extLst>
              <a:ext uri="{FF2B5EF4-FFF2-40B4-BE49-F238E27FC236}">
                <a16:creationId xmlns:a16="http://schemas.microsoft.com/office/drawing/2014/main" id="{FBFEED7E-246D-5E7B-4D1E-BF30DBAD2E6C}"/>
              </a:ext>
            </a:extLst>
          </p:cNvPr>
          <p:cNvSpPr txBox="1"/>
          <p:nvPr/>
        </p:nvSpPr>
        <p:spPr>
          <a:xfrm>
            <a:off x="1605356" y="3516288"/>
            <a:ext cx="3689020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Within 120 Days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746F9E14-5CEB-1796-6BC2-EFACE810D20C}"/>
              </a:ext>
            </a:extLst>
          </p:cNvPr>
          <p:cNvSpPr txBox="1"/>
          <p:nvPr/>
        </p:nvSpPr>
        <p:spPr>
          <a:xfrm>
            <a:off x="1611130" y="3916272"/>
            <a:ext cx="765174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Correct the problem or have a NDEP approved corrective action plan (CAP).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3CACF9F-5172-7A04-FD6A-35157240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B44CE55-7032-FCB9-EB92-F23D695FFD61}"/>
              </a:ext>
            </a:extLst>
          </p:cNvPr>
          <p:cNvSpPr txBox="1"/>
          <p:nvPr/>
        </p:nvSpPr>
        <p:spPr>
          <a:xfrm>
            <a:off x="2699588" y="1165633"/>
            <a:ext cx="7797724" cy="475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Must meet 3 deadlines below. Failure to do so may result in a treatment technique violation.</a:t>
            </a:r>
          </a:p>
        </p:txBody>
      </p:sp>
    </p:spTree>
    <p:extLst>
      <p:ext uri="{BB962C8B-B14F-4D97-AF65-F5344CB8AC3E}">
        <p14:creationId xmlns:p14="http://schemas.microsoft.com/office/powerpoint/2010/main" val="372399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525C9-ADF7-B259-8E3B-3E2FA05D9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F0CD936-47AC-35D1-3DB8-CF537BCD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03" y="2997549"/>
            <a:ext cx="6119166" cy="149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n-US" dirty="0"/>
              <a:t>A written plan submitted by a Public Water System (PWS) that describes how and when the system will correct a </a:t>
            </a:r>
            <a:r>
              <a:rPr lang="en-US" b="1" dirty="0"/>
              <a:t>Significant Deficiency</a:t>
            </a:r>
            <a:r>
              <a:rPr lang="en-US" dirty="0"/>
              <a:t> or other compliance issue identified during a sanitary survey or enforcement action.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 descr="A field of plants with mountains in the background">
            <a:extLst>
              <a:ext uri="{FF2B5EF4-FFF2-40B4-BE49-F238E27FC236}">
                <a16:creationId xmlns:a16="http://schemas.microsoft.com/office/drawing/2014/main" id="{41513A5A-85A3-A5B1-0685-08E01A75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/>
          <a:stretch/>
        </p:blipFill>
        <p:spPr>
          <a:xfrm>
            <a:off x="7572374" y="0"/>
            <a:ext cx="4619625" cy="6858000"/>
          </a:xfrm>
          <a:prstGeom prst="rect">
            <a:avLst/>
          </a:prstGeom>
        </p:spPr>
      </p:pic>
      <p:sp>
        <p:nvSpPr>
          <p:cNvPr id="31" name="TextBox 25">
            <a:extLst>
              <a:ext uri="{FF2B5EF4-FFF2-40B4-BE49-F238E27FC236}">
                <a16:creationId xmlns:a16="http://schemas.microsoft.com/office/drawing/2014/main" id="{44524FC4-6B9B-0474-953F-645AD967DEA9}"/>
              </a:ext>
            </a:extLst>
          </p:cNvPr>
          <p:cNvSpPr txBox="1"/>
          <p:nvPr/>
        </p:nvSpPr>
        <p:spPr>
          <a:xfrm>
            <a:off x="0" y="836283"/>
            <a:ext cx="7572373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Corrective Action Plans</a:t>
            </a:r>
          </a:p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(CAPs)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D61280-AEDB-1354-81B3-D35A82DD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DFB2-0AB8-ECE2-C469-E399F4F7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697898-3112-972E-60E7-9BF8925B1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0" r="24740"/>
          <a:stretch/>
        </p:blipFill>
        <p:spPr>
          <a:xfrm>
            <a:off x="-13067" y="0"/>
            <a:ext cx="46196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9C81B-C9D0-34FB-49F1-16A3688295EE}"/>
              </a:ext>
            </a:extLst>
          </p:cNvPr>
          <p:cNvSpPr txBox="1"/>
          <p:nvPr/>
        </p:nvSpPr>
        <p:spPr>
          <a:xfrm>
            <a:off x="5313224" y="2047663"/>
            <a:ext cx="54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Description of Deficiency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01AAB-46FE-8996-B1AB-32D03E3FFC8C}"/>
              </a:ext>
            </a:extLst>
          </p:cNvPr>
          <p:cNvSpPr txBox="1"/>
          <p:nvPr/>
        </p:nvSpPr>
        <p:spPr>
          <a:xfrm>
            <a:off x="5313223" y="2452646"/>
            <a:ext cx="665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Clear reference to the Sanitary Survey finding.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7AAC7-F77B-C4E8-A4FE-DBD228EF965E}"/>
              </a:ext>
            </a:extLst>
          </p:cNvPr>
          <p:cNvSpPr txBox="1"/>
          <p:nvPr/>
        </p:nvSpPr>
        <p:spPr>
          <a:xfrm>
            <a:off x="5313223" y="2878660"/>
            <a:ext cx="54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Proposed Corrective 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AB40D-C599-41E2-6107-041486D97151}"/>
              </a:ext>
            </a:extLst>
          </p:cNvPr>
          <p:cNvSpPr txBox="1"/>
          <p:nvPr/>
        </p:nvSpPr>
        <p:spPr>
          <a:xfrm>
            <a:off x="5313223" y="3278351"/>
            <a:ext cx="645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 steps the system will take.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62803-0733-4CD6-D594-D161124C2E8A}"/>
              </a:ext>
            </a:extLst>
          </p:cNvPr>
          <p:cNvSpPr txBox="1"/>
          <p:nvPr/>
        </p:nvSpPr>
        <p:spPr>
          <a:xfrm>
            <a:off x="5313223" y="3663296"/>
            <a:ext cx="54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Timeline / Schedule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4B34C6-8F0C-DAD1-CF78-517A7DBC4FAF}"/>
              </a:ext>
            </a:extLst>
          </p:cNvPr>
          <p:cNvSpPr txBox="1"/>
          <p:nvPr/>
        </p:nvSpPr>
        <p:spPr>
          <a:xfrm>
            <a:off x="5313223" y="4104056"/>
            <a:ext cx="608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Expected date to resolve the deficiency.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449B8-0037-1BC4-1FEB-B4D461D8A43D}"/>
              </a:ext>
            </a:extLst>
          </p:cNvPr>
          <p:cNvSpPr txBox="1"/>
          <p:nvPr/>
        </p:nvSpPr>
        <p:spPr>
          <a:xfrm>
            <a:off x="5313223" y="4452483"/>
            <a:ext cx="54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Responsible Party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B040E7-50D5-9BF9-124D-45E62E564A1D}"/>
              </a:ext>
            </a:extLst>
          </p:cNvPr>
          <p:cNvSpPr txBox="1"/>
          <p:nvPr/>
        </p:nvSpPr>
        <p:spPr>
          <a:xfrm>
            <a:off x="5313223" y="4914676"/>
            <a:ext cx="629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Operator, contractor, engineer, board, etc..</a:t>
            </a: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9B517FB8-42DD-7452-66D0-F8AE41A249B3}"/>
              </a:ext>
            </a:extLst>
          </p:cNvPr>
          <p:cNvSpPr txBox="1"/>
          <p:nvPr/>
        </p:nvSpPr>
        <p:spPr>
          <a:xfrm>
            <a:off x="5313223" y="471180"/>
            <a:ext cx="698182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What a CAP </a:t>
            </a:r>
          </a:p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Must Include</a:t>
            </a:r>
            <a:endParaRPr lang="en-US" sz="54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EE889-B16D-4511-46F6-58F0397F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5EB74-8086-B3CC-FDB9-211A2D4B7498}"/>
              </a:ext>
            </a:extLst>
          </p:cNvPr>
          <p:cNvSpPr txBox="1"/>
          <p:nvPr/>
        </p:nvSpPr>
        <p:spPr>
          <a:xfrm>
            <a:off x="5210174" y="5284008"/>
            <a:ext cx="54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80A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Supporting Documentation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7FBDF-1354-AC2B-6A8D-26851A5A2276}"/>
              </a:ext>
            </a:extLst>
          </p:cNvPr>
          <p:cNvSpPr txBox="1"/>
          <p:nvPr/>
        </p:nvSpPr>
        <p:spPr>
          <a:xfrm>
            <a:off x="5210174" y="5629149"/>
            <a:ext cx="665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Documents / Equipment Specs - 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31075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3F7D-075F-6906-AF17-D22B3E194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8C0258-A133-730B-20C1-BC047424E3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7" b="3526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FE5BF6-7068-F56A-4A75-BCC30415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03" y="1426464"/>
            <a:ext cx="4937760" cy="1920240"/>
          </a:xfrm>
        </p:spPr>
        <p:txBody>
          <a:bodyPr anchor="b" anchorCtr="0">
            <a:noAutofit/>
          </a:bodyPr>
          <a:lstStyle/>
          <a:p>
            <a:r>
              <a:rPr lang="en-US" sz="5400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  <a:t>Timeframe Expectations of CAPs</a:t>
            </a:r>
            <a:endParaRPr lang="en-US" dirty="0">
              <a:solidFill>
                <a:srgbClr val="326297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FA99514-666E-FA9D-DAA8-58EEED4AF5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rgbClr val="326297"/>
                </a:solidFill>
              </a:rPr>
              <a:t>Submit a CAP withing 45 days of receiving the Significant Deficiency notification.</a:t>
            </a:r>
            <a:br>
              <a:rPr lang="en-US" dirty="0">
                <a:solidFill>
                  <a:srgbClr val="326297"/>
                </a:solidFill>
              </a:rPr>
            </a:br>
            <a:endParaRPr lang="en-US" dirty="0">
              <a:solidFill>
                <a:srgbClr val="326297"/>
              </a:solidFill>
            </a:endParaRPr>
          </a:p>
          <a:p>
            <a:r>
              <a:rPr lang="en-US" dirty="0">
                <a:solidFill>
                  <a:srgbClr val="326297"/>
                </a:solidFill>
              </a:rPr>
              <a:t>Correction is generally expected within 120 days, unless BSDW approves an alternate schedule.</a:t>
            </a:r>
            <a:br>
              <a:rPr lang="en-US" dirty="0">
                <a:solidFill>
                  <a:srgbClr val="326297"/>
                </a:solidFill>
              </a:rPr>
            </a:br>
            <a:endParaRPr lang="en-US" dirty="0">
              <a:solidFill>
                <a:srgbClr val="326297"/>
              </a:solidFill>
            </a:endParaRPr>
          </a:p>
          <a:p>
            <a:r>
              <a:rPr lang="en-US" dirty="0">
                <a:solidFill>
                  <a:srgbClr val="326297"/>
                </a:solidFill>
              </a:rPr>
              <a:t>Failure to follow the approved schedule will escalate system to a treatment technique violation / enforcement.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C5099AD-78E0-3134-7C9D-F1B8B6190A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8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25458-14C1-D469-936F-A29F4480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F72E1-1D68-7A4D-4382-C60345F8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4" y="3276573"/>
            <a:ext cx="5095875" cy="200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en-US" sz="2400" b="1" dirty="0">
                <a:solidFill>
                  <a:srgbClr val="326297"/>
                </a:solidFill>
                <a:latin typeface="+mn-lt"/>
                <a:ea typeface="Lato" panose="020F0502020204030203" pitchFamily="34" charset="0"/>
                <a:cs typeface="Segoe UI" panose="020B0502040204020203" pitchFamily="34" charset="0"/>
              </a:rPr>
              <a:t>Dustin Deitch</a:t>
            </a: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Nevada Division of Environmental Protection</a:t>
            </a:r>
          </a:p>
          <a:p>
            <a:pPr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Phone: 775-684-9517</a:t>
            </a:r>
          </a:p>
          <a:p>
            <a:pPr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Segoe UI" panose="020B0502040204020203" pitchFamily="34" charset="0"/>
              </a:rPr>
              <a:t>Email: Ddeitch@Ndep.Nv.gov</a:t>
            </a:r>
          </a:p>
          <a:p>
            <a:pPr>
              <a:lnSpc>
                <a:spcPts val="2800"/>
              </a:lnSpc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6DACB-FAAB-1CB4-EB89-F5D84D362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34804"/>
          <a:stretch/>
        </p:blipFill>
        <p:spPr>
          <a:xfrm>
            <a:off x="6370653" y="10"/>
            <a:ext cx="582134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3F1E960-C717-069E-6778-18E830299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925" y="1225759"/>
            <a:ext cx="4591050" cy="1572768"/>
          </a:xfrm>
        </p:spPr>
        <p:txBody>
          <a:bodyPr anchor="b">
            <a:noAutofit/>
          </a:bodyPr>
          <a:lstStyle/>
          <a:p>
            <a:pPr algn="l"/>
            <a:r>
              <a:rPr lang="en-US" sz="7200" b="1" dirty="0">
                <a:solidFill>
                  <a:srgbClr val="326297"/>
                </a:solidFill>
                <a:latin typeface="Gill Sans MT" panose="020B05020201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Thank 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020811-D21F-41D5-F3A1-0C8B8CA13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7275" y="2803911"/>
            <a:ext cx="4248150" cy="0"/>
          </a:xfrm>
          <a:prstGeom prst="line">
            <a:avLst/>
          </a:prstGeom>
          <a:ln w="25400">
            <a:solidFill>
              <a:srgbClr val="7FBDE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9DE0B-1150-A1B1-DF0E-CC816240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E7D5CDD0-E353-C5E9-9C7A-A367052ED0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6" b="29746"/>
          <a:stretch/>
        </p:blipFill>
        <p:spPr/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12660F-ABA2-0CE7-4E41-37ED58658A50}"/>
              </a:ext>
            </a:extLst>
          </p:cNvPr>
          <p:cNvSpPr txBox="1">
            <a:spLocks/>
          </p:cNvSpPr>
          <p:nvPr/>
        </p:nvSpPr>
        <p:spPr bwMode="auto">
          <a:xfrm>
            <a:off x="2529840" y="530352"/>
            <a:ext cx="8915400" cy="203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5400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What are Significant Deficiencies?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A819-4A86-E545-3890-AB2E76E8DEF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9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4031-FD59-BD69-D611-9E343A5F5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nkey in a desert&#10;&#10;Description automatically generated with medium confidence">
            <a:extLst>
              <a:ext uri="{FF2B5EF4-FFF2-40B4-BE49-F238E27FC236}">
                <a16:creationId xmlns:a16="http://schemas.microsoft.com/office/drawing/2014/main" id="{773C6B5A-FA5C-061B-9CF5-03C632007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16796" r="1583" b="-16487"/>
          <a:stretch/>
        </p:blipFill>
        <p:spPr>
          <a:xfrm>
            <a:off x="-12700" y="0"/>
            <a:ext cx="12192000" cy="82169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E91B7B0-4887-D69E-695D-8BBCCDF9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400" y="610863"/>
            <a:ext cx="4508500" cy="3922301"/>
          </a:xfrm>
        </p:spPr>
        <p:txBody>
          <a:bodyPr anchor="b">
            <a:noAutofit/>
          </a:bodyPr>
          <a:lstStyle/>
          <a:p>
            <a:pPr algn="l">
              <a:lnSpc>
                <a:spcPts val="5000"/>
              </a:lnSpc>
            </a:pPr>
            <a:r>
              <a:rPr lang="en-US" sz="6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“</a:t>
            </a:r>
            <a:r>
              <a:rPr lang="en-US" sz="6000" b="1" dirty="0" err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SignificantDeficienciesare</a:t>
            </a:r>
            <a:r>
              <a:rPr lang="en-US" sz="60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 bad”</a:t>
            </a:r>
          </a:p>
        </p:txBody>
      </p:sp>
      <p:grpSp>
        <p:nvGrpSpPr>
          <p:cNvPr id="32" name="Bottom Right">
            <a:extLst>
              <a:ext uri="{FF2B5EF4-FFF2-40B4-BE49-F238E27FC236}">
                <a16:creationId xmlns:a16="http://schemas.microsoft.com/office/drawing/2014/main" id="{8C446422-8070-1970-656E-55937D279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33" name="Graphic 157">
              <a:extLst>
                <a:ext uri="{FF2B5EF4-FFF2-40B4-BE49-F238E27FC236}">
                  <a16:creationId xmlns:a16="http://schemas.microsoft.com/office/drawing/2014/main" id="{27378A22-C9F2-B765-398E-07766D160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4FE7B91-6150-4963-25BB-758EB4B3EF29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2766544-9DAE-6966-FBF8-068D2B0CEE91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793485C-885E-4553-6524-FCD2B66FEDA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2A697A4-5F8A-C261-8676-B578035231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983CBFE-E7E6-C3B4-8779-881D2F26736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BB808B-9C4E-6E94-8CD1-7BD78753426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D7467EF-8708-6925-9B37-DE4F603B7CB0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047F8BC-F43C-D901-DBFA-E435A3065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8A54B-160C-59C9-0ADF-3AACC3F6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2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6B412-E4BF-D996-5EF3-5E7AD95F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5D08E5F-3583-32B2-A616-004EF8263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104790"/>
          </a:xfrm>
          <a:prstGeom prst="rect">
            <a:avLst/>
          </a:prstGeom>
          <a:solidFill>
            <a:srgbClr val="3262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                                                                                                                                          </a:t>
            </a:r>
            <a:r>
              <a:rPr lang="en-US" b="1" u="sng" dirty="0"/>
              <a:t>Examples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4B9C20-E53F-A2F8-800D-99A76FF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Significant Deficiencies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9BCA26-44DA-909A-5858-9E9A27B4FD0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87740" y="3272857"/>
            <a:ext cx="3017520" cy="2397947"/>
          </a:xfrm>
        </p:spPr>
        <p:txBody>
          <a:bodyPr/>
          <a:lstStyle/>
          <a:p>
            <a:r>
              <a:rPr lang="en-US" dirty="0"/>
              <a:t>Unsanitary Source Conditions</a:t>
            </a:r>
          </a:p>
          <a:p>
            <a:r>
              <a:rPr lang="en-US" dirty="0"/>
              <a:t>Cross Connections</a:t>
            </a:r>
          </a:p>
          <a:p>
            <a:r>
              <a:rPr lang="en-US" dirty="0"/>
              <a:t>Unsanitary Storage / Distribution</a:t>
            </a:r>
          </a:p>
          <a:p>
            <a:r>
              <a:rPr lang="en-US" dirty="0"/>
              <a:t>Inadequate pressure</a:t>
            </a:r>
          </a:p>
          <a:p>
            <a:r>
              <a:rPr lang="en-US" dirty="0"/>
              <a:t>etc..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5D13E86-6E92-C772-D8BC-C5296946B6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7" b="45347"/>
          <a:stretch/>
        </p:blipFill>
        <p:spPr>
          <a:xfrm>
            <a:off x="0" y="-23151"/>
            <a:ext cx="12192000" cy="151857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9E3F9-D835-4F5B-4085-F4618591D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983484"/>
            <a:ext cx="7114032" cy="21031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        NAC 445A.4665</a:t>
            </a:r>
            <a:endParaRPr lang="en-US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defect in design, operation, or maintenance. A failure or malfunction of the water system, that the inspector determines poses an actual or potential threat to public health or to the integrity of the drinking water system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BA3E23A0-BEC6-0F9E-BE72-AA0231EF844F}"/>
              </a:ext>
            </a:extLst>
          </p:cNvPr>
          <p:cNvSpPr/>
          <p:nvPr/>
        </p:nvSpPr>
        <p:spPr>
          <a:xfrm>
            <a:off x="8484870" y="3099054"/>
            <a:ext cx="205740" cy="2571750"/>
          </a:xfrm>
          <a:prstGeom prst="leftBracket">
            <a:avLst/>
          </a:prstGeom>
          <a:ln w="34925">
            <a:solidFill>
              <a:srgbClr val="7FB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FBC65B44-A43C-DF6F-766B-AC36607EBAEF}"/>
              </a:ext>
            </a:extLst>
          </p:cNvPr>
          <p:cNvSpPr/>
          <p:nvPr/>
        </p:nvSpPr>
        <p:spPr>
          <a:xfrm rot="10800000">
            <a:off x="11502390" y="3099054"/>
            <a:ext cx="205740" cy="2571750"/>
          </a:xfrm>
          <a:prstGeom prst="leftBracket">
            <a:avLst/>
          </a:prstGeom>
          <a:ln w="34925">
            <a:solidFill>
              <a:srgbClr val="7FB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Top Right">
            <a:extLst>
              <a:ext uri="{FF2B5EF4-FFF2-40B4-BE49-F238E27FC236}">
                <a16:creationId xmlns:a16="http://schemas.microsoft.com/office/drawing/2014/main" id="{D18DC507-D89B-D99B-4D9F-822BAD71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BA7C7C-1C3C-1BB3-BA0F-918F9CBF0EC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AD3EC5-82E1-917C-5743-00F457D2725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677A55-A323-25DD-DC84-416DAD7C920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F3BEF52-6F67-08C7-6FB3-36B832891E0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A5D36C-6E2D-FCD9-2F3F-88434442DF0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2A2D1D2-CEE6-2A86-F169-A15733E2823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21084B7-3530-D53F-E517-7B0560880B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9E8170D2-15F1-DE9D-7FDF-0FB2E34D9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C13432C2-EED8-85ED-13E1-88A9E50FC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E6E82EC-F46B-F886-4922-9957DA6EB0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15EC5E9-8579-05D4-3BEF-D054374498E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C936705-0927-2F09-D2F2-E853031ACA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EF98680-5BA2-B048-4604-1FC203B532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F903FB3-DFB9-2709-EAFD-7CDB05FE72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4577F46-1346-EDB0-B8AA-49916E5DD19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454BF5F-070F-F271-6B04-03267F3716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rgbClr val="7FBDE8">
                    <a:alpha val="60000"/>
                  </a:srgb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146BF8B-C15D-6C8C-E6B4-40BECE1D0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B50115C-54C9-2616-BC4A-6B3D2368C56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9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C229-C43A-A30B-7702-811C37A7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5B27B3-34CF-027D-DE99-003197FD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7847" y="333865"/>
            <a:ext cx="6244553" cy="790516"/>
          </a:xfrm>
        </p:spPr>
        <p:txBody>
          <a:bodyPr anchor="b">
            <a:noAutofit/>
          </a:bodyPr>
          <a:lstStyle/>
          <a:p>
            <a:pPr algn="l">
              <a:lnSpc>
                <a:spcPts val="5000"/>
              </a:lnSpc>
            </a:pPr>
            <a:r>
              <a:rPr lang="en-US" sz="54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546DC-A14F-74D9-1B7F-59A4D6FBC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883541"/>
            <a:ext cx="5838825" cy="461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Lack of Atmospheric Vacuum Breakers (AVB)s on hose bibs.</a:t>
            </a:r>
          </a:p>
          <a:p>
            <a:pPr marL="215901" lvl="1" algn="l"/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Missing or damaged Sanitary well seal.</a:t>
            </a:r>
          </a:p>
          <a:p>
            <a:pPr marL="431801" lvl="1" indent="-215900" algn="l"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Evidence of flooding around groundwater well.</a:t>
            </a:r>
          </a:p>
          <a:p>
            <a:pPr marL="215901" lvl="1" algn="l"/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Chemical storage near a wellhead with no secondary containment. </a:t>
            </a:r>
            <a:b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</a:br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System pressure falling below 20 psi under normal operations.</a:t>
            </a:r>
          </a:p>
          <a:p>
            <a:pPr marL="215901" lvl="1" algn="l"/>
            <a:endParaRPr lang="en-US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1" lvl="1" indent="-215900" algn="l"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No certified operator of appropriate grade.</a:t>
            </a:r>
          </a:p>
          <a:p>
            <a:pPr marL="431801" lvl="1" indent="-215900" algn="l">
              <a:buFont typeface="Arial"/>
              <a:buChar char="•"/>
            </a:pPr>
            <a:endParaRPr lang="en-US" sz="1600" dirty="0">
              <a:solidFill>
                <a:srgbClr val="343434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ct val="150000"/>
              </a:lnSpc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B0DCBF7-8DE2-4A02-165B-5199F1C42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1273533"/>
            <a:ext cx="4263928" cy="4310934"/>
          </a:xfrm>
          <a:prstGeom prst="ellipse">
            <a:avLst/>
          </a:prstGeom>
          <a:blipFill>
            <a:blip r:embed="rId3"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09AEB398-924E-11BC-C661-1A44413A3D6E}"/>
              </a:ext>
            </a:extLst>
          </p:cNvPr>
          <p:cNvSpPr txBox="1"/>
          <p:nvPr/>
        </p:nvSpPr>
        <p:spPr>
          <a:xfrm>
            <a:off x="5497725" y="1135596"/>
            <a:ext cx="539259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Some Examples of Significant Deficiencies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4FDE05-4BA9-DD54-4C9B-06A5DFF61B62}"/>
              </a:ext>
            </a:extLst>
          </p:cNvPr>
          <p:cNvSpPr txBox="1"/>
          <p:nvPr/>
        </p:nvSpPr>
        <p:spPr>
          <a:xfrm>
            <a:off x="11111377" y="6191250"/>
            <a:ext cx="394823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4"/>
              </a:lnSpc>
            </a:pPr>
            <a:r>
              <a:rPr lang="en-US" sz="1154" b="1" dirty="0">
                <a:solidFill>
                  <a:srgbClr val="1566A8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6.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4F6AFF-F98B-59A5-162D-43AD6318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8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4FC4C54-02AE-6F78-5D5A-C4A3504334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7" b="3526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A47513-EEDB-7E18-A210-F20CDDF5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758" y="1426464"/>
            <a:ext cx="4950842" cy="2002536"/>
          </a:xfrm>
        </p:spPr>
        <p:txBody>
          <a:bodyPr anchor="b" anchorCtr="0">
            <a:noAutofit/>
          </a:bodyPr>
          <a:lstStyle/>
          <a:p>
            <a:r>
              <a:rPr lang="en-US" sz="5400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  <a:t>How to Avoid </a:t>
            </a:r>
            <a:r>
              <a:rPr lang="en-US" dirty="0">
                <a:solidFill>
                  <a:srgbClr val="326297"/>
                </a:solidFill>
                <a:ea typeface="Lato" panose="020F0502020204030203" pitchFamily="34" charset="0"/>
                <a:cs typeface="Lato" panose="020F0502020204030203" pitchFamily="34" charset="0"/>
              </a:rPr>
              <a:t>Significant Deficiencies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9BA044-9665-5B4D-AC41-953323BA4F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58A7CE-F400-7B46-9E16-10D36E8C32F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46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D423-2762-5FCA-C0BD-EAAB5A77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1C1FDB7-7E0C-45AB-E335-9146569D7AC4}"/>
              </a:ext>
            </a:extLst>
          </p:cNvPr>
          <p:cNvGrpSpPr/>
          <p:nvPr/>
        </p:nvGrpSpPr>
        <p:grpSpPr>
          <a:xfrm>
            <a:off x="1224594" y="1031202"/>
            <a:ext cx="9517498" cy="1222829"/>
            <a:chOff x="0" y="0"/>
            <a:chExt cx="5574932" cy="191389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46F4F20-0941-1A4C-245D-81058C5DFA03}"/>
                </a:ext>
              </a:extLst>
            </p:cNvPr>
            <p:cNvSpPr/>
            <p:nvPr/>
          </p:nvSpPr>
          <p:spPr>
            <a:xfrm>
              <a:off x="0" y="0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A00FF6D0-152B-F497-32E5-1B018423AB9E}"/>
              </a:ext>
            </a:extLst>
          </p:cNvPr>
          <p:cNvSpPr txBox="1"/>
          <p:nvPr/>
        </p:nvSpPr>
        <p:spPr>
          <a:xfrm>
            <a:off x="1258896" y="749972"/>
            <a:ext cx="4594276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Maintain Physical Infrastructure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C22F9F9-4D51-F07A-FA47-E2F0F1990DC7}"/>
              </a:ext>
            </a:extLst>
          </p:cNvPr>
          <p:cNvSpPr txBox="1"/>
          <p:nvPr/>
        </p:nvSpPr>
        <p:spPr>
          <a:xfrm>
            <a:off x="1288322" y="1108583"/>
            <a:ext cx="912970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Keep well pads sealed and repair leaks promptly.</a:t>
            </a:r>
            <a:endParaRPr lang="en-US" sz="800" dirty="0">
              <a:solidFill>
                <a:srgbClr val="343434"/>
              </a:solidFill>
              <a:latin typeface="+mn-lt"/>
              <a:ea typeface="Lato"/>
              <a:cs typeface="Lato"/>
              <a:sym typeface="Lato"/>
            </a:endParaRP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Inspect Storage tank hatches / Paint / Rust spots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Protect Treatment equipment from weather and contamination</a:t>
            </a:r>
          </a:p>
          <a:p>
            <a:pPr>
              <a:lnSpc>
                <a:spcPts val="2000"/>
              </a:lnSpc>
            </a:pPr>
            <a:endParaRPr lang="en-US" dirty="0">
              <a:solidFill>
                <a:srgbClr val="343434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252E333-8B96-D8CC-C660-A0370C596AF4}"/>
              </a:ext>
            </a:extLst>
          </p:cNvPr>
          <p:cNvSpPr/>
          <p:nvPr/>
        </p:nvSpPr>
        <p:spPr>
          <a:xfrm rot="-594184">
            <a:off x="764187" y="616047"/>
            <a:ext cx="213158" cy="171059"/>
          </a:xfrm>
          <a:custGeom>
            <a:avLst/>
            <a:gdLst/>
            <a:ahLst/>
            <a:cxnLst/>
            <a:rect l="l" t="t" r="r" b="b"/>
            <a:pathLst>
              <a:path w="319737" h="256589">
                <a:moveTo>
                  <a:pt x="0" y="0"/>
                </a:moveTo>
                <a:lnTo>
                  <a:pt x="319737" y="0"/>
                </a:lnTo>
                <a:lnTo>
                  <a:pt x="319737" y="256589"/>
                </a:lnTo>
                <a:lnTo>
                  <a:pt x="0" y="25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FCB4587-F080-8DC5-44A9-9CAF3B3992B3}"/>
              </a:ext>
            </a:extLst>
          </p:cNvPr>
          <p:cNvGrpSpPr/>
          <p:nvPr/>
        </p:nvGrpSpPr>
        <p:grpSpPr>
          <a:xfrm>
            <a:off x="1258896" y="4145803"/>
            <a:ext cx="9517498" cy="1377173"/>
            <a:chOff x="0" y="0"/>
            <a:chExt cx="5574932" cy="191389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8F5BE1E-76F4-888F-F557-45F68330468C}"/>
                </a:ext>
              </a:extLst>
            </p:cNvPr>
            <p:cNvSpPr/>
            <p:nvPr/>
          </p:nvSpPr>
          <p:spPr>
            <a:xfrm>
              <a:off x="0" y="0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4264A5FC-6657-A3F2-6A9F-1FBD066A39B1}"/>
              </a:ext>
            </a:extLst>
          </p:cNvPr>
          <p:cNvSpPr txBox="1"/>
          <p:nvPr/>
        </p:nvSpPr>
        <p:spPr>
          <a:xfrm>
            <a:off x="1258896" y="3890660"/>
            <a:ext cx="4752977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Maintain Documentation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6765349-3385-0EBE-FA15-F10AB45007FD}"/>
              </a:ext>
            </a:extLst>
          </p:cNvPr>
          <p:cNvSpPr txBox="1"/>
          <p:nvPr/>
        </p:nvSpPr>
        <p:spPr>
          <a:xfrm>
            <a:off x="1325705" y="4172323"/>
            <a:ext cx="5612630" cy="1266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Tank Inspection and cleaning records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Cross connection control plans (CCCP)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Operation and Maintenance Manuals (O&amp;M manuals)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Emergency Response Plan</a:t>
            </a: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A85B20A5-5D92-36FD-2F0D-EB3766A0496F}"/>
              </a:ext>
            </a:extLst>
          </p:cNvPr>
          <p:cNvGrpSpPr/>
          <p:nvPr/>
        </p:nvGrpSpPr>
        <p:grpSpPr>
          <a:xfrm>
            <a:off x="1224592" y="2630337"/>
            <a:ext cx="9517500" cy="1222829"/>
            <a:chOff x="0" y="-142181"/>
            <a:chExt cx="5574933" cy="191389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82769FC5-40DF-1D0A-A96A-9E1FD673149A}"/>
                </a:ext>
              </a:extLst>
            </p:cNvPr>
            <p:cNvSpPr/>
            <p:nvPr/>
          </p:nvSpPr>
          <p:spPr>
            <a:xfrm>
              <a:off x="0" y="-142181"/>
              <a:ext cx="5574933" cy="1913890"/>
            </a:xfrm>
            <a:custGeom>
              <a:avLst/>
              <a:gdLst/>
              <a:ahLst/>
              <a:cxnLst/>
              <a:rect l="l" t="t" r="r" b="b"/>
              <a:pathLst>
                <a:path w="5574933" h="1913890">
                  <a:moveTo>
                    <a:pt x="5450472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50473" y="0"/>
                  </a:lnTo>
                  <a:cubicBezTo>
                    <a:pt x="5519053" y="0"/>
                    <a:pt x="5574933" y="55880"/>
                    <a:pt x="5574933" y="124460"/>
                  </a:cubicBezTo>
                  <a:lnTo>
                    <a:pt x="5574933" y="1789430"/>
                  </a:lnTo>
                  <a:cubicBezTo>
                    <a:pt x="5574933" y="1858010"/>
                    <a:pt x="5519053" y="1913890"/>
                    <a:pt x="5450473" y="1913890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8">
            <a:extLst>
              <a:ext uri="{FF2B5EF4-FFF2-40B4-BE49-F238E27FC236}">
                <a16:creationId xmlns:a16="http://schemas.microsoft.com/office/drawing/2014/main" id="{C6DE4EE9-07DB-19EC-1BCC-213240F7E188}"/>
              </a:ext>
            </a:extLst>
          </p:cNvPr>
          <p:cNvSpPr txBox="1"/>
          <p:nvPr/>
        </p:nvSpPr>
        <p:spPr>
          <a:xfrm>
            <a:off x="1224594" y="2348674"/>
            <a:ext cx="4948050" cy="24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2000" b="1" dirty="0">
                <a:solidFill>
                  <a:srgbClr val="343434"/>
                </a:solidFill>
                <a:latin typeface="+mn-lt"/>
                <a:ea typeface="HK Grotesk Medium"/>
                <a:cs typeface="HK Grotesk Medium"/>
                <a:sym typeface="HK Grotesk Medium"/>
              </a:rPr>
              <a:t>Implement Cross Connection Control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AAE343AC-6A0B-2F1C-E8A3-75794E1069B9}"/>
              </a:ext>
            </a:extLst>
          </p:cNvPr>
          <p:cNvSpPr txBox="1"/>
          <p:nvPr/>
        </p:nvSpPr>
        <p:spPr>
          <a:xfrm>
            <a:off x="1325705" y="2753666"/>
            <a:ext cx="8297596" cy="945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Install proper backflow assemblies where required.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Maintain testing records of backflow devices.</a:t>
            </a: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343434"/>
                </a:solidFill>
                <a:latin typeface="+mn-lt"/>
                <a:ea typeface="Lato"/>
                <a:cs typeface="Lato"/>
                <a:sym typeface="Lato"/>
              </a:rPr>
              <a:t>Prohibit unprotected auxiliary water source connections.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428831-0DEE-9E0D-E201-21A9CF5B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8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FDFD8-5982-7378-4828-F74289D1D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56C9BE-9B87-C896-5B22-7730B2FDC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61" y="3603265"/>
            <a:ext cx="9201151" cy="264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there a pathway for contamination?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treatment reliably controlled?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operator aware and engaged?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there documentation?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4343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there follow through?</a:t>
            </a:r>
          </a:p>
          <a:p>
            <a:pPr algn="ctr">
              <a:lnSpc>
                <a:spcPts val="2800"/>
              </a:lnSpc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EB5D30-0E8C-2FEE-688C-B9858082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905761" cy="6149494"/>
          </a:xfrm>
          <a:prstGeom prst="rect">
            <a:avLst/>
          </a:prstGeom>
          <a:blipFill>
            <a:blip r:embed="rId3"/>
            <a:stretch>
              <a:fillRect l="-29311" r="-4655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snowy road with trees on either side of it">
            <a:extLst>
              <a:ext uri="{FF2B5EF4-FFF2-40B4-BE49-F238E27FC236}">
                <a16:creationId xmlns:a16="http://schemas.microsoft.com/office/drawing/2014/main" id="{AC90D0FF-8F08-FD6A-6FE9-7D301B792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5" b="34365"/>
          <a:stretch/>
        </p:blipFill>
        <p:spPr>
          <a:xfrm>
            <a:off x="3019425" y="0"/>
            <a:ext cx="9172575" cy="2912665"/>
          </a:xfrm>
          <a:prstGeom prst="rect">
            <a:avLst/>
          </a:prstGeom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9AD999F3-4E62-E7DD-6730-8F73F793CA03}"/>
              </a:ext>
            </a:extLst>
          </p:cNvPr>
          <p:cNvSpPr txBox="1"/>
          <p:nvPr/>
        </p:nvSpPr>
        <p:spPr>
          <a:xfrm>
            <a:off x="3529261" y="2935620"/>
            <a:ext cx="7262179" cy="562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2800" b="1" dirty="0">
                <a:solidFill>
                  <a:srgbClr val="326297"/>
                </a:solidFill>
                <a:latin typeface="+mj-lt"/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What Inspectors are really looking for</a:t>
            </a:r>
            <a:endParaRPr lang="en-US" sz="2800" b="1" dirty="0">
              <a:solidFill>
                <a:srgbClr val="1566A8"/>
              </a:solidFill>
              <a:latin typeface="+mj-lt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B12DC-8864-F9A2-1A86-2F755D8D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3D940-AB8C-4343-850E-90F1D850C6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1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Top Right">
            <a:extLst>
              <a:ext uri="{FF2B5EF4-FFF2-40B4-BE49-F238E27FC236}">
                <a16:creationId xmlns:a16="http://schemas.microsoft.com/office/drawing/2014/main" id="{7604F185-C7E0-DB88-1EE6-E114B253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2535"/>
            <a:ext cx="1880537" cy="2848880"/>
            <a:chOff x="10849" y="15178"/>
            <a:chExt cx="2198951" cy="333125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B6D077B-A6A1-F068-3994-F8D4A5ADE09A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DB12846-9DB9-4F18-F592-CD56BABAC34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AECAAC2-0A5A-A5AF-7A77-FDF8B331A62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4BCFCA-5345-F2B8-B624-6EA212301D0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0BBA6E-8252-B345-E5E3-B336540F10F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EB6C56A-88D4-35C1-F4C6-730BC52D573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1F40F1-5E70-F91D-D65A-2F3E917E923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rgbClr val="7FBDE8">
                  <a:alpha val="60000"/>
                </a:srgb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8585516" y="1302161"/>
            <a:ext cx="2710572" cy="4253679"/>
            <a:chOff x="0" y="0"/>
            <a:chExt cx="1564703" cy="2455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4703" cy="2455476"/>
            </a:xfrm>
            <a:custGeom>
              <a:avLst/>
              <a:gdLst/>
              <a:ahLst/>
              <a:cxnLst/>
              <a:rect l="l" t="t" r="r" b="b"/>
              <a:pathLst>
                <a:path w="1564703" h="2455476">
                  <a:moveTo>
                    <a:pt x="0" y="0"/>
                  </a:moveTo>
                  <a:lnTo>
                    <a:pt x="1564703" y="0"/>
                  </a:lnTo>
                  <a:lnTo>
                    <a:pt x="1564703" y="2455476"/>
                  </a:lnTo>
                  <a:lnTo>
                    <a:pt x="0" y="2455476"/>
                  </a:lnTo>
                  <a:close/>
                </a:path>
              </a:pathLst>
            </a:custGeom>
            <a:solidFill>
              <a:srgbClr val="0880AD"/>
            </a:solidFill>
          </p:spPr>
          <p:txBody>
            <a:bodyPr/>
            <a:lstStyle/>
            <a:p>
              <a:endParaRPr lang="en-US" dirty="0">
                <a:solidFill>
                  <a:srgbClr val="0880AD"/>
                </a:solidFill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30445" y="1143374"/>
            <a:ext cx="502141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spc="70" dirty="0">
                <a:solidFill>
                  <a:srgbClr val="0880AD"/>
                </a:solidFill>
                <a:latin typeface="+mj-lt"/>
                <a:ea typeface="HK Grotesk Medium"/>
                <a:cs typeface="HK Grotesk Medium"/>
                <a:sym typeface="HK Grotesk Medium"/>
              </a:rPr>
              <a:t>Deficiencies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5912" y="2560725"/>
            <a:ext cx="478167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545454"/>
                </a:solidFill>
                <a:latin typeface="+mn-lt"/>
                <a:ea typeface="Lato"/>
                <a:cs typeface="Lato"/>
                <a:sym typeface="Lato"/>
              </a:rPr>
              <a:t>Part of the description will tell what needs to be done to resolve the deficiency. </a:t>
            </a:r>
          </a:p>
          <a:p>
            <a:pPr>
              <a:lnSpc>
                <a:spcPts val="2000"/>
              </a:lnSpc>
            </a:pPr>
            <a:r>
              <a:rPr lang="en-US" dirty="0">
                <a:solidFill>
                  <a:srgbClr val="545454"/>
                </a:solidFill>
                <a:latin typeface="+mn-lt"/>
                <a:ea typeface="Lato"/>
                <a:cs typeface="Lato"/>
                <a:sym typeface="Lato"/>
              </a:rPr>
              <a:t>(Seen in Figure to the right)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4CB4F8-5A67-1DC6-51E3-0A559C69D1AE}"/>
              </a:ext>
            </a:extLst>
          </p:cNvPr>
          <p:cNvSpPr txBox="1">
            <a:spLocks/>
          </p:cNvSpPr>
          <p:nvPr/>
        </p:nvSpPr>
        <p:spPr>
          <a:xfrm>
            <a:off x="1100612" y="408609"/>
            <a:ext cx="4995388" cy="79051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5000"/>
              </a:lnSpc>
            </a:pPr>
            <a:r>
              <a:rPr lang="en-US" sz="4800" b="1" dirty="0">
                <a:solidFill>
                  <a:srgbClr val="326297"/>
                </a:solidFill>
                <a:ea typeface="Verdana" panose="020B0604030504040204" pitchFamily="34" charset="0"/>
                <a:cs typeface="Segoe UI" panose="020B0502040204020203" pitchFamily="34" charset="0"/>
                <a:sym typeface="HK Grotesk Bold"/>
              </a:rPr>
              <a:t>How to Resolve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8E25508-39AA-298E-E4E0-EB68EDA6EF20}"/>
              </a:ext>
            </a:extLst>
          </p:cNvPr>
          <p:cNvSpPr txBox="1"/>
          <p:nvPr/>
        </p:nvSpPr>
        <p:spPr>
          <a:xfrm>
            <a:off x="943922" y="1623667"/>
            <a:ext cx="478167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545454"/>
                </a:solidFill>
                <a:latin typeface="+mn-lt"/>
                <a:ea typeface="Lato"/>
                <a:cs typeface="Lato"/>
                <a:sym typeface="Lato"/>
              </a:rPr>
              <a:t>Each Sanitary Survey Letter will outline deficiencies the system received during the survey. 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9C9F4076-078B-A825-649F-B243CF730744}"/>
              </a:ext>
            </a:extLst>
          </p:cNvPr>
          <p:cNvSpPr txBox="1"/>
          <p:nvPr/>
        </p:nvSpPr>
        <p:spPr>
          <a:xfrm>
            <a:off x="895912" y="3537455"/>
            <a:ext cx="478167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545454"/>
                </a:solidFill>
                <a:latin typeface="+mn-lt"/>
                <a:ea typeface="Lato"/>
                <a:cs typeface="Lato"/>
                <a:sym typeface="Lato"/>
              </a:rPr>
              <a:t>Follow the instructions within the description to resolve the deficiency.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FE10-E756-68B1-6CB5-E20C8F7E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C1140-0409-4EB3-BB7D-DC6DFCB680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Text, letter&#10;&#10;AI-generated content may be incorrect.">
            <a:extLst>
              <a:ext uri="{FF2B5EF4-FFF2-40B4-BE49-F238E27FC236}">
                <a16:creationId xmlns:a16="http://schemas.microsoft.com/office/drawing/2014/main" id="{D928B635-F632-2EE5-6697-DEA84197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982" y="1599181"/>
            <a:ext cx="5897959" cy="32939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76307B9-9A52-1695-16EF-0AE490519ADF}"/>
                  </a:ext>
                </a:extLst>
              </p14:cNvPr>
              <p14:cNvContentPartPr/>
              <p14:nvPr/>
            </p14:nvContentPartPr>
            <p14:xfrm>
              <a:off x="7214472" y="4444056"/>
              <a:ext cx="4856040" cy="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76307B9-9A52-1695-16EF-0AE490519A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0472" y="4228056"/>
                <a:ext cx="49636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2659EF9-0849-E6B8-BF27-8D1312A1620B}"/>
                  </a:ext>
                </a:extLst>
              </p14:cNvPr>
              <p14:cNvContentPartPr/>
              <p14:nvPr/>
            </p14:nvContentPartPr>
            <p14:xfrm>
              <a:off x="6418872" y="4635576"/>
              <a:ext cx="5624280" cy="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2659EF9-0849-E6B8-BF27-8D1312A162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4872" y="4419576"/>
                <a:ext cx="57319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31E20A2-CADB-A080-8A53-8E12E08353E0}"/>
                  </a:ext>
                </a:extLst>
              </p14:cNvPr>
              <p14:cNvContentPartPr/>
              <p14:nvPr/>
            </p14:nvContentPartPr>
            <p14:xfrm>
              <a:off x="6427872" y="4791096"/>
              <a:ext cx="40320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31E20A2-CADB-A080-8A53-8E12E08353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73872" y="4683096"/>
                <a:ext cx="510840" cy="225360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A2F447-4B90-65A5-C588-EDE57253D5C9}"/>
              </a:ext>
            </a:extLst>
          </p:cNvPr>
          <p:cNvCxnSpPr/>
          <p:nvPr/>
        </p:nvCxnSpPr>
        <p:spPr>
          <a:xfrm>
            <a:off x="3598306" y="3154680"/>
            <a:ext cx="16686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5">
            <a:extLst>
              <a:ext uri="{FF2B5EF4-FFF2-40B4-BE49-F238E27FC236}">
                <a16:creationId xmlns:a16="http://schemas.microsoft.com/office/drawing/2014/main" id="{84D64E13-C013-7A58-BABD-B7BB063114AB}"/>
              </a:ext>
            </a:extLst>
          </p:cNvPr>
          <p:cNvSpPr txBox="1"/>
          <p:nvPr/>
        </p:nvSpPr>
        <p:spPr>
          <a:xfrm>
            <a:off x="899136" y="4287855"/>
            <a:ext cx="478167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545454"/>
                </a:solidFill>
                <a:latin typeface="+mn-lt"/>
                <a:ea typeface="Lato"/>
                <a:cs typeface="Lato"/>
                <a:sym typeface="Lato"/>
              </a:rPr>
              <a:t>Call your Facility Manager if there are any questions about how to get deficiency resolved.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3">
      <a:majorFont>
        <a:latin typeface="segoe ui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segoe ui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d6a4c-76ea-4555-8dee-d145436d9ff7">
      <Terms xmlns="http://schemas.microsoft.com/office/infopath/2007/PartnerControls"/>
    </lcf76f155ced4ddcb4097134ff3c332f>
    <TaxCatchAll xmlns="516b8590-d7b4-4965-80f0-13162f5305f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7934575B8544D801581D250394F66" ma:contentTypeVersion="13" ma:contentTypeDescription="Create a new document." ma:contentTypeScope="" ma:versionID="3ef5f01947682efce124ab5ce97c9139">
  <xsd:schema xmlns:xsd="http://www.w3.org/2001/XMLSchema" xmlns:xs="http://www.w3.org/2001/XMLSchema" xmlns:p="http://schemas.microsoft.com/office/2006/metadata/properties" xmlns:ns2="aa6d6a4c-76ea-4555-8dee-d145436d9ff7" xmlns:ns3="516b8590-d7b4-4965-80f0-13162f5305f3" targetNamespace="http://schemas.microsoft.com/office/2006/metadata/properties" ma:root="true" ma:fieldsID="342035d5a91782a5598ff48de54fea81" ns2:_="" ns3:_="">
    <xsd:import namespace="aa6d6a4c-76ea-4555-8dee-d145436d9ff7"/>
    <xsd:import namespace="516b8590-d7b4-4965-80f0-13162f5305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d6a4c-76ea-4555-8dee-d145436d9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13bb73f-e2d2-482b-8e61-3bf6a9fa6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b8590-d7b4-4965-80f0-13162f5305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ed9a0f7-2a10-4cf9-aa2d-6d7ef5ab8430}" ma:internalName="TaxCatchAll" ma:showField="CatchAllData" ma:web="516b8590-d7b4-4965-80f0-13162f5305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8580DA-44CE-4530-A045-153DF9E6558A}">
  <ds:schemaRefs>
    <ds:schemaRef ds:uri="1bbbcba3-8c99-46a0-ba24-0ee85a578168"/>
    <ds:schemaRef ds:uri="bead20ff-3502-4908-a3b0-94f5417f8b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2e7a3fad-9be5-4917-87dd-244fe1575211"/>
  </ds:schemaRefs>
</ds:datastoreItem>
</file>

<file path=customXml/itemProps2.xml><?xml version="1.0" encoding="utf-8"?>
<ds:datastoreItem xmlns:ds="http://schemas.openxmlformats.org/officeDocument/2006/customXml" ds:itemID="{F948E714-5A88-49FA-9E93-7F066F3339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2A8197-809D-4869-A133-1D2C6C68216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78295</TotalTime>
  <Words>624</Words>
  <Application>Microsoft Office PowerPoint</Application>
  <PresentationFormat>Widescreen</PresentationFormat>
  <Paragraphs>115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Arial</vt:lpstr>
      <vt:lpstr>Calibri</vt:lpstr>
      <vt:lpstr>Gill Sans MT</vt:lpstr>
      <vt:lpstr>HK Grotesk Bold</vt:lpstr>
      <vt:lpstr>Lato</vt:lpstr>
      <vt:lpstr>Segoe UI</vt:lpstr>
      <vt:lpstr>Segoe UI</vt:lpstr>
      <vt:lpstr>Segoe UI Semibold</vt:lpstr>
      <vt:lpstr>Verdana</vt:lpstr>
      <vt:lpstr>Custom Design</vt:lpstr>
      <vt:lpstr>2_Office Theme</vt:lpstr>
      <vt:lpstr>PowerPoint Presentation</vt:lpstr>
      <vt:lpstr>PowerPoint Presentation</vt:lpstr>
      <vt:lpstr>“SignificantDeficienciesare bad”</vt:lpstr>
      <vt:lpstr>Significant Deficiencies</vt:lpstr>
      <vt:lpstr>Examples</vt:lpstr>
      <vt:lpstr>How to Avoid Significant Deficiencies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Timeframe Expectations of CAPs</vt:lpstr>
      <vt:lpstr>Thank You</vt:lpstr>
    </vt:vector>
  </TitlesOfParts>
  <Company>ndwr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bconrad</dc:creator>
  <cp:lastModifiedBy>Dustin Deitch</cp:lastModifiedBy>
  <cp:revision>38</cp:revision>
  <cp:lastPrinted>2023-01-31T18:34:10Z</cp:lastPrinted>
  <dcterms:created xsi:type="dcterms:W3CDTF">2011-02-07T22:15:11Z</dcterms:created>
  <dcterms:modified xsi:type="dcterms:W3CDTF">2026-02-24T19:45:09Z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0x0101002047934575B8544D801581D250394F66</vt:lpwstr>
  </property>
</Properties>
</file>