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7"/>
  </p:notesMasterIdLst>
  <p:sldIdLst>
    <p:sldId id="446" r:id="rId2"/>
    <p:sldId id="470" r:id="rId3"/>
    <p:sldId id="471" r:id="rId4"/>
    <p:sldId id="445" r:id="rId5"/>
    <p:sldId id="468" r:id="rId6"/>
    <p:sldId id="513" r:id="rId7"/>
    <p:sldId id="512" r:id="rId8"/>
    <p:sldId id="473" r:id="rId9"/>
    <p:sldId id="496" r:id="rId10"/>
    <p:sldId id="498" r:id="rId11"/>
    <p:sldId id="497" r:id="rId12"/>
    <p:sldId id="521" r:id="rId13"/>
    <p:sldId id="499" r:id="rId14"/>
    <p:sldId id="522" r:id="rId15"/>
    <p:sldId id="526" r:id="rId16"/>
    <p:sldId id="500" r:id="rId17"/>
    <p:sldId id="501" r:id="rId18"/>
    <p:sldId id="504" r:id="rId19"/>
    <p:sldId id="523" r:id="rId20"/>
    <p:sldId id="527" r:id="rId21"/>
    <p:sldId id="505" r:id="rId22"/>
    <p:sldId id="507" r:id="rId23"/>
    <p:sldId id="508" r:id="rId24"/>
    <p:sldId id="510" r:id="rId25"/>
    <p:sldId id="524" r:id="rId26"/>
    <p:sldId id="525" r:id="rId27"/>
    <p:sldId id="511" r:id="rId28"/>
    <p:sldId id="514" r:id="rId29"/>
    <p:sldId id="490" r:id="rId30"/>
    <p:sldId id="516" r:id="rId31"/>
    <p:sldId id="517" r:id="rId32"/>
    <p:sldId id="518" r:id="rId33"/>
    <p:sldId id="519" r:id="rId34"/>
    <p:sldId id="520" r:id="rId35"/>
    <p:sldId id="451"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eifert" initials="AS" lastIdx="1" clrIdx="0">
    <p:extLst>
      <p:ext uri="{19B8F6BF-5375-455C-9EA6-DF929625EA0E}">
        <p15:presenceInfo xmlns:p15="http://schemas.microsoft.com/office/powerpoint/2012/main" userId="S::aseifert@ndep.nv.gov::a8233511-28cc-4806-9f26-ea7e8363fd61" providerId="AD"/>
      </p:ext>
    </p:extLst>
  </p:cmAuthor>
  <p:cmAuthor id="2" name="Brendon Grant" initials="BG" lastIdx="1" clrIdx="1">
    <p:extLst>
      <p:ext uri="{19B8F6BF-5375-455C-9EA6-DF929625EA0E}">
        <p15:presenceInfo xmlns:p15="http://schemas.microsoft.com/office/powerpoint/2012/main" userId="S::bgrant@ndep.nv.gov::c6101403-2a03-49db-b454-ecb849012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26297"/>
    <a:srgbClr val="90B7E1"/>
    <a:srgbClr val="97785D"/>
    <a:srgbClr val="7A9D4B"/>
    <a:srgbClr val="D7D2B7"/>
    <a:srgbClr val="216198"/>
    <a:srgbClr val="F7941E"/>
    <a:srgbClr val="007B54"/>
    <a:srgbClr val="5F4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143" d="100"/>
          <a:sy n="143" d="100"/>
        </p:scale>
        <p:origin x="168" y="30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5"/>
            <a:ext cx="3043649" cy="464839"/>
          </a:xfrm>
          <a:prstGeom prst="rect">
            <a:avLst/>
          </a:prstGeom>
        </p:spPr>
        <p:txBody>
          <a:bodyPr vert="horz" lIns="88147" tIns="44069" rIns="88147" bIns="44069" rtlCol="0"/>
          <a:lstStyle>
            <a:lvl1pPr algn="l">
              <a:defRPr sz="1200"/>
            </a:lvl1pPr>
          </a:lstStyle>
          <a:p>
            <a:endParaRPr lang="en-US"/>
          </a:p>
        </p:txBody>
      </p:sp>
      <p:sp>
        <p:nvSpPr>
          <p:cNvPr id="3" name="Date Placeholder 2"/>
          <p:cNvSpPr>
            <a:spLocks noGrp="1"/>
          </p:cNvSpPr>
          <p:nvPr>
            <p:ph type="dt" idx="1"/>
          </p:nvPr>
        </p:nvSpPr>
        <p:spPr>
          <a:xfrm>
            <a:off x="3977940" y="15"/>
            <a:ext cx="3043649" cy="464839"/>
          </a:xfrm>
          <a:prstGeom prst="rect">
            <a:avLst/>
          </a:prstGeom>
        </p:spPr>
        <p:txBody>
          <a:bodyPr vert="horz" lIns="88147" tIns="44069" rIns="88147" bIns="44069" rtlCol="0"/>
          <a:lstStyle>
            <a:lvl1pPr algn="r">
              <a:defRPr sz="1200"/>
            </a:lvl1pPr>
          </a:lstStyle>
          <a:p>
            <a:fld id="{F1E5B160-7981-405C-9F4C-B8A1E1E06422}" type="datetimeFigureOut">
              <a:rPr lang="en-US" smtClean="0"/>
              <a:pPr/>
              <a:t>10/30/2023</a:t>
            </a:fld>
            <a:endParaRPr lang="en-US"/>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88147" tIns="44069" rIns="88147" bIns="44069" rtlCol="0" anchor="ctr"/>
          <a:lstStyle/>
          <a:p>
            <a:endParaRPr lang="en-US"/>
          </a:p>
        </p:txBody>
      </p:sp>
      <p:sp>
        <p:nvSpPr>
          <p:cNvPr id="5" name="Notes Placeholder 4"/>
          <p:cNvSpPr>
            <a:spLocks noGrp="1"/>
          </p:cNvSpPr>
          <p:nvPr>
            <p:ph type="body" sz="quarter" idx="3"/>
          </p:nvPr>
        </p:nvSpPr>
        <p:spPr>
          <a:xfrm>
            <a:off x="702619" y="4422147"/>
            <a:ext cx="5617870" cy="4188171"/>
          </a:xfrm>
          <a:prstGeom prst="rect">
            <a:avLst/>
          </a:prstGeom>
        </p:spPr>
        <p:txBody>
          <a:bodyPr vert="horz" lIns="88147" tIns="44069" rIns="88147" bIns="440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42738"/>
            <a:ext cx="3043649" cy="464839"/>
          </a:xfrm>
          <a:prstGeom prst="rect">
            <a:avLst/>
          </a:prstGeom>
        </p:spPr>
        <p:txBody>
          <a:bodyPr vert="horz" lIns="88147" tIns="44069" rIns="88147" bIns="44069" rtlCol="0" anchor="b"/>
          <a:lstStyle>
            <a:lvl1pPr algn="l">
              <a:defRPr sz="1200"/>
            </a:lvl1pPr>
          </a:lstStyle>
          <a:p>
            <a:endParaRPr lang="en-US"/>
          </a:p>
        </p:txBody>
      </p:sp>
      <p:sp>
        <p:nvSpPr>
          <p:cNvPr id="7" name="Slide Number Placeholder 6"/>
          <p:cNvSpPr>
            <a:spLocks noGrp="1"/>
          </p:cNvSpPr>
          <p:nvPr>
            <p:ph type="sldNum" sz="quarter" idx="5"/>
          </p:nvPr>
        </p:nvSpPr>
        <p:spPr>
          <a:xfrm>
            <a:off x="3977940" y="8842738"/>
            <a:ext cx="3043649" cy="464839"/>
          </a:xfrm>
          <a:prstGeom prst="rect">
            <a:avLst/>
          </a:prstGeom>
        </p:spPr>
        <p:txBody>
          <a:bodyPr vert="horz" lIns="88147" tIns="44069" rIns="88147" bIns="44069"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363732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10</a:t>
            </a:fld>
            <a:endParaRPr lang="en-US"/>
          </a:p>
        </p:txBody>
      </p:sp>
    </p:spTree>
    <p:extLst>
      <p:ext uri="{BB962C8B-B14F-4D97-AF65-F5344CB8AC3E}">
        <p14:creationId xmlns:p14="http://schemas.microsoft.com/office/powerpoint/2010/main" val="138580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11</a:t>
            </a:fld>
            <a:endParaRPr lang="en-US"/>
          </a:p>
        </p:txBody>
      </p:sp>
    </p:spTree>
    <p:extLst>
      <p:ext uri="{BB962C8B-B14F-4D97-AF65-F5344CB8AC3E}">
        <p14:creationId xmlns:p14="http://schemas.microsoft.com/office/powerpoint/2010/main" val="294742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12</a:t>
            </a:fld>
            <a:endParaRPr lang="en-US"/>
          </a:p>
        </p:txBody>
      </p:sp>
    </p:spTree>
    <p:extLst>
      <p:ext uri="{BB962C8B-B14F-4D97-AF65-F5344CB8AC3E}">
        <p14:creationId xmlns:p14="http://schemas.microsoft.com/office/powerpoint/2010/main" val="247976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13</a:t>
            </a:fld>
            <a:endParaRPr lang="en-US"/>
          </a:p>
        </p:txBody>
      </p:sp>
    </p:spTree>
    <p:extLst>
      <p:ext uri="{BB962C8B-B14F-4D97-AF65-F5344CB8AC3E}">
        <p14:creationId xmlns:p14="http://schemas.microsoft.com/office/powerpoint/2010/main" val="237958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14</a:t>
            </a:fld>
            <a:endParaRPr lang="en-US"/>
          </a:p>
        </p:txBody>
      </p:sp>
    </p:spTree>
    <p:extLst>
      <p:ext uri="{BB962C8B-B14F-4D97-AF65-F5344CB8AC3E}">
        <p14:creationId xmlns:p14="http://schemas.microsoft.com/office/powerpoint/2010/main" val="7457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15</a:t>
            </a:fld>
            <a:endParaRPr lang="en-US"/>
          </a:p>
        </p:txBody>
      </p:sp>
    </p:spTree>
    <p:extLst>
      <p:ext uri="{BB962C8B-B14F-4D97-AF65-F5344CB8AC3E}">
        <p14:creationId xmlns:p14="http://schemas.microsoft.com/office/powerpoint/2010/main" val="356549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16</a:t>
            </a:fld>
            <a:endParaRPr lang="en-US"/>
          </a:p>
        </p:txBody>
      </p:sp>
    </p:spTree>
    <p:extLst>
      <p:ext uri="{BB962C8B-B14F-4D97-AF65-F5344CB8AC3E}">
        <p14:creationId xmlns:p14="http://schemas.microsoft.com/office/powerpoint/2010/main" val="149139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17</a:t>
            </a:fld>
            <a:endParaRPr lang="en-US"/>
          </a:p>
        </p:txBody>
      </p:sp>
    </p:spTree>
    <p:extLst>
      <p:ext uri="{BB962C8B-B14F-4D97-AF65-F5344CB8AC3E}">
        <p14:creationId xmlns:p14="http://schemas.microsoft.com/office/powerpoint/2010/main" val="3917943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18</a:t>
            </a:fld>
            <a:endParaRPr lang="en-US"/>
          </a:p>
        </p:txBody>
      </p:sp>
    </p:spTree>
    <p:extLst>
      <p:ext uri="{BB962C8B-B14F-4D97-AF65-F5344CB8AC3E}">
        <p14:creationId xmlns:p14="http://schemas.microsoft.com/office/powerpoint/2010/main" val="335663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19</a:t>
            </a:fld>
            <a:endParaRPr lang="en-US"/>
          </a:p>
        </p:txBody>
      </p:sp>
    </p:spTree>
    <p:extLst>
      <p:ext uri="{BB962C8B-B14F-4D97-AF65-F5344CB8AC3E}">
        <p14:creationId xmlns:p14="http://schemas.microsoft.com/office/powerpoint/2010/main" val="283610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a:p>
        </p:txBody>
      </p:sp>
    </p:spTree>
    <p:extLst>
      <p:ext uri="{BB962C8B-B14F-4D97-AF65-F5344CB8AC3E}">
        <p14:creationId xmlns:p14="http://schemas.microsoft.com/office/powerpoint/2010/main" val="217536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20</a:t>
            </a:fld>
            <a:endParaRPr lang="en-US"/>
          </a:p>
        </p:txBody>
      </p:sp>
    </p:spTree>
    <p:extLst>
      <p:ext uri="{BB962C8B-B14F-4D97-AF65-F5344CB8AC3E}">
        <p14:creationId xmlns:p14="http://schemas.microsoft.com/office/powerpoint/2010/main" val="410955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21</a:t>
            </a:fld>
            <a:endParaRPr lang="en-US"/>
          </a:p>
        </p:txBody>
      </p:sp>
    </p:spTree>
    <p:extLst>
      <p:ext uri="{BB962C8B-B14F-4D97-AF65-F5344CB8AC3E}">
        <p14:creationId xmlns:p14="http://schemas.microsoft.com/office/powerpoint/2010/main" val="347168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22</a:t>
            </a:fld>
            <a:endParaRPr lang="en-US"/>
          </a:p>
        </p:txBody>
      </p:sp>
    </p:spTree>
    <p:extLst>
      <p:ext uri="{BB962C8B-B14F-4D97-AF65-F5344CB8AC3E}">
        <p14:creationId xmlns:p14="http://schemas.microsoft.com/office/powerpoint/2010/main" val="221780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23</a:t>
            </a:fld>
            <a:endParaRPr lang="en-US"/>
          </a:p>
        </p:txBody>
      </p:sp>
    </p:spTree>
    <p:extLst>
      <p:ext uri="{BB962C8B-B14F-4D97-AF65-F5344CB8AC3E}">
        <p14:creationId xmlns:p14="http://schemas.microsoft.com/office/powerpoint/2010/main" val="8574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24</a:t>
            </a:fld>
            <a:endParaRPr lang="en-US"/>
          </a:p>
        </p:txBody>
      </p:sp>
    </p:spTree>
    <p:extLst>
      <p:ext uri="{BB962C8B-B14F-4D97-AF65-F5344CB8AC3E}">
        <p14:creationId xmlns:p14="http://schemas.microsoft.com/office/powerpoint/2010/main" val="735971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25</a:t>
            </a:fld>
            <a:endParaRPr lang="en-US"/>
          </a:p>
        </p:txBody>
      </p:sp>
    </p:spTree>
    <p:extLst>
      <p:ext uri="{BB962C8B-B14F-4D97-AF65-F5344CB8AC3E}">
        <p14:creationId xmlns:p14="http://schemas.microsoft.com/office/powerpoint/2010/main" val="405034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26</a:t>
            </a:fld>
            <a:endParaRPr lang="en-US"/>
          </a:p>
        </p:txBody>
      </p:sp>
    </p:spTree>
    <p:extLst>
      <p:ext uri="{BB962C8B-B14F-4D97-AF65-F5344CB8AC3E}">
        <p14:creationId xmlns:p14="http://schemas.microsoft.com/office/powerpoint/2010/main" val="301013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27</a:t>
            </a:fld>
            <a:endParaRPr lang="en-US"/>
          </a:p>
        </p:txBody>
      </p:sp>
    </p:spTree>
    <p:extLst>
      <p:ext uri="{BB962C8B-B14F-4D97-AF65-F5344CB8AC3E}">
        <p14:creationId xmlns:p14="http://schemas.microsoft.com/office/powerpoint/2010/main" val="329993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22BFD1-B64D-4EAE-A0E6-2F7E7F4A7A4A}"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1310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29</a:t>
            </a:fld>
            <a:endParaRPr lang="en-US"/>
          </a:p>
        </p:txBody>
      </p:sp>
    </p:spTree>
    <p:extLst>
      <p:ext uri="{BB962C8B-B14F-4D97-AF65-F5344CB8AC3E}">
        <p14:creationId xmlns:p14="http://schemas.microsoft.com/office/powerpoint/2010/main" val="18058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3</a:t>
            </a:fld>
            <a:endParaRPr lang="en-US"/>
          </a:p>
        </p:txBody>
      </p:sp>
    </p:spTree>
    <p:extLst>
      <p:ext uri="{BB962C8B-B14F-4D97-AF65-F5344CB8AC3E}">
        <p14:creationId xmlns:p14="http://schemas.microsoft.com/office/powerpoint/2010/main" val="2536703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30</a:t>
            </a:fld>
            <a:endParaRPr lang="en-US"/>
          </a:p>
        </p:txBody>
      </p:sp>
    </p:spTree>
    <p:extLst>
      <p:ext uri="{BB962C8B-B14F-4D97-AF65-F5344CB8AC3E}">
        <p14:creationId xmlns:p14="http://schemas.microsoft.com/office/powerpoint/2010/main" val="87960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31</a:t>
            </a:fld>
            <a:endParaRPr lang="en-US"/>
          </a:p>
        </p:txBody>
      </p:sp>
    </p:spTree>
    <p:extLst>
      <p:ext uri="{BB962C8B-B14F-4D97-AF65-F5344CB8AC3E}">
        <p14:creationId xmlns:p14="http://schemas.microsoft.com/office/powerpoint/2010/main" val="373420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32</a:t>
            </a:fld>
            <a:endParaRPr lang="en-US"/>
          </a:p>
        </p:txBody>
      </p:sp>
    </p:spTree>
    <p:extLst>
      <p:ext uri="{BB962C8B-B14F-4D97-AF65-F5344CB8AC3E}">
        <p14:creationId xmlns:p14="http://schemas.microsoft.com/office/powerpoint/2010/main" val="738555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33</a:t>
            </a:fld>
            <a:endParaRPr lang="en-US"/>
          </a:p>
        </p:txBody>
      </p:sp>
    </p:spTree>
    <p:extLst>
      <p:ext uri="{BB962C8B-B14F-4D97-AF65-F5344CB8AC3E}">
        <p14:creationId xmlns:p14="http://schemas.microsoft.com/office/powerpoint/2010/main" val="4122015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34</a:t>
            </a:fld>
            <a:endParaRPr lang="en-US"/>
          </a:p>
        </p:txBody>
      </p:sp>
    </p:spTree>
    <p:extLst>
      <p:ext uri="{BB962C8B-B14F-4D97-AF65-F5344CB8AC3E}">
        <p14:creationId xmlns:p14="http://schemas.microsoft.com/office/powerpoint/2010/main" val="1651242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35</a:t>
            </a:fld>
            <a:endParaRPr lang="en-US"/>
          </a:p>
        </p:txBody>
      </p:sp>
    </p:spTree>
    <p:extLst>
      <p:ext uri="{BB962C8B-B14F-4D97-AF65-F5344CB8AC3E}">
        <p14:creationId xmlns:p14="http://schemas.microsoft.com/office/powerpoint/2010/main" val="151310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4</a:t>
            </a:fld>
            <a:endParaRPr lang="en-US"/>
          </a:p>
        </p:txBody>
      </p:sp>
    </p:spTree>
    <p:extLst>
      <p:ext uri="{BB962C8B-B14F-4D97-AF65-F5344CB8AC3E}">
        <p14:creationId xmlns:p14="http://schemas.microsoft.com/office/powerpoint/2010/main" val="316127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5</a:t>
            </a:fld>
            <a:endParaRPr lang="en-US"/>
          </a:p>
        </p:txBody>
      </p:sp>
    </p:spTree>
    <p:extLst>
      <p:ext uri="{BB962C8B-B14F-4D97-AF65-F5344CB8AC3E}">
        <p14:creationId xmlns:p14="http://schemas.microsoft.com/office/powerpoint/2010/main" val="389642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6</a:t>
            </a:fld>
            <a:endParaRPr lang="en-US"/>
          </a:p>
        </p:txBody>
      </p:sp>
    </p:spTree>
    <p:extLst>
      <p:ext uri="{BB962C8B-B14F-4D97-AF65-F5344CB8AC3E}">
        <p14:creationId xmlns:p14="http://schemas.microsoft.com/office/powerpoint/2010/main" val="75379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a:p>
        </p:txBody>
      </p:sp>
    </p:spTree>
    <p:extLst>
      <p:ext uri="{BB962C8B-B14F-4D97-AF65-F5344CB8AC3E}">
        <p14:creationId xmlns:p14="http://schemas.microsoft.com/office/powerpoint/2010/main" val="416961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8</a:t>
            </a:fld>
            <a:endParaRPr lang="en-US"/>
          </a:p>
        </p:txBody>
      </p:sp>
    </p:spTree>
    <p:extLst>
      <p:ext uri="{BB962C8B-B14F-4D97-AF65-F5344CB8AC3E}">
        <p14:creationId xmlns:p14="http://schemas.microsoft.com/office/powerpoint/2010/main" val="390947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9</a:t>
            </a:fld>
            <a:endParaRPr lang="en-US"/>
          </a:p>
        </p:txBody>
      </p:sp>
    </p:spTree>
    <p:extLst>
      <p:ext uri="{BB962C8B-B14F-4D97-AF65-F5344CB8AC3E}">
        <p14:creationId xmlns:p14="http://schemas.microsoft.com/office/powerpoint/2010/main" val="17378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4CC398B-B676-4B3E-9A65-8660A9F31719}" type="datetime1">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287CC2-59A6-4929-A58F-5BCBDB32C328}" type="datetime1">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FCCBDF-7D53-4E14-AF1D-8C9169919610}" type="datetime1">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869115-9ECC-46DF-895E-5BA55B467639}" type="datetime1">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D6D9B6-3BFB-4B48-B14E-70BC0E8142B4}" type="datetime1">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61517-D9A2-4FA0-A96D-8F5BD5D84AA6}" type="datetime1">
              <a:rPr lang="en-US" smtClean="0"/>
              <a:t>10/30/2023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D399FF-DB74-46DA-BCE4-D8DE66A63547}" type="datetime1">
              <a:rPr lang="en-US" smtClean="0"/>
              <a:t>10/30/2023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E7615103-CDAF-44F3-B81A-C0CE0497663A}" type="datetime1">
              <a:rPr lang="en-US" smtClean="0"/>
              <a:t>10/30/2023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DA7F05-66F5-4227-89EE-14B83AFE4F3C}" type="datetime1">
              <a:rPr lang="en-US" smtClean="0"/>
              <a:t>10/30/2023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A4FAB7-865C-4B86-8552-4C5EA6B49638}" type="datetime1">
              <a:rPr lang="en-US" smtClean="0"/>
              <a:t>10/30/2023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575952-BDE1-476D-BD15-C13DEB77EAC4}" type="datetime1">
              <a:rPr lang="en-US" smtClean="0"/>
              <a:t>10/30/2023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2B4AF1-D948-43D1-B341-8782F03E72F6}" type="datetime1">
              <a:rPr lang="en-US" smtClean="0"/>
              <a:t>10/30/2023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mailto:chasenau@ndep.nv.gov?subject=R130-22%20Public%20Comment" TargetMode="External"/><Relationship Id="rId3" Type="http://schemas.openxmlformats.org/officeDocument/2006/relationships/image" Target="../media/image4.png"/><Relationship Id="rId7" Type="http://schemas.openxmlformats.org/officeDocument/2006/relationships/hyperlink" Target="mailto:mantoine@ndep.nv.gov?subject=R130-22%20Public%20Com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jcuriel@ndep.nv.gov?subject=R130-22%20Public%20Comment" TargetMode="External"/><Relationship Id="rId5" Type="http://schemas.openxmlformats.org/officeDocument/2006/relationships/hyperlink" Target="mailto:Aseifert@ndep.nv.gov" TargetMode="External"/><Relationship Id="rId10" Type="http://schemas.openxmlformats.org/officeDocument/2006/relationships/hyperlink" Target="mailto:shash@ndep.nv.gov?subject=R130-22%20Public%20Comment" TargetMode="External"/><Relationship Id="rId4" Type="http://schemas.openxmlformats.org/officeDocument/2006/relationships/image" Target="../media/image5.png"/><Relationship Id="rId9" Type="http://schemas.openxmlformats.org/officeDocument/2006/relationships/hyperlink" Target="mailto:cdodge@ndep.nv.gov?subject=R130-22%20Public%20Com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www.epa.gov/dwlabcert/laboratory-certification-manual-drinking-water"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www.epa.gov/nscep"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www.awwa.org/store.aspx" TargetMode="External"/><Relationship Id="rId5" Type="http://schemas.openxmlformats.org/officeDocument/2006/relationships/hyperlink" Target="https://webstore.ansi.org/"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mailto:jcuriel@ndep.nv.gov?subject=R130-22%20Public%20Commen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jcuriel@ndep.nv.gov?subject=R130-22%20Public%20Commen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sec.nv.gov/about-u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167" b="22630"/>
          <a:stretch/>
        </p:blipFill>
        <p:spPr>
          <a:xfrm>
            <a:off x="-3048" y="4573577"/>
            <a:ext cx="9144000" cy="2282952"/>
          </a:xfrm>
          <a:prstGeom prst="rect">
            <a:avLst/>
          </a:prstGeom>
        </p:spPr>
      </p:pic>
      <p:sp>
        <p:nvSpPr>
          <p:cNvPr id="17" name="TextBox 6"/>
          <p:cNvSpPr txBox="1">
            <a:spLocks noChangeArrowheads="1"/>
          </p:cNvSpPr>
          <p:nvPr/>
        </p:nvSpPr>
        <p:spPr bwMode="auto">
          <a:xfrm>
            <a:off x="5029200" y="6324600"/>
            <a:ext cx="3886200" cy="707886"/>
          </a:xfrm>
          <a:prstGeom prst="rect">
            <a:avLst/>
          </a:prstGeom>
          <a:noFill/>
          <a:ln w="9525">
            <a:noFill/>
            <a:miter lim="800000"/>
            <a:headEnd/>
            <a:tailEnd/>
          </a:ln>
        </p:spPr>
        <p:txBody>
          <a:bodyPr wrap="square">
            <a:spAutoFit/>
          </a:bodyPr>
          <a:lstStyle/>
          <a:p>
            <a:pPr algn="r">
              <a:defRPr/>
            </a:pPr>
            <a:r>
              <a:rPr lang="en-US" sz="1600" i="1">
                <a:solidFill>
                  <a:srgbClr val="685240"/>
                </a:solidFill>
                <a:latin typeface="+mn-lt"/>
                <a:cs typeface="Arial" pitchFamily="34" charset="0"/>
              </a:rPr>
              <a:t>ndep.nv.gov</a:t>
            </a:r>
          </a:p>
          <a:p>
            <a:pPr>
              <a:defRPr/>
            </a:pPr>
            <a:endParaRPr lang="en-US" sz="2400">
              <a:latin typeface="+mn-lt"/>
              <a:cs typeface="Arial" pitchFamily="34" charset="0"/>
            </a:endParaRPr>
          </a:p>
        </p:txBody>
      </p:sp>
      <p:sp>
        <p:nvSpPr>
          <p:cNvPr id="16" name="TextBox 6"/>
          <p:cNvSpPr txBox="1">
            <a:spLocks noChangeArrowheads="1"/>
          </p:cNvSpPr>
          <p:nvPr/>
        </p:nvSpPr>
        <p:spPr bwMode="auto">
          <a:xfrm>
            <a:off x="4031386" y="1390477"/>
            <a:ext cx="4836756" cy="2708434"/>
          </a:xfrm>
          <a:prstGeom prst="rect">
            <a:avLst/>
          </a:prstGeom>
          <a:noFill/>
          <a:ln w="9525">
            <a:noFill/>
            <a:miter lim="800000"/>
            <a:headEnd/>
            <a:tailEnd/>
          </a:ln>
        </p:spPr>
        <p:txBody>
          <a:bodyPr wrap="square" anchor="t">
            <a:spAutoFit/>
          </a:bodyPr>
          <a:lstStyle/>
          <a:p>
            <a:pPr algn="ctr">
              <a:defRPr/>
            </a:pPr>
            <a:r>
              <a:rPr lang="en-US" sz="3600" b="1" dirty="0">
                <a:solidFill>
                  <a:srgbClr val="685240"/>
                </a:solidFill>
                <a:latin typeface="+mn-lt"/>
                <a:cs typeface="Arial"/>
              </a:rPr>
              <a:t>Bureau of Safe Drinking Water (BSDW)</a:t>
            </a:r>
            <a:endParaRPr lang="en-US" sz="3600" b="1" dirty="0">
              <a:solidFill>
                <a:srgbClr val="685240"/>
              </a:solidFill>
              <a:latin typeface="+mn-lt"/>
              <a:cs typeface="Arial" pitchFamily="34" charset="0"/>
            </a:endParaRPr>
          </a:p>
          <a:p>
            <a:pPr algn="ctr">
              <a:defRPr/>
            </a:pPr>
            <a:endParaRPr lang="en-US" sz="2000" b="1" dirty="0">
              <a:solidFill>
                <a:srgbClr val="685240"/>
              </a:solidFill>
              <a:latin typeface="+mn-lt"/>
              <a:cs typeface="Arial"/>
            </a:endParaRPr>
          </a:p>
          <a:p>
            <a:pPr algn="ctr">
              <a:defRPr/>
            </a:pPr>
            <a:endParaRPr lang="en-US" sz="2600" b="1" i="1" dirty="0">
              <a:solidFill>
                <a:srgbClr val="685240"/>
              </a:solidFill>
              <a:latin typeface="+mn-lt"/>
              <a:cs typeface="Arial"/>
            </a:endParaRPr>
          </a:p>
          <a:p>
            <a:pPr algn="ctr">
              <a:defRPr/>
            </a:pPr>
            <a:r>
              <a:rPr lang="en-US" sz="2600" b="1" i="1" dirty="0">
                <a:solidFill>
                  <a:srgbClr val="685240"/>
                </a:solidFill>
                <a:latin typeface="+mn-lt"/>
                <a:cs typeface="Arial"/>
              </a:rPr>
              <a:t>October 30, 2023</a:t>
            </a:r>
            <a:endParaRPr lang="en-US" sz="2600" b="1" i="1" dirty="0">
              <a:solidFill>
                <a:srgbClr val="685240"/>
              </a:solidFill>
              <a:latin typeface="+mn-lt"/>
              <a:cs typeface="Arial" pitchFamily="34" charset="0"/>
            </a:endParaRPr>
          </a:p>
          <a:p>
            <a:pPr algn="ctr">
              <a:defRPr/>
            </a:pPr>
            <a:r>
              <a:rPr lang="en-US" sz="2600" b="1" i="1" dirty="0">
                <a:solidFill>
                  <a:srgbClr val="685240"/>
                </a:solidFill>
                <a:latin typeface="+mn-lt"/>
                <a:cs typeface="Arial"/>
              </a:rPr>
              <a:t>Carson City, NV</a:t>
            </a:r>
          </a:p>
        </p:txBody>
      </p:sp>
      <p:sp>
        <p:nvSpPr>
          <p:cNvPr id="12" name="TextBox 6"/>
          <p:cNvSpPr txBox="1">
            <a:spLocks noChangeArrowheads="1"/>
          </p:cNvSpPr>
          <p:nvPr/>
        </p:nvSpPr>
        <p:spPr bwMode="auto">
          <a:xfrm>
            <a:off x="181818" y="2030380"/>
            <a:ext cx="4233638" cy="830997"/>
          </a:xfrm>
          <a:prstGeom prst="rect">
            <a:avLst/>
          </a:prstGeom>
          <a:noFill/>
          <a:ln w="9525">
            <a:noFill/>
            <a:miter lim="800000"/>
            <a:headEnd/>
            <a:tailEnd/>
          </a:ln>
        </p:spPr>
        <p:txBody>
          <a:bodyPr wrap="square">
            <a:spAutoFit/>
          </a:bodyPr>
          <a:lstStyle/>
          <a:p>
            <a:pPr algn="ctr">
              <a:defRPr/>
            </a:pPr>
            <a:r>
              <a:rPr lang="en-US" sz="2400" b="1">
                <a:solidFill>
                  <a:schemeClr val="bg1"/>
                </a:solidFill>
                <a:latin typeface="+mn-lt"/>
                <a:cs typeface="Arial" pitchFamily="34" charset="0"/>
              </a:rPr>
              <a:t>Picture – use thin </a:t>
            </a:r>
          </a:p>
          <a:p>
            <a:pPr algn="ctr">
              <a:defRPr/>
            </a:pPr>
            <a:r>
              <a:rPr lang="en-US" sz="2400" b="1">
                <a:solidFill>
                  <a:schemeClr val="bg1"/>
                </a:solidFill>
                <a:latin typeface="+mn-lt"/>
                <a:cs typeface="Arial" pitchFamily="34" charset="0"/>
              </a:rPr>
              <a:t>white frame</a:t>
            </a:r>
            <a:endParaRPr lang="en-US" sz="2400" b="1" i="1">
              <a:solidFill>
                <a:schemeClr val="bg1"/>
              </a:solidFill>
              <a:latin typeface="+mn-lt"/>
              <a:cs typeface="Arial" pitchFamily="34" charset="0"/>
            </a:endParaRPr>
          </a:p>
        </p:txBody>
      </p:sp>
      <p:pic>
        <p:nvPicPr>
          <p:cNvPr id="2" name="Picture 1"/>
          <p:cNvPicPr>
            <a:picLocks noChangeAspect="1"/>
          </p:cNvPicPr>
          <p:nvPr/>
        </p:nvPicPr>
        <p:blipFill rotWithShape="1">
          <a:blip r:embed="rId4"/>
          <a:srcRect l="60000" t="11852" r="14167" b="75555"/>
          <a:stretch/>
        </p:blipFill>
        <p:spPr>
          <a:xfrm>
            <a:off x="4572000" y="401175"/>
            <a:ext cx="4147232" cy="568572"/>
          </a:xfrm>
          <a:prstGeom prst="rect">
            <a:avLst/>
          </a:prstGeom>
        </p:spPr>
      </p:pic>
      <p:sp>
        <p:nvSpPr>
          <p:cNvPr id="4" name="TextBox 3">
            <a:extLst>
              <a:ext uri="{FF2B5EF4-FFF2-40B4-BE49-F238E27FC236}">
                <a16:creationId xmlns:a16="http://schemas.microsoft.com/office/drawing/2014/main" id="{C61B273E-4916-4609-AC9D-14E7799B82AB}"/>
              </a:ext>
            </a:extLst>
          </p:cNvPr>
          <p:cNvSpPr txBox="1"/>
          <p:nvPr/>
        </p:nvSpPr>
        <p:spPr>
          <a:xfrm>
            <a:off x="474240" y="5145629"/>
            <a:ext cx="76843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5F4B3B"/>
                </a:solidFill>
                <a:latin typeface="Arial"/>
                <a:cs typeface="Segoe UI"/>
              </a:rPr>
              <a:t>LCB File #R130-22</a:t>
            </a:r>
          </a:p>
          <a:p>
            <a:pPr algn="ctr"/>
            <a:r>
              <a:rPr lang="en-US" sz="2800" b="1" dirty="0">
                <a:solidFill>
                  <a:srgbClr val="5F4B3B"/>
                </a:solidFill>
                <a:latin typeface="Arial"/>
                <a:cs typeface="Segoe UI"/>
              </a:rPr>
              <a:t>Regulation Revision Workshop</a:t>
            </a:r>
            <a:r>
              <a:rPr lang="en-US" sz="2800" dirty="0">
                <a:latin typeface="Arial"/>
                <a:cs typeface="Segoe UI"/>
              </a:rPr>
              <a:t>​</a:t>
            </a:r>
          </a:p>
        </p:txBody>
      </p:sp>
      <p:pic>
        <p:nvPicPr>
          <p:cNvPr id="5" name="Picture 6">
            <a:extLst>
              <a:ext uri="{FF2B5EF4-FFF2-40B4-BE49-F238E27FC236}">
                <a16:creationId xmlns:a16="http://schemas.microsoft.com/office/drawing/2014/main" id="{CC66C38D-9111-4237-A578-A950391B2B7D}"/>
              </a:ext>
            </a:extLst>
          </p:cNvPr>
          <p:cNvPicPr>
            <a:picLocks noChangeAspect="1"/>
          </p:cNvPicPr>
          <p:nvPr/>
        </p:nvPicPr>
        <p:blipFill>
          <a:blip r:embed="rId5"/>
          <a:stretch>
            <a:fillRect/>
          </a:stretch>
        </p:blipFill>
        <p:spPr>
          <a:xfrm>
            <a:off x="573741" y="1091453"/>
            <a:ext cx="3209364" cy="2407023"/>
          </a:xfrm>
          <a:prstGeom prst="rect">
            <a:avLst/>
          </a:prstGeom>
        </p:spPr>
      </p:pic>
    </p:spTree>
    <p:extLst>
      <p:ext uri="{BB962C8B-B14F-4D97-AF65-F5344CB8AC3E}">
        <p14:creationId xmlns:p14="http://schemas.microsoft.com/office/powerpoint/2010/main" val="136036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0" name="TextBox 9">
            <a:extLst>
              <a:ext uri="{FF2B5EF4-FFF2-40B4-BE49-F238E27FC236}">
                <a16:creationId xmlns:a16="http://schemas.microsoft.com/office/drawing/2014/main" id="{202433DB-A9D9-B24F-EB86-3EBFA2E9B5D5}"/>
              </a:ext>
            </a:extLst>
          </p:cNvPr>
          <p:cNvSpPr txBox="1"/>
          <p:nvPr/>
        </p:nvSpPr>
        <p:spPr>
          <a:xfrm>
            <a:off x="1179748" y="686134"/>
            <a:ext cx="7915484" cy="5104795"/>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b="1"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b="1"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Non-potable Water Fees (cont.):</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2024         	2025        	2026       	2027</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2028</a:t>
            </a:r>
            <a:endParaRPr lang="en-US" sz="1200" b="1" dirty="0">
              <a:effectLst/>
              <a:latin typeface="+mn-lt"/>
              <a:ea typeface="Times New Roman" panose="02020603050405020304" pitchFamily="18" charset="0"/>
            </a:endParaRPr>
          </a:p>
          <a:p>
            <a:pPr indent="365760">
              <a:lnSpc>
                <a:spcPct val="200000"/>
              </a:lnSpc>
              <a:spcBef>
                <a:spcPts val="0"/>
              </a:spcBef>
              <a:spcAft>
                <a:spcPts val="0"/>
              </a:spcAft>
            </a:pPr>
            <a:r>
              <a:rPr lang="en-US" sz="1200" i="1" spc="-10" dirty="0">
                <a:solidFill>
                  <a:srgbClr val="0000FF"/>
                </a:solidFill>
                <a:effectLst/>
                <a:latin typeface="+mn-lt"/>
                <a:ea typeface="Times New Roman" panose="02020603050405020304" pitchFamily="18" charset="0"/>
              </a:rPr>
              <a:t>Nutrients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$403	$443 	$487	$511</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Oil and grease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$403	$443 	$487	$511</a:t>
            </a:r>
            <a:endParaRPr lang="en-US" sz="1200" dirty="0">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Perchlorate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$403	$443 	$487	$511</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Pesticides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Phenolics 			 $350	$403	$443 	$487	$511</a:t>
            </a: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Polychlorinated biphenyls 		 $763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Radiochemistry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Residue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$490	$564 	$620	$682	$716</a:t>
            </a: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Toxicity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$644	$708	$779	$818</a:t>
            </a:r>
          </a:p>
          <a:p>
            <a:pPr indent="365760">
              <a:lnSpc>
                <a:spcPct val="200000"/>
              </a:lnSpc>
              <a:spcBef>
                <a:spcPts val="0"/>
              </a:spcBef>
              <a:spcAft>
                <a:spcPts val="0"/>
              </a:spcAft>
            </a:pPr>
            <a:r>
              <a:rPr lang="en-US" sz="1200" i="1" dirty="0">
                <a:solidFill>
                  <a:srgbClr val="0000FF"/>
                </a:solidFill>
                <a:latin typeface="+mn-lt"/>
                <a:ea typeface="Times New Roman" panose="02020603050405020304" pitchFamily="18" charset="0"/>
              </a:rPr>
              <a:t>Trace Metals			</a:t>
            </a:r>
            <a:r>
              <a:rPr lang="en-US" sz="1200" i="1" dirty="0">
                <a:solidFill>
                  <a:srgbClr val="0000FF"/>
                </a:solidFill>
                <a:effectLst/>
                <a:latin typeface="+mn-lt"/>
                <a:ea typeface="Times New Roman" panose="02020603050405020304" pitchFamily="18" charset="0"/>
              </a:rPr>
              <a:t>$763	$877	$965	$1062	$1115</a:t>
            </a:r>
            <a:endParaRPr lang="en-US" sz="1200" dirty="0">
              <a:effectLst/>
              <a:latin typeface="+mn-lt"/>
              <a:ea typeface="Times New Roman" panose="02020603050405020304" pitchFamily="18" charset="0"/>
            </a:endParaRPr>
          </a:p>
          <a:p>
            <a:pPr marL="361950">
              <a:lnSpc>
                <a:spcPct val="200000"/>
              </a:lnSpc>
              <a:spcBef>
                <a:spcPts val="0"/>
              </a:spcBef>
              <a:spcAft>
                <a:spcPts val="0"/>
              </a:spcAft>
            </a:pPr>
            <a:r>
              <a:rPr lang="en-US" sz="800" dirty="0">
                <a:effectLst/>
                <a:latin typeface="+mn-lt"/>
                <a:ea typeface="Times New Roman" panose="02020603050405020304" pitchFamily="18" charset="0"/>
              </a:rPr>
              <a:t>	</a:t>
            </a:r>
            <a:r>
              <a:rPr lang="en-US" sz="800" b="1" i="1" dirty="0">
                <a:solidFill>
                  <a:srgbClr val="0000FF"/>
                </a:solidFill>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p:txBody>
      </p:sp>
      <p:sp>
        <p:nvSpPr>
          <p:cNvPr id="3" name="TextBox 6">
            <a:extLst>
              <a:ext uri="{FF2B5EF4-FFF2-40B4-BE49-F238E27FC236}">
                <a16:creationId xmlns:a16="http://schemas.microsoft.com/office/drawing/2014/main" id="{D35DB499-20AA-BE85-5D16-1A46FD65EDE2}"/>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9447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0" name="TextBox 9">
            <a:extLst>
              <a:ext uri="{FF2B5EF4-FFF2-40B4-BE49-F238E27FC236}">
                <a16:creationId xmlns:a16="http://schemas.microsoft.com/office/drawing/2014/main" id="{202433DB-A9D9-B24F-EB86-3EBFA2E9B5D5}"/>
              </a:ext>
            </a:extLst>
          </p:cNvPr>
          <p:cNvSpPr txBox="1"/>
          <p:nvPr/>
        </p:nvSpPr>
        <p:spPr>
          <a:xfrm>
            <a:off x="1179748" y="686134"/>
            <a:ext cx="7915484" cy="6001643"/>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Non-potable Water Fees (cont.):</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2024         	2025        	2026       	2027</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2028</a:t>
            </a:r>
            <a:endParaRPr lang="en-US" sz="1200" b="1" dirty="0">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Volatile organic chemistry </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mn-lt"/>
                <a:ea typeface="Times New Roman" panose="02020603050405020304" pitchFamily="18" charset="0"/>
              </a:rPr>
              <a:t>$763	$877	$965	$1062	$1115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5760" fontAlgn="base">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Any other individual analyte </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$280	$322	$354 	$390	$409</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indent="365760">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Any other multianalyte method </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mn-lt"/>
                <a:ea typeface="Times New Roman" panose="02020603050405020304" pitchFamily="18" charset="0"/>
              </a:rPr>
              <a:t>$560 	$644	$708	$779	$818</a:t>
            </a:r>
            <a:endParaRPr lang="en-US" sz="1200" b="1" i="1"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marL="0" marR="0" algn="just">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marL="0" marR="0" indent="365760">
              <a:spcBef>
                <a:spcPts val="0"/>
              </a:spcBef>
              <a:spcAft>
                <a:spcPts val="0"/>
              </a:spcAft>
            </a:pP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beginning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August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2029</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each</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thereafter,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Conservation and Natural Resources shall increase each fee set forth in this section by an amount that is equal</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may, during any individual annual period of certification, suspend an increase in a fee specified in this subsection.</a:t>
            </a:r>
            <a:endParaRPr lang="en-US" sz="1200" b="1" i="1"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52D0E601-7317-5A40-6F8D-13DF2702898D}"/>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09379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0" name="TextBox 9">
            <a:extLst>
              <a:ext uri="{FF2B5EF4-FFF2-40B4-BE49-F238E27FC236}">
                <a16:creationId xmlns:a16="http://schemas.microsoft.com/office/drawing/2014/main" id="{202433DB-A9D9-B24F-EB86-3EBFA2E9B5D5}"/>
              </a:ext>
            </a:extLst>
          </p:cNvPr>
          <p:cNvSpPr txBox="1"/>
          <p:nvPr/>
        </p:nvSpPr>
        <p:spPr>
          <a:xfrm>
            <a:off x="1179748" y="686134"/>
            <a:ext cx="7915484" cy="6186309"/>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Mining Fees:		</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2024         	2025        	2026       	2027</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2028</a:t>
            </a:r>
            <a:endParaRPr lang="en-US" sz="1200" b="1" dirty="0">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rPr>
              <a:t>ASTM</a:t>
            </a:r>
            <a:r>
              <a:rPr lang="en-US" sz="1200" i="1" spc="-20" dirty="0">
                <a:solidFill>
                  <a:srgbClr val="0000FF"/>
                </a:solidFill>
                <a:effectLst/>
                <a:latin typeface="Calibri" panose="020F0502020204030204" pitchFamily="34" charset="0"/>
                <a:ea typeface="Times New Roman" panose="02020603050405020304" pitchFamily="18" charset="0"/>
              </a:rPr>
              <a:t> </a:t>
            </a:r>
            <a:r>
              <a:rPr lang="en-US" sz="1200" i="1" dirty="0">
                <a:solidFill>
                  <a:srgbClr val="0000FF"/>
                </a:solidFill>
                <a:effectLst/>
                <a:latin typeface="Calibri" panose="020F0502020204030204" pitchFamily="34" charset="0"/>
                <a:ea typeface="Times New Roman" panose="02020603050405020304" pitchFamily="18" charset="0"/>
              </a:rPr>
              <a:t>C1308-</a:t>
            </a:r>
            <a:r>
              <a:rPr lang="en-US" sz="1200" i="1" spc="-25" dirty="0">
                <a:solidFill>
                  <a:srgbClr val="0000FF"/>
                </a:solidFill>
                <a:effectLst/>
                <a:latin typeface="Calibri" panose="020F0502020204030204" pitchFamily="34" charset="0"/>
                <a:ea typeface="Times New Roman" panose="02020603050405020304" pitchFamily="18" charset="0"/>
              </a:rPr>
              <a:t>21</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mn-lt"/>
                <a:ea typeface="Times New Roman" panose="02020603050405020304" pitchFamily="18" charset="0"/>
              </a:rPr>
              <a:t>$560 	$644	$708	$779	$818</a:t>
            </a: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ASTM</a:t>
            </a:r>
            <a:r>
              <a:rPr lang="en-US" sz="1200" i="1" spc="-20"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D5744-</a:t>
            </a:r>
            <a:r>
              <a:rPr lang="en-US" sz="1200" i="1" spc="-25" dirty="0">
                <a:solidFill>
                  <a:srgbClr val="0000FF"/>
                </a:solidFill>
                <a:effectLst/>
                <a:latin typeface="+mn-lt"/>
                <a:ea typeface="Times New Roman" panose="02020603050405020304" pitchFamily="18" charset="0"/>
              </a:rPr>
              <a:t>18			</a:t>
            </a:r>
            <a:r>
              <a:rPr lang="en-US" sz="1200" i="1" dirty="0">
                <a:solidFill>
                  <a:srgbClr val="0000FF"/>
                </a:solidFill>
                <a:effectLst/>
                <a:latin typeface="+mn-lt"/>
                <a:ea typeface="Times New Roman" panose="02020603050405020304" pitchFamily="18" charset="0"/>
              </a:rPr>
              <a:t>$763	$877	$965	$1062	$1115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indent="365760">
              <a:lnSpc>
                <a:spcPct val="200000"/>
              </a:lnSpc>
              <a:spcBef>
                <a:spcPts val="0"/>
              </a:spcBef>
              <a:spcAft>
                <a:spcPts val="0"/>
              </a:spcAft>
            </a:pPr>
            <a:r>
              <a:rPr lang="en-US" sz="1200" i="1" spc="-10" dirty="0">
                <a:solidFill>
                  <a:srgbClr val="0000FF"/>
                </a:solidFill>
                <a:effectLst/>
                <a:latin typeface="+mn-lt"/>
                <a:ea typeface="Times New Roman" panose="02020603050405020304" pitchFamily="18" charset="0"/>
              </a:rPr>
              <a:t>Cyanide Extraction</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$280	$322	$354 	$390	$409</a:t>
            </a:r>
            <a:endParaRPr lang="en-US" sz="1200" i="1" spc="-25"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Meteoric</a:t>
            </a:r>
            <a:r>
              <a:rPr lang="en-US" sz="1200" i="1" spc="-15"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water</a:t>
            </a:r>
            <a:r>
              <a:rPr lang="en-US" sz="1200" i="1" spc="-10" dirty="0">
                <a:solidFill>
                  <a:srgbClr val="0000FF"/>
                </a:solidFill>
                <a:effectLst/>
                <a:latin typeface="+mn-lt"/>
                <a:ea typeface="Times New Roman" panose="02020603050405020304" pitchFamily="18" charset="0"/>
              </a:rPr>
              <a:t> mobility</a:t>
            </a:r>
            <a:r>
              <a:rPr lang="en-US" sz="1200" i="1" dirty="0">
                <a:solidFill>
                  <a:srgbClr val="0000FF"/>
                </a:solidFill>
                <a:effectLst/>
                <a:latin typeface="+mn-lt"/>
                <a:ea typeface="Times New Roman" panose="02020603050405020304" pitchFamily="18" charset="0"/>
              </a:rPr>
              <a:t> 		$560 	$644	$708	$779	$818</a:t>
            </a:r>
            <a:endParaRPr lang="en-US" sz="1200" i="1" spc="-25" dirty="0">
              <a:solidFill>
                <a:srgbClr val="0000FF"/>
              </a:solidFill>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Oxidation-reduction</a:t>
            </a:r>
            <a:r>
              <a:rPr lang="en-US" sz="1200" i="1" spc="-45" dirty="0">
                <a:solidFill>
                  <a:srgbClr val="0000FF"/>
                </a:solidFill>
                <a:effectLst/>
                <a:latin typeface="+mn-lt"/>
                <a:ea typeface="Times New Roman" panose="02020603050405020304" pitchFamily="18" charset="0"/>
              </a:rPr>
              <a:t> </a:t>
            </a:r>
            <a:r>
              <a:rPr lang="en-US" sz="1200" i="1" spc="-10" dirty="0">
                <a:solidFill>
                  <a:srgbClr val="0000FF"/>
                </a:solidFill>
                <a:effectLst/>
                <a:latin typeface="+mn-lt"/>
                <a:ea typeface="Times New Roman" panose="02020603050405020304" pitchFamily="18" charset="0"/>
              </a:rPr>
              <a:t>potential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$280	$322	$354 	$390	$409</a:t>
            </a:r>
            <a:endParaRPr lang="en-US" sz="1200" i="1" spc="-10"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Trace metals			$763	$877	$965	$1062	$1115</a:t>
            </a:r>
            <a:endParaRPr lang="en-US" sz="1200" i="1" spc="-10" dirty="0">
              <a:solidFill>
                <a:srgbClr val="0000FF"/>
              </a:solidFill>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a:t>
            </a:r>
            <a:r>
              <a:rPr lang="en-US" sz="1200" i="1" spc="-10"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EPA</a:t>
            </a:r>
            <a:r>
              <a:rPr lang="en-US" sz="1200" i="1" spc="-10"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600</a:t>
            </a:r>
            <a:r>
              <a:rPr lang="en-US" sz="1200" i="1" spc="-10" dirty="0">
                <a:solidFill>
                  <a:srgbClr val="0000FF"/>
                </a:solidFill>
                <a:effectLst/>
                <a:latin typeface="+mn-lt"/>
                <a:ea typeface="Times New Roman" panose="02020603050405020304" pitchFamily="18" charset="0"/>
              </a:rPr>
              <a:t> method			</a:t>
            </a:r>
            <a:r>
              <a:rPr lang="en-US" sz="1200" i="1" dirty="0">
                <a:solidFill>
                  <a:srgbClr val="0000FF"/>
                </a:solidFill>
                <a:effectLst/>
                <a:latin typeface="+mn-lt"/>
                <a:ea typeface="Times New Roman" panose="02020603050405020304" pitchFamily="18" charset="0"/>
              </a:rPr>
              <a:t>$560 	$644	$708	$779	$818</a:t>
            </a:r>
            <a:endParaRPr lang="en-US" sz="1200" i="1" spc="-10"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individual analyte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$280	$322	$354 	$390	$409</a:t>
            </a:r>
            <a:endParaRPr lang="en-US" sz="1200" i="1" spc="-10"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multianalyte method		$560 	$644	$708	$779	$818</a:t>
            </a:r>
            <a:endParaRPr lang="en-US" sz="1200" i="1" spc="-10" dirty="0">
              <a:solidFill>
                <a:srgbClr val="0000FF"/>
              </a:solidFill>
              <a:effectLst/>
              <a:latin typeface="+mn-lt"/>
              <a:ea typeface="Times New Roman" panose="02020603050405020304" pitchFamily="18" charset="0"/>
            </a:endParaRPr>
          </a:p>
          <a:p>
            <a:pPr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marL="0" marR="0" indent="365760">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beginning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August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2029</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each</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thereafter,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Conservation and Natural Resources shall increase each fee set forth in this section by an amount that is equal</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may, during any individual annual period of certification, suspend an increase in a fee specified in this subsection.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6">
            <a:extLst>
              <a:ext uri="{FF2B5EF4-FFF2-40B4-BE49-F238E27FC236}">
                <a16:creationId xmlns:a16="http://schemas.microsoft.com/office/drawing/2014/main" id="{52D0E601-7317-5A40-6F8D-13DF2702898D}"/>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21919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1BB343A0-3781-69A8-9806-7003E3C1B248}"/>
              </a:ext>
            </a:extLst>
          </p:cNvPr>
          <p:cNvSpPr txBox="1"/>
          <p:nvPr/>
        </p:nvSpPr>
        <p:spPr>
          <a:xfrm>
            <a:off x="1228516" y="629305"/>
            <a:ext cx="7915484" cy="5906232"/>
          </a:xfrm>
          <a:prstGeom prst="rect">
            <a:avLst/>
          </a:prstGeom>
          <a:noFill/>
        </p:spPr>
        <p:txBody>
          <a:bodyPr wrap="square">
            <a:spAutoFit/>
          </a:bodyPr>
          <a:lstStyle/>
          <a:p>
            <a:pPr marL="0" marR="0" algn="just">
              <a:lnSpc>
                <a:spcPct val="200000"/>
              </a:lnSpc>
              <a:spcBef>
                <a:spcPts val="0"/>
              </a:spcBef>
              <a:spcAft>
                <a:spcPts val="0"/>
              </a:spcAft>
            </a:pPr>
            <a:r>
              <a:rPr lang="en-US" sz="1500" b="1" i="1" dirty="0">
                <a:solidFill>
                  <a:srgbClr val="0000FF"/>
                </a:solidFill>
                <a:effectLst/>
                <a:latin typeface="+mn-lt"/>
                <a:ea typeface="Times New Roman" panose="02020603050405020304" pitchFamily="18" charset="0"/>
              </a:rPr>
              <a:t>3</a:t>
            </a:r>
            <a:r>
              <a:rPr lang="en-US" sz="1500" dirty="0">
                <a:solidFill>
                  <a:srgbClr val="000000"/>
                </a:solidFill>
                <a:effectLst/>
                <a:latin typeface="+mn-lt"/>
                <a:ea typeface="Times New Roman" panose="02020603050405020304" pitchFamily="18" charset="0"/>
              </a:rPr>
              <a:t>.  </a:t>
            </a:r>
            <a:r>
              <a:rPr lang="en-US" sz="1800" b="1" i="1" dirty="0">
                <a:solidFill>
                  <a:srgbClr val="0000FF"/>
                </a:solidFill>
                <a:effectLst/>
                <a:latin typeface="Times New Roman" panose="02020603050405020304" pitchFamily="18" charset="0"/>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Except</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as</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otherwise</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provided</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in</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subsection</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4,</a:t>
            </a:r>
            <a:r>
              <a:rPr lang="en-US" sz="1500" b="1" i="1" spc="-20" dirty="0">
                <a:solidFill>
                  <a:srgbClr val="0000FF"/>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in </a:t>
            </a:r>
            <a:r>
              <a:rPr lang="en-US" sz="1500" dirty="0">
                <a:solidFill>
                  <a:srgbClr val="000000"/>
                </a:solidFill>
                <a:effectLst/>
                <a:latin typeface="+mn-lt"/>
                <a:ea typeface="Times New Roman" panose="02020603050405020304" pitchFamily="18" charset="0"/>
              </a:rPr>
              <a:t>addition to the fees required pursuant to the provisions of subsections 1 and  </a:t>
            </a:r>
            <a:r>
              <a:rPr lang="en-US" sz="1500" strike="sngStrike" dirty="0">
                <a:solidFill>
                  <a:srgbClr val="FF0000"/>
                </a:solidFill>
                <a:effectLst/>
                <a:latin typeface="+mn-lt"/>
                <a:ea typeface="Times New Roman" panose="02020603050405020304" pitchFamily="18" charset="0"/>
              </a:rPr>
              <a:t>[3]</a:t>
            </a:r>
            <a:r>
              <a:rPr lang="en-US" sz="1500" b="1" i="1" dirty="0">
                <a:solidFill>
                  <a:srgbClr val="0000FF"/>
                </a:solidFill>
                <a:effectLst/>
                <a:latin typeface="+mn-lt"/>
                <a:ea typeface="Times New Roman" panose="02020603050405020304" pitchFamily="18" charset="0"/>
              </a:rPr>
              <a:t> 2</a:t>
            </a:r>
            <a:r>
              <a:rPr lang="en-US" sz="1500" dirty="0">
                <a:solidFill>
                  <a:srgbClr val="000000"/>
                </a:solidFill>
                <a:effectLst/>
                <a:latin typeface="+mn-lt"/>
                <a:ea typeface="Times New Roman" panose="02020603050405020304" pitchFamily="18" charset="0"/>
              </a:rPr>
              <a:t>, if a laboratory applies for certification for </a:t>
            </a:r>
            <a:r>
              <a:rPr lang="en-US" sz="1500" dirty="0">
                <a:solidFill>
                  <a:srgbClr val="FF0000"/>
                </a:solidFill>
                <a:effectLst/>
                <a:latin typeface="+mn-lt"/>
                <a:ea typeface="Times New Roman" panose="02020603050405020304" pitchFamily="18" charset="0"/>
              </a:rPr>
              <a:t>[</a:t>
            </a:r>
            <a:r>
              <a:rPr lang="en-US" sz="1500" strike="sngStrike" dirty="0">
                <a:solidFill>
                  <a:srgbClr val="FF0000"/>
                </a:solidFill>
                <a:effectLst/>
                <a:latin typeface="+mn-lt"/>
                <a:ea typeface="Times New Roman" panose="02020603050405020304" pitchFamily="18" charset="0"/>
              </a:rPr>
              <a:t>a contaminant]</a:t>
            </a:r>
            <a:r>
              <a:rPr lang="en-US" sz="1500" b="1" i="1" dirty="0">
                <a:solidFill>
                  <a:srgbClr val="0000FF"/>
                </a:solidFill>
                <a:effectLst/>
                <a:latin typeface="+mn-lt"/>
                <a:ea typeface="Times New Roman" panose="02020603050405020304" pitchFamily="18" charset="0"/>
              </a:rPr>
              <a:t>an analyte</a:t>
            </a:r>
            <a:r>
              <a:rPr lang="en-US" sz="1500" i="1" dirty="0">
                <a:solidFill>
                  <a:srgbClr val="0000FF"/>
                </a:solidFill>
                <a:effectLst/>
                <a:latin typeface="+mn-lt"/>
                <a:ea typeface="Times New Roman" panose="02020603050405020304" pitchFamily="18" charset="0"/>
              </a:rPr>
              <a:t> </a:t>
            </a:r>
            <a:r>
              <a:rPr lang="en-US" sz="1500" dirty="0">
                <a:solidFill>
                  <a:srgbClr val="000000"/>
                </a:solidFill>
                <a:effectLst/>
                <a:latin typeface="+mn-lt"/>
                <a:ea typeface="Times New Roman" panose="02020603050405020304" pitchFamily="18" charset="0"/>
              </a:rPr>
              <a:t>in more than two of the approved methods of testing for that </a:t>
            </a:r>
            <a:r>
              <a:rPr lang="en-US" sz="1500" dirty="0">
                <a:solidFill>
                  <a:srgbClr val="FF0000"/>
                </a:solidFill>
                <a:effectLst/>
                <a:latin typeface="+mn-lt"/>
                <a:ea typeface="Times New Roman" panose="02020603050405020304" pitchFamily="18" charset="0"/>
              </a:rPr>
              <a:t>[</a:t>
            </a:r>
            <a:r>
              <a:rPr lang="en-US" sz="1500" strike="sngStrike" dirty="0">
                <a:solidFill>
                  <a:srgbClr val="FF0000"/>
                </a:solidFill>
                <a:effectLst/>
                <a:latin typeface="+mn-lt"/>
                <a:ea typeface="Times New Roman" panose="02020603050405020304" pitchFamily="18" charset="0"/>
              </a:rPr>
              <a:t>contaminant</a:t>
            </a:r>
            <a:r>
              <a:rPr lang="en-US" sz="1500" dirty="0">
                <a:solidFill>
                  <a:srgbClr val="FF0000"/>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analyte</a:t>
            </a:r>
            <a:r>
              <a:rPr lang="en-US" sz="1500" b="1" i="1" dirty="0">
                <a:solidFill>
                  <a:srgbClr val="000000"/>
                </a:solidFill>
                <a:effectLst/>
                <a:latin typeface="+mn-lt"/>
                <a:ea typeface="Times New Roman" panose="02020603050405020304" pitchFamily="18" charset="0"/>
              </a:rPr>
              <a:t>,</a:t>
            </a:r>
            <a:r>
              <a:rPr lang="en-US" sz="1500" dirty="0">
                <a:solidFill>
                  <a:srgbClr val="000000"/>
                </a:solidFill>
                <a:effectLst/>
                <a:latin typeface="+mn-lt"/>
                <a:ea typeface="Times New Roman" panose="02020603050405020304" pitchFamily="18" charset="0"/>
              </a:rPr>
              <a:t> the laboratory must submit a fee of $</a:t>
            </a:r>
            <a:r>
              <a:rPr lang="en-US" sz="1500" dirty="0">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280</a:t>
            </a:r>
            <a:r>
              <a:rPr lang="en-US" sz="1500" dirty="0">
                <a:solidFill>
                  <a:srgbClr val="000000"/>
                </a:solidFill>
                <a:effectLst/>
                <a:latin typeface="+mn-lt"/>
                <a:ea typeface="Times New Roman" panose="02020603050405020304" pitchFamily="18" charset="0"/>
              </a:rPr>
              <a:t> for each additional approved method of testing.</a:t>
            </a:r>
          </a:p>
          <a:p>
            <a:pPr marL="0" marR="0" algn="just">
              <a:lnSpc>
                <a:spcPct val="200000"/>
              </a:lnSpc>
              <a:spcBef>
                <a:spcPts val="0"/>
              </a:spcBef>
              <a:spcAft>
                <a:spcPts val="0"/>
              </a:spcAft>
            </a:pPr>
            <a:r>
              <a:rPr lang="en-US" sz="1500" strike="sngStrike" dirty="0">
                <a:solidFill>
                  <a:srgbClr val="FF0000"/>
                </a:solidFill>
                <a:effectLst/>
                <a:latin typeface="+mn-lt"/>
                <a:ea typeface="Times New Roman" panose="02020603050405020304" pitchFamily="18" charset="0"/>
              </a:rPr>
              <a:t>[5]</a:t>
            </a:r>
            <a:r>
              <a:rPr lang="en-US" sz="1500" b="1" i="1" dirty="0">
                <a:solidFill>
                  <a:srgbClr val="0000FF"/>
                </a:solidFill>
                <a:effectLst/>
                <a:latin typeface="+mn-lt"/>
                <a:ea typeface="Times New Roman" panose="02020603050405020304" pitchFamily="18" charset="0"/>
              </a:rPr>
              <a:t> 4</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For</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beginning</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August</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a:t>
            </a:r>
            <a:r>
              <a:rPr lang="en-US" sz="14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2029</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4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each</a:t>
            </a:r>
            <a:r>
              <a:rPr lang="en-US" sz="1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thereafter,</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4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15"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Conservation and Natural Resources shall increase each fee set forth in this section by an amount that is equal</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may, during any individual annual period of certification, suspend an increase in a fee specified in this subsection.</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259715" lvl="0" indent="-342900">
              <a:lnSpc>
                <a:spcPct val="200000"/>
              </a:lnSpc>
              <a:spcBef>
                <a:spcPts val="0"/>
              </a:spcBef>
              <a:spcAft>
                <a:spcPts val="0"/>
              </a:spcAft>
              <a:buFont typeface="+mj-lt"/>
              <a:buAutoNum type="arabicPeriod" startAt="5"/>
              <a:tabLst>
                <a:tab pos="525780" algn="l"/>
              </a:tabLst>
            </a:pP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of the State Department of Conservation and Natural Resources shall post</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p>
          <a:p>
            <a:pPr marR="259715" lvl="0">
              <a:lnSpc>
                <a:spcPct val="200000"/>
              </a:lnSpc>
              <a:spcBef>
                <a:spcPts val="0"/>
              </a:spcBef>
              <a:spcAft>
                <a:spcPts val="0"/>
              </a:spcAft>
              <a:tabLst>
                <a:tab pos="525780" algn="l"/>
              </a:tabLst>
            </a:pP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Internet</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website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Division</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fees</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required</a:t>
            </a:r>
            <a:r>
              <a:rPr lang="en-US" sz="14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pursuant</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section</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4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are applicable for each annual certification period.</a:t>
            </a:r>
            <a:endParaRPr lang="en-US" sz="1400" b="1" spc="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200000"/>
              </a:lnSpc>
              <a:spcBef>
                <a:spcPts val="0"/>
              </a:spcBef>
              <a:spcAft>
                <a:spcPts val="0"/>
              </a:spcAft>
            </a:pPr>
            <a:endParaRPr lang="en-US" sz="15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83CF547B-A1EB-8E95-41AD-9338B4E8B3E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32994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1BB343A0-3781-69A8-9806-7003E3C1B248}"/>
              </a:ext>
            </a:extLst>
          </p:cNvPr>
          <p:cNvSpPr txBox="1"/>
          <p:nvPr/>
        </p:nvSpPr>
        <p:spPr>
          <a:xfrm>
            <a:off x="1228516" y="629305"/>
            <a:ext cx="7915484" cy="6031908"/>
          </a:xfrm>
          <a:prstGeom prst="rect">
            <a:avLst/>
          </a:prstGeom>
          <a:noFill/>
        </p:spPr>
        <p:txBody>
          <a:bodyPr wrap="square">
            <a:spAutoFit/>
          </a:bodyPr>
          <a:lstStyle/>
          <a:p>
            <a:pPr marR="0" lvl="0">
              <a:lnSpc>
                <a:spcPct val="200000"/>
              </a:lnSpc>
              <a:spcBef>
                <a:spcPts val="0"/>
              </a:spcBef>
              <a:spcAft>
                <a:spcPts val="0"/>
              </a:spcAft>
              <a:tabLst>
                <a:tab pos="525145" algn="l"/>
              </a:tabLst>
            </a:pPr>
            <a:r>
              <a:rPr lang="en-US" sz="1500" b="1" i="1" dirty="0">
                <a:solidFill>
                  <a:srgbClr val="0000FF"/>
                </a:solidFill>
                <a:effectLst/>
                <a:latin typeface="+mn-lt"/>
                <a:ea typeface="Times New Roman" panose="02020603050405020304" pitchFamily="18" charset="0"/>
              </a:rPr>
              <a:t>6</a:t>
            </a:r>
            <a:r>
              <a:rPr lang="en-US" sz="1500" dirty="0">
                <a:solidFill>
                  <a:srgbClr val="000000"/>
                </a:solidFill>
                <a:effectLst/>
                <a:latin typeface="+mn-lt"/>
                <a:ea typeface="Times New Roman" panose="02020603050405020304" pitchFamily="18" charset="0"/>
              </a:rPr>
              <a:t>.  </a:t>
            </a:r>
            <a:r>
              <a:rPr lang="en-US" sz="1800" b="1" i="1" dirty="0">
                <a:solidFill>
                  <a:srgbClr val="0000FF"/>
                </a:solidFill>
                <a:effectLst/>
                <a:latin typeface="Times New Roman" panose="02020603050405020304" pitchFamily="18" charset="0"/>
                <a:ea typeface="Times New Roman" panose="02020603050405020304" pitchFamily="18" charset="0"/>
              </a:rPr>
              <a:t> </a:t>
            </a:r>
            <a:r>
              <a:rPr lang="en-US" sz="1600" spc="0" dirty="0">
                <a:effectLst/>
                <a:latin typeface="+mn-lt"/>
                <a:ea typeface="Times New Roman" panose="02020603050405020304" pitchFamily="18" charset="0"/>
              </a:rPr>
              <a:t>If</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laboratory</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applies</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certification</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additional</a:t>
            </a:r>
            <a:r>
              <a:rPr lang="en-US" sz="1600" spc="-10" dirty="0">
                <a:effectLst/>
                <a:latin typeface="+mn-lt"/>
                <a:ea typeface="Times New Roman" panose="02020603050405020304" pitchFamily="18" charset="0"/>
              </a:rPr>
              <a:t> </a:t>
            </a:r>
            <a:r>
              <a:rPr lang="en-US" sz="1600" b="1" strike="sngStrike" spc="0" dirty="0">
                <a:solidFill>
                  <a:srgbClr val="FF0000"/>
                </a:solidFill>
                <a:effectLst/>
                <a:latin typeface="+mn-lt"/>
                <a:ea typeface="Times New Roman" panose="02020603050405020304" pitchFamily="18" charset="0"/>
              </a:rPr>
              <a:t>[</a:t>
            </a:r>
            <a:r>
              <a:rPr lang="en-US" sz="1600" strike="sngStrike" spc="0" dirty="0">
                <a:solidFill>
                  <a:srgbClr val="FF0000"/>
                </a:solidFill>
                <a:effectLst/>
                <a:latin typeface="+mn-lt"/>
                <a:ea typeface="Times New Roman" panose="02020603050405020304" pitchFamily="18" charset="0"/>
              </a:rPr>
              <a:t>contaminants</a:t>
            </a:r>
            <a:r>
              <a:rPr lang="en-US" sz="1600" b="1" strike="sngStrike" spc="0"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analytes</a:t>
            </a:r>
            <a:r>
              <a:rPr lang="en-US" sz="1600" b="1" i="1" spc="-5" dirty="0">
                <a:solidFill>
                  <a:srgbClr val="0000FF"/>
                </a:solidFill>
                <a:effectLst/>
                <a:latin typeface="+mn-lt"/>
                <a:ea typeface="Times New Roman" panose="02020603050405020304" pitchFamily="18" charset="0"/>
              </a:rPr>
              <a:t> </a:t>
            </a:r>
            <a:r>
              <a:rPr lang="en-US" sz="1600" spc="0" dirty="0">
                <a:effectLst/>
                <a:latin typeface="+mn-lt"/>
                <a:ea typeface="Times New Roman" panose="02020603050405020304" pitchFamily="18" charset="0"/>
              </a:rPr>
              <a:t>after</a:t>
            </a:r>
            <a:r>
              <a:rPr lang="en-US" sz="1600" spc="-10" dirty="0">
                <a:effectLst/>
                <a:latin typeface="+mn-lt"/>
                <a:ea typeface="Times New Roman" panose="02020603050405020304" pitchFamily="18" charset="0"/>
              </a:rPr>
              <a:t> </a:t>
            </a:r>
            <a:r>
              <a:rPr lang="en-US" sz="1600" spc="-25" dirty="0">
                <a:effectLst/>
                <a:latin typeface="+mn-lt"/>
                <a:ea typeface="Times New Roman" panose="02020603050405020304" pitchFamily="18" charset="0"/>
              </a:rPr>
              <a:t>the </a:t>
            </a:r>
            <a:r>
              <a:rPr lang="en-US" sz="1600" dirty="0">
                <a:effectLst/>
                <a:latin typeface="+mn-lt"/>
                <a:ea typeface="Times New Roman" panose="02020603050405020304" pitchFamily="18" charset="0"/>
              </a:rPr>
              <a:t> </a:t>
            </a:r>
          </a:p>
          <a:p>
            <a:pPr marL="76200" marR="135890">
              <a:lnSpc>
                <a:spcPct val="200000"/>
              </a:lnSpc>
              <a:spcBef>
                <a:spcPts val="450"/>
              </a:spcBef>
              <a:spcAft>
                <a:spcPts val="0"/>
              </a:spcAft>
            </a:pPr>
            <a:r>
              <a:rPr lang="en-US" sz="1600" dirty="0">
                <a:effectLst/>
                <a:latin typeface="+mn-lt"/>
                <a:ea typeface="Times New Roman" panose="02020603050405020304" pitchFamily="18" charset="0"/>
              </a:rPr>
              <a:t>laboratory has been issued a certification for an annual period of certification, the fee for certification</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each</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additional</a:t>
            </a:r>
            <a:r>
              <a:rPr lang="en-US" sz="1600" spc="-15"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b="1" strike="sngStrike" dirty="0">
                <a:solidFill>
                  <a:srgbClr val="FF0000"/>
                </a:solidFill>
                <a:effectLst/>
                <a:latin typeface="+mn-lt"/>
                <a:ea typeface="Times New Roman" panose="02020603050405020304" pitchFamily="18" charset="0"/>
              </a:rPr>
              <a:t>]</a:t>
            </a:r>
            <a:r>
              <a:rPr lang="en-US" sz="1600" b="1" spc="-1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category</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b="1" i="1" spc="-2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is</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fee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provided</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b="1" strike="sngStrike" dirty="0">
                <a:solidFill>
                  <a:srgbClr val="FF0000"/>
                </a:solidFill>
                <a:effectLst/>
                <a:latin typeface="+mn-lt"/>
                <a:ea typeface="Times New Roman" panose="02020603050405020304" pitchFamily="18" charset="0"/>
              </a:rPr>
              <a:t>]</a:t>
            </a:r>
            <a:r>
              <a:rPr lang="en-US" sz="1600" b="1" spc="-10"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category</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b="1" i="1" spc="-1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pursuant</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to</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provisions</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subsection</a:t>
            </a:r>
            <a:r>
              <a:rPr lang="en-US" sz="1600" spc="-15"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3.</a:t>
            </a:r>
            <a:r>
              <a:rPr lang="en-US" sz="1600" b="1" strike="sngStrike"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2.</a:t>
            </a:r>
            <a:r>
              <a:rPr lang="en-US" sz="1600" b="1" i="1" spc="-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fee</a:t>
            </a:r>
            <a:r>
              <a:rPr lang="en-US" sz="1600" spc="-5" dirty="0">
                <a:effectLst/>
                <a:latin typeface="+mn-lt"/>
                <a:ea typeface="Times New Roman" panose="02020603050405020304" pitchFamily="18" charset="0"/>
              </a:rPr>
              <a:t> </a:t>
            </a:r>
            <a:r>
              <a:rPr lang="en-US" sz="1600" spc="-20" dirty="0">
                <a:effectLst/>
                <a:latin typeface="+mn-lt"/>
                <a:ea typeface="Times New Roman" panose="02020603050405020304" pitchFamily="18" charset="0"/>
              </a:rPr>
              <a:t>must </a:t>
            </a:r>
            <a:r>
              <a:rPr lang="en-US" sz="1600" dirty="0">
                <a:effectLst/>
                <a:latin typeface="+mn-lt"/>
                <a:ea typeface="Times New Roman" panose="02020603050405020304" pitchFamily="18" charset="0"/>
              </a:rPr>
              <a:t>be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prorated</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pursuant</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to</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subsection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6</a:t>
            </a:r>
            <a:r>
              <a:rPr lang="en-US" sz="1600" b="1" strike="sngStrike"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7</a:t>
            </a:r>
            <a:r>
              <a:rPr lang="en-US" sz="1600" b="1" i="1" spc="-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if</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provisions of</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that</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subsection</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otherwise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apply. </a:t>
            </a:r>
            <a:r>
              <a:rPr lang="en-US" sz="1600" spc="-25" dirty="0">
                <a:effectLst/>
                <a:latin typeface="+mn-lt"/>
                <a:ea typeface="Times New Roman" panose="02020603050405020304" pitchFamily="18" charset="0"/>
              </a:rPr>
              <a:t>If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Division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conducts</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evaluation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certification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laboratory,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laboratory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must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pay,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at the rate provided for state officers and employees generally, the actual travel and per diem expenses of the Division. If the laboratory is located outside of this State, the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expenses must be paid</a:t>
            </a:r>
            <a:r>
              <a:rPr lang="en-US" sz="1600" strike="sngStrike" spc="-3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pursuant</a:t>
            </a:r>
            <a:r>
              <a:rPr lang="en-US" sz="1600" strike="sngStrike" spc="-1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to</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the</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provisions</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of</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subsection</a:t>
            </a:r>
            <a:r>
              <a:rPr lang="en-US" sz="1600" strike="sngStrike" spc="-20" dirty="0">
                <a:solidFill>
                  <a:srgbClr val="FF0000"/>
                </a:solidFill>
                <a:effectLst/>
                <a:latin typeface="+mn-lt"/>
                <a:ea typeface="Times New Roman" panose="02020603050405020304" pitchFamily="18" charset="0"/>
              </a:rPr>
              <a:t> </a:t>
            </a:r>
            <a:r>
              <a:rPr lang="en-US" sz="1600" strike="sngStrike" spc="-25" dirty="0">
                <a:solidFill>
                  <a:srgbClr val="FF0000"/>
                </a:solidFill>
                <a:effectLst/>
                <a:latin typeface="+mn-lt"/>
                <a:ea typeface="Times New Roman" panose="02020603050405020304" pitchFamily="18" charset="0"/>
              </a:rPr>
              <a:t>7.</a:t>
            </a:r>
            <a:endParaRPr lang="en-US" sz="1600" dirty="0">
              <a:effectLst/>
              <a:latin typeface="+mn-lt"/>
              <a:ea typeface="Times New Roman" panose="02020603050405020304" pitchFamily="18" charset="0"/>
            </a:endParaRPr>
          </a:p>
          <a:p>
            <a:pPr marL="0" marR="0">
              <a:lnSpc>
                <a:spcPct val="200000"/>
              </a:lnSpc>
              <a:spcBef>
                <a:spcPts val="10"/>
              </a:spcBef>
              <a:spcAft>
                <a:spcPts val="0"/>
              </a:spcAft>
            </a:pPr>
            <a:r>
              <a:rPr lang="en-US" sz="1600" dirty="0">
                <a:effectLst/>
                <a:latin typeface="+mn-lt"/>
                <a:ea typeface="Times New Roman" panose="02020603050405020304" pitchFamily="18" charset="0"/>
              </a:rPr>
              <a:t> </a:t>
            </a:r>
            <a:r>
              <a:rPr lang="en-US" sz="1600" b="0" i="0" strike="sngStrike" dirty="0">
                <a:solidFill>
                  <a:srgbClr val="FF0000"/>
                </a:solidFill>
                <a:effectLst/>
                <a:latin typeface="+mn-lt"/>
                <a:ea typeface="Times New Roman" panose="02020603050405020304" pitchFamily="18" charset="0"/>
              </a:rPr>
              <a:t>	6.</a:t>
            </a:r>
            <a:r>
              <a:rPr lang="en-US" sz="1600" b="1" i="0" strike="sngStrike" dirty="0">
                <a:solidFill>
                  <a:srgbClr val="FF0000"/>
                </a:solidFill>
                <a:effectLst/>
                <a:latin typeface="+mn-lt"/>
                <a:ea typeface="Times New Roman" panose="02020603050405020304" pitchFamily="18" charset="0"/>
              </a:rPr>
              <a:t>]</a:t>
            </a:r>
            <a:r>
              <a:rPr lang="en-US" sz="1600" b="1" i="0" spc="290"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laboratory</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must</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pay</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actual</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travel</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and</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per</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diem</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expenses</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employee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5" dirty="0">
                <a:solidFill>
                  <a:srgbClr val="0000FF"/>
                </a:solidFill>
                <a:effectLst/>
                <a:latin typeface="+mn-lt"/>
                <a:ea typeface="Times New Roman" panose="02020603050405020304" pitchFamily="18" charset="0"/>
              </a:rPr>
              <a:t> </a:t>
            </a:r>
            <a:r>
              <a:rPr lang="en-US" sz="1600" b="1" i="1" spc="-25" dirty="0">
                <a:solidFill>
                  <a:srgbClr val="0000FF"/>
                </a:solidFill>
                <a:effectLst/>
                <a:latin typeface="+mn-lt"/>
                <a:ea typeface="Times New Roman" panose="02020603050405020304" pitchFamily="18" charset="0"/>
              </a:rPr>
              <a:t>the </a:t>
            </a:r>
            <a:r>
              <a:rPr lang="en-US" sz="1600" b="1" i="1" dirty="0">
                <a:solidFill>
                  <a:srgbClr val="0000FF"/>
                </a:solidFill>
                <a:effectLst/>
                <a:latin typeface="+mn-lt"/>
                <a:ea typeface="Times New Roman" panose="02020603050405020304" pitchFamily="18" charset="0"/>
              </a:rPr>
              <a:t>Division who conducts the </a:t>
            </a:r>
            <a:r>
              <a:rPr lang="en-US" sz="1600" b="1" i="1" spc="-10" dirty="0">
                <a:solidFill>
                  <a:srgbClr val="0000FF"/>
                </a:solidFill>
                <a:effectLst/>
                <a:latin typeface="+mn-lt"/>
                <a:ea typeface="Times New Roman" panose="02020603050405020304" pitchFamily="18" charset="0"/>
              </a:rPr>
              <a:t>evaluation.</a:t>
            </a:r>
            <a:endParaRPr lang="en-US" sz="1600" dirty="0">
              <a:effectLst/>
              <a:latin typeface="+mn-lt"/>
              <a:ea typeface="Times New Roman" panose="02020603050405020304" pitchFamily="18" charset="0"/>
            </a:endParaRPr>
          </a:p>
          <a:p>
            <a:pPr marL="0" marR="0" algn="just">
              <a:lnSpc>
                <a:spcPct val="200000"/>
              </a:lnSpc>
              <a:spcBef>
                <a:spcPts val="0"/>
              </a:spcBef>
              <a:spcAft>
                <a:spcPts val="0"/>
              </a:spcAft>
            </a:pPr>
            <a:endParaRPr lang="en-US" sz="15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83CF547B-A1EB-8E95-41AD-9338B4E8B3E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90863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1BB343A0-3781-69A8-9806-7003E3C1B248}"/>
              </a:ext>
            </a:extLst>
          </p:cNvPr>
          <p:cNvSpPr txBox="1"/>
          <p:nvPr/>
        </p:nvSpPr>
        <p:spPr>
          <a:xfrm>
            <a:off x="1228516" y="629305"/>
            <a:ext cx="7915484" cy="6145272"/>
          </a:xfrm>
          <a:prstGeom prst="rect">
            <a:avLst/>
          </a:prstGeom>
          <a:noFill/>
        </p:spPr>
        <p:txBody>
          <a:bodyPr wrap="square">
            <a:spAutoFit/>
          </a:bodyPr>
          <a:lstStyle/>
          <a:p>
            <a:pPr marR="180340" lvl="0">
              <a:lnSpc>
                <a:spcPct val="200000"/>
              </a:lnSpc>
              <a:spcBef>
                <a:spcPts val="0"/>
              </a:spcBef>
              <a:spcAft>
                <a:spcPts val="0"/>
              </a:spcAft>
              <a:tabLst>
                <a:tab pos="525145" algn="l"/>
              </a:tabLst>
            </a:pPr>
            <a:r>
              <a:rPr lang="en-US" sz="1600" b="1" i="1" spc="0" dirty="0">
                <a:solidFill>
                  <a:srgbClr val="0000FF"/>
                </a:solidFill>
                <a:effectLst/>
                <a:latin typeface="+mn-lt"/>
                <a:ea typeface="Times New Roman" panose="02020603050405020304" pitchFamily="18" charset="0"/>
              </a:rPr>
              <a:t>7.	</a:t>
            </a:r>
            <a:r>
              <a:rPr lang="en-US" sz="1600" spc="0" dirty="0">
                <a:effectLst/>
                <a:latin typeface="+mn-lt"/>
                <a:ea typeface="Times New Roman" panose="02020603050405020304" pitchFamily="18" charset="0"/>
              </a:rPr>
              <a:t>The fees are effective for 12 months beginning on August 1 of each year. If an application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certification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to</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test</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analyte</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is</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submitted</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during</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that</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period,</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fees</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that certification must be prorated using the following formula:</a:t>
            </a:r>
          </a:p>
          <a:p>
            <a:pPr marL="0" marR="0">
              <a:spcBef>
                <a:spcPts val="0"/>
              </a:spcBef>
              <a:spcAft>
                <a:spcPts val="0"/>
              </a:spcAft>
            </a:pPr>
            <a:r>
              <a:rPr lang="en-US" sz="1600" dirty="0">
                <a:effectLst/>
                <a:latin typeface="+mn-lt"/>
                <a:ea typeface="Times New Roman" panose="02020603050405020304" pitchFamily="18" charset="0"/>
              </a:rPr>
              <a:t>  </a:t>
            </a:r>
          </a:p>
          <a:p>
            <a:pPr marL="482600" marR="0">
              <a:spcBef>
                <a:spcPts val="5"/>
              </a:spcBef>
              <a:spcAft>
                <a:spcPts val="0"/>
              </a:spcAft>
            </a:pPr>
            <a:r>
              <a:rPr lang="en-US" sz="1600" dirty="0">
                <a:effectLst/>
                <a:latin typeface="+mn-lt"/>
                <a:ea typeface="Times New Roman" panose="02020603050405020304" pitchFamily="18" charset="0"/>
              </a:rPr>
              <a:t>Fee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X</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.083</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X</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number</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months remaining</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in</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annual</a:t>
            </a:r>
            <a:r>
              <a:rPr lang="en-US" sz="1600" b="1" i="1" spc="-10"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period</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5" dirty="0">
                <a:effectLst/>
                <a:latin typeface="+mn-lt"/>
                <a:ea typeface="Times New Roman" panose="02020603050405020304" pitchFamily="18" charset="0"/>
              </a:rPr>
              <a:t> </a:t>
            </a:r>
            <a:r>
              <a:rPr lang="en-US" sz="1600" spc="-10" dirty="0">
                <a:effectLst/>
                <a:latin typeface="+mn-lt"/>
                <a:ea typeface="Times New Roman" panose="02020603050405020304" pitchFamily="18" charset="0"/>
              </a:rPr>
              <a:t>certification.</a:t>
            </a:r>
            <a:endParaRPr lang="en-US" sz="1600" dirty="0">
              <a:effectLst/>
              <a:latin typeface="+mn-lt"/>
              <a:ea typeface="Times New Roman" panose="02020603050405020304" pitchFamily="18" charset="0"/>
            </a:endParaRPr>
          </a:p>
          <a:p>
            <a:pPr marL="76200" marR="135890">
              <a:lnSpc>
                <a:spcPct val="200000"/>
              </a:lnSpc>
              <a:spcBef>
                <a:spcPts val="450"/>
              </a:spcBef>
              <a:spcAft>
                <a:spcPts val="0"/>
              </a:spcAft>
            </a:pP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purpose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prorating</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fees,</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application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certification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to</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test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analyte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shall</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be deemed to have been submitted at the beginning of a month regardless of the date of the application. The prorated fee must be rounded to the next highest dollar. The fee provided pursuant to the provisions of subsection 1 must not be prorated.</a:t>
            </a:r>
          </a:p>
          <a:p>
            <a:pPr marL="76200" marR="135890">
              <a:lnSpc>
                <a:spcPct val="200000"/>
              </a:lnSpc>
              <a:spcBef>
                <a:spcPts val="450"/>
              </a:spcBef>
              <a:spcAft>
                <a:spcPts val="0"/>
              </a:spcAft>
            </a:pPr>
            <a:r>
              <a:rPr lang="en-US" sz="1600" b="1" strike="sngStrike" spc="-25" dirty="0">
                <a:solidFill>
                  <a:srgbClr val="FF0000"/>
                </a:solidFill>
                <a:effectLst/>
                <a:latin typeface="+mn-lt"/>
                <a:ea typeface="Times New Roman" panose="02020603050405020304" pitchFamily="18" charset="0"/>
              </a:rPr>
              <a:t>[</a:t>
            </a:r>
            <a:r>
              <a:rPr lang="en-US" sz="1600" strike="sngStrike" spc="-25" dirty="0">
                <a:solidFill>
                  <a:srgbClr val="FF0000"/>
                </a:solidFill>
                <a:effectLst/>
                <a:latin typeface="+mn-lt"/>
                <a:ea typeface="Times New Roman" panose="02020603050405020304" pitchFamily="18" charset="0"/>
              </a:rPr>
              <a:t>7.</a:t>
            </a:r>
            <a:r>
              <a:rPr lang="en-US" sz="1600" strike="sngStrike" dirty="0">
                <a:solidFill>
                  <a:srgbClr val="FF0000"/>
                </a:solidFill>
                <a:effectLst/>
                <a:latin typeface="+mn-lt"/>
                <a:ea typeface="Times New Roman" panose="02020603050405020304" pitchFamily="18" charset="0"/>
              </a:rPr>
              <a:t>	If</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an</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evaluation</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for</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certification</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of</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a</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laboratory</a:t>
            </a:r>
            <a:r>
              <a:rPr lang="en-US" sz="1600" strike="sngStrike" spc="-1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that</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is</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located</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outside</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of</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this</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State</a:t>
            </a:r>
            <a:r>
              <a:rPr lang="en-US" sz="1600" strike="sngStrike" spc="-5" dirty="0">
                <a:solidFill>
                  <a:srgbClr val="FF0000"/>
                </a:solidFill>
                <a:effectLst/>
                <a:latin typeface="+mn-lt"/>
                <a:ea typeface="Times New Roman" panose="02020603050405020304" pitchFamily="18" charset="0"/>
              </a:rPr>
              <a:t> </a:t>
            </a:r>
            <a:r>
              <a:rPr lang="en-US" sz="1600" strike="sngStrike" spc="-25" dirty="0">
                <a:solidFill>
                  <a:srgbClr val="FF0000"/>
                </a:solidFill>
                <a:effectLst/>
                <a:latin typeface="+mn-lt"/>
                <a:ea typeface="Times New Roman" panose="02020603050405020304" pitchFamily="18" charset="0"/>
              </a:rPr>
              <a:t>is </a:t>
            </a:r>
            <a:r>
              <a:rPr lang="en-US" sz="1600" strike="sngStrike" dirty="0">
                <a:solidFill>
                  <a:srgbClr val="FF0000"/>
                </a:solidFill>
                <a:effectLst/>
                <a:latin typeface="+mn-lt"/>
                <a:ea typeface="Times New Roman" panose="02020603050405020304" pitchFamily="18" charset="0"/>
              </a:rPr>
              <a:t>conducted,</a:t>
            </a:r>
            <a:r>
              <a:rPr lang="en-US" sz="1600" strike="sngStrike" spc="-1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the</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laboratory must</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pay</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the</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actual</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travel</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and</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per</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diem</a:t>
            </a:r>
            <a:r>
              <a:rPr lang="en-US" sz="1600" strike="sngStrike" spc="-1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expenses</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of the</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employee </a:t>
            </a:r>
            <a:r>
              <a:rPr lang="en-US" sz="1600" strike="sngStrike" spc="-25" dirty="0">
                <a:solidFill>
                  <a:srgbClr val="FF0000"/>
                </a:solidFill>
                <a:effectLst/>
                <a:latin typeface="+mn-lt"/>
                <a:ea typeface="Times New Roman" panose="02020603050405020304" pitchFamily="18" charset="0"/>
              </a:rPr>
              <a:t>of </a:t>
            </a:r>
            <a:r>
              <a:rPr lang="en-US" sz="1600" strike="sngStrike" dirty="0">
                <a:solidFill>
                  <a:srgbClr val="FF0000"/>
                </a:solidFill>
                <a:effectLst/>
                <a:latin typeface="+mn-lt"/>
                <a:ea typeface="Times New Roman" panose="02020603050405020304" pitchFamily="18" charset="0"/>
              </a:rPr>
              <a:t>the</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Division</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who</a:t>
            </a:r>
            <a:r>
              <a:rPr lang="en-US" sz="1600" strike="sngStrike" spc="-1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conducts</a:t>
            </a:r>
            <a:r>
              <a:rPr lang="en-US" sz="1600" strike="sngStrike" spc="-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the</a:t>
            </a:r>
            <a:r>
              <a:rPr lang="en-US" sz="1600" strike="sngStrike" spc="-5" dirty="0">
                <a:solidFill>
                  <a:srgbClr val="FF0000"/>
                </a:solidFill>
                <a:effectLst/>
                <a:latin typeface="+mn-lt"/>
                <a:ea typeface="Times New Roman" panose="02020603050405020304" pitchFamily="18" charset="0"/>
              </a:rPr>
              <a:t> </a:t>
            </a:r>
            <a:r>
              <a:rPr lang="en-US" sz="1600" strike="sngStrike" spc="-10" dirty="0">
                <a:solidFill>
                  <a:srgbClr val="FF0000"/>
                </a:solidFill>
                <a:effectLst/>
                <a:latin typeface="+mn-lt"/>
                <a:ea typeface="Times New Roman" panose="02020603050405020304" pitchFamily="18" charset="0"/>
              </a:rPr>
              <a:t>evaluation.</a:t>
            </a:r>
            <a:r>
              <a:rPr lang="en-US" sz="1600" b="1" strike="sngStrike" spc="-10" dirty="0">
                <a:solidFill>
                  <a:srgbClr val="FF0000"/>
                </a:solidFill>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p>
            <a:br>
              <a:rPr lang="en-US" sz="1800" dirty="0">
                <a:effectLst/>
                <a:latin typeface="Times New Roman" panose="02020603050405020304" pitchFamily="18" charset="0"/>
                <a:ea typeface="Times New Roman" panose="02020603050405020304" pitchFamily="18" charset="0"/>
              </a:rPr>
            </a:br>
            <a:endParaRPr lang="en-US" sz="15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83CF547B-A1EB-8E95-41AD-9338B4E8B3E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58941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 </a:t>
            </a:r>
            <a:r>
              <a:rPr lang="en-US" sz="2400" dirty="0">
                <a:solidFill>
                  <a:srgbClr val="326297"/>
                </a:solidFill>
                <a:latin typeface="Calibri"/>
                <a:cs typeface="Arial"/>
              </a:rPr>
              <a:t>(SDWA)</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0" name="TextBox 9">
            <a:extLst>
              <a:ext uri="{FF2B5EF4-FFF2-40B4-BE49-F238E27FC236}">
                <a16:creationId xmlns:a16="http://schemas.microsoft.com/office/drawing/2014/main" id="{202433DB-A9D9-B24F-EB86-3EBFA2E9B5D5}"/>
              </a:ext>
            </a:extLst>
          </p:cNvPr>
          <p:cNvSpPr txBox="1"/>
          <p:nvPr/>
        </p:nvSpPr>
        <p:spPr>
          <a:xfrm>
            <a:off x="1281144" y="858313"/>
            <a:ext cx="7915484" cy="5905143"/>
          </a:xfrm>
          <a:prstGeom prst="rect">
            <a:avLst/>
          </a:prstGeom>
          <a:noFill/>
        </p:spPr>
        <p:txBody>
          <a:bodyPr wrap="square">
            <a:spAutoFit/>
          </a:bodyPr>
          <a:lstStyle/>
          <a:p>
            <a:pPr marL="0" marR="0" algn="just" fontAlgn="base">
              <a:lnSpc>
                <a:spcPct val="20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a:solidFill>
                  <a:srgbClr val="000000"/>
                </a:solidFill>
                <a:effectLst/>
                <a:latin typeface="+mn-lt"/>
                <a:ea typeface="Times New Roman" panose="02020603050405020304" pitchFamily="18" charset="0"/>
              </a:rPr>
              <a:t>1.  </a:t>
            </a:r>
            <a:r>
              <a:rPr lang="en-US" b="1" i="1" dirty="0">
                <a:solidFill>
                  <a:srgbClr val="0000FF"/>
                </a:solidFill>
                <a:effectLst/>
                <a:latin typeface="+mn-lt"/>
                <a:ea typeface="Times New Roman" panose="02020603050405020304" pitchFamily="18" charset="0"/>
              </a:rPr>
              <a:t>Except</a:t>
            </a:r>
            <a:r>
              <a:rPr lang="en-US" b="1" i="1" spc="-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as</a:t>
            </a:r>
            <a:r>
              <a:rPr lang="en-US" b="1" i="1" spc="-1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otherwise</a:t>
            </a:r>
            <a:r>
              <a:rPr lang="en-US" b="1" i="1" spc="-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provided</a:t>
            </a:r>
            <a:r>
              <a:rPr lang="en-US" b="1" i="1" spc="-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in</a:t>
            </a:r>
            <a:r>
              <a:rPr lang="en-US" b="1" i="1" spc="-1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subsection</a:t>
            </a:r>
            <a:r>
              <a:rPr lang="en-US" b="1" i="1" spc="-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4, a laboratory must submit an annual fee of $700 with</a:t>
            </a:r>
            <a:r>
              <a:rPr lang="en-US" i="1"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[E]</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e</a:t>
            </a:r>
            <a:r>
              <a:rPr lang="en-US" dirty="0">
                <a:solidFill>
                  <a:srgbClr val="000000"/>
                </a:solidFill>
                <a:effectLst/>
                <a:latin typeface="+mn-lt"/>
                <a:ea typeface="Times New Roman" panose="02020603050405020304" pitchFamily="18" charset="0"/>
              </a:rPr>
              <a:t>ach application </a:t>
            </a:r>
            <a:r>
              <a:rPr lang="en-US" b="1" i="1" dirty="0">
                <a:solidFill>
                  <a:srgbClr val="0000FF"/>
                </a:solidFill>
                <a:effectLst/>
                <a:latin typeface="+mn-lt"/>
                <a:ea typeface="Times New Roman" panose="02020603050405020304" pitchFamily="18" charset="0"/>
              </a:rPr>
              <a:t>for certification</a:t>
            </a:r>
            <a:r>
              <a:rPr lang="en-US" b="1" dirty="0">
                <a:solidFill>
                  <a:srgbClr val="00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(a) Chemistry certification must include a fee of $500.</a:t>
            </a:r>
            <a:r>
              <a:rPr lang="en-US" dirty="0">
                <a:solidFill>
                  <a:srgbClr val="FF0000"/>
                </a:solidFill>
                <a:effectLst/>
                <a:latin typeface="+mn-lt"/>
                <a:ea typeface="Times New Roman" panose="02020603050405020304" pitchFamily="18" charset="0"/>
              </a:rPr>
              <a:t>]</a:t>
            </a:r>
            <a:endParaRPr lang="en-US" dirty="0">
              <a:effectLst/>
              <a:latin typeface="+mn-lt"/>
              <a:ea typeface="Times New Roman" panose="02020603050405020304" pitchFamily="18" charset="0"/>
            </a:endParaRPr>
          </a:p>
          <a:p>
            <a:pPr marL="0" marR="0"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(b) Microbiology certification must include a fee of $600.</a:t>
            </a:r>
            <a:r>
              <a:rPr lang="en-US" dirty="0">
                <a:solidFill>
                  <a:srgbClr val="FF0000"/>
                </a:solidFill>
                <a:effectLst/>
                <a:latin typeface="+mn-lt"/>
                <a:ea typeface="Times New Roman" panose="02020603050405020304" pitchFamily="18" charset="0"/>
              </a:rPr>
              <a:t>]</a:t>
            </a:r>
            <a:endParaRPr lang="en-US" dirty="0">
              <a:effectLst/>
              <a:latin typeface="+mn-lt"/>
              <a:ea typeface="Times New Roman" panose="02020603050405020304" pitchFamily="18" charset="0"/>
            </a:endParaRPr>
          </a:p>
          <a:p>
            <a:pPr marL="76200" marR="0">
              <a:lnSpc>
                <a:spcPct val="200000"/>
              </a:lnSpc>
              <a:spcBef>
                <a:spcPts val="450"/>
              </a:spcBef>
              <a:spcAft>
                <a:spcPts val="0"/>
              </a:spcAft>
            </a:pPr>
            <a:r>
              <a:rPr lang="en-US" dirty="0">
                <a:solidFill>
                  <a:srgbClr val="000000"/>
                </a:solidFill>
                <a:effectLst/>
                <a:latin typeface="+mn-lt"/>
                <a:ea typeface="Times New Roman" panose="02020603050405020304" pitchFamily="18" charset="0"/>
              </a:rPr>
              <a:t>     2.  </a:t>
            </a:r>
            <a:r>
              <a:rPr lang="en-US" b="1" i="1" dirty="0">
                <a:solidFill>
                  <a:srgbClr val="0000FF"/>
                </a:solidFill>
                <a:effectLst/>
                <a:latin typeface="+mn-lt"/>
                <a:ea typeface="Times New Roman" panose="02020603050405020304" pitchFamily="18" charset="0"/>
              </a:rPr>
              <a:t>Except</a:t>
            </a:r>
            <a:r>
              <a:rPr lang="en-US" b="1" i="1" spc="-1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as</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otherwise</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provided</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in</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subsection</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4</a:t>
            </a:r>
            <a:r>
              <a:rPr lang="en-US" b="1" i="1" spc="-1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in</a:t>
            </a:r>
            <a:r>
              <a:rPr lang="en-US" dirty="0">
                <a:solidFill>
                  <a:srgbClr val="000000"/>
                </a:solidFill>
                <a:effectLst/>
                <a:latin typeface="+mn-lt"/>
                <a:ea typeface="Times New Roman" panose="02020603050405020304" pitchFamily="18" charset="0"/>
              </a:rPr>
              <a:t> addition to the fee specified in subsection 1,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the Bureau shall charge and collect the following fees</a:t>
            </a:r>
            <a:r>
              <a:rPr lang="en-US" dirty="0">
                <a:solidFill>
                  <a:srgbClr val="FF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a:t>
            </a:r>
            <a:r>
              <a:rPr lang="en-US" b="1" i="1" spc="-1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laboratory</a:t>
            </a:r>
            <a:r>
              <a:rPr lang="en-US" b="1" i="1" spc="-10" dirty="0">
                <a:solidFill>
                  <a:srgbClr val="0000FF"/>
                </a:solidFill>
                <a:effectLst/>
                <a:latin typeface="+mn-lt"/>
                <a:ea typeface="Times New Roman" panose="02020603050405020304" pitchFamily="18" charset="0"/>
              </a:rPr>
              <a:t> </a:t>
            </a:r>
            <a:r>
              <a:rPr lang="en-US" b="1" i="1" spc="-20" dirty="0">
                <a:solidFill>
                  <a:srgbClr val="0000FF"/>
                </a:solidFill>
                <a:effectLst/>
                <a:latin typeface="+mn-lt"/>
                <a:ea typeface="Times New Roman" panose="02020603050405020304" pitchFamily="18" charset="0"/>
              </a:rPr>
              <a:t>must </a:t>
            </a:r>
            <a:r>
              <a:rPr lang="en-US" b="1" i="1" dirty="0">
                <a:solidFill>
                  <a:srgbClr val="0000FF"/>
                </a:solidFill>
                <a:effectLst/>
                <a:latin typeface="+mn-lt"/>
                <a:ea typeface="Times New Roman" panose="02020603050405020304" pitchFamily="18" charset="0"/>
              </a:rPr>
              <a:t>submit</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an</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annual</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certification</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fee</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for</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each</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category</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of</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analyte</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for</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which</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certification</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is requested. The categories of analytes and annual certification fees are:</a:t>
            </a:r>
            <a:endParaRPr lang="en-US" b="1" i="1" dirty="0">
              <a:effectLst/>
              <a:latin typeface="+mn-lt"/>
              <a:ea typeface="Times New Roman" panose="02020603050405020304" pitchFamily="18" charset="0"/>
            </a:endParaRPr>
          </a:p>
          <a:p>
            <a:pPr marL="0" marR="0" algn="just" fontAlgn="base">
              <a:lnSpc>
                <a:spcPct val="200000"/>
              </a:lnSpc>
              <a:spcBef>
                <a:spcPts val="0"/>
              </a:spcBef>
              <a:spcAft>
                <a:spcPts val="0"/>
              </a:spcAft>
            </a:pPr>
            <a:endParaRPr lang="en-US" dirty="0">
              <a:solidFill>
                <a:srgbClr val="FF0000"/>
              </a:solidFill>
              <a:effectLst/>
              <a:latin typeface="+mn-lt"/>
              <a:ea typeface="Times New Roman" panose="02020603050405020304" pitchFamily="18" charset="0"/>
            </a:endParaRPr>
          </a:p>
          <a:p>
            <a:pPr marL="0" marR="0">
              <a:lnSpc>
                <a:spcPct val="200000"/>
              </a:lnSpc>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p:txBody>
      </p:sp>
      <p:sp>
        <p:nvSpPr>
          <p:cNvPr id="3" name="TextBox 6">
            <a:extLst>
              <a:ext uri="{FF2B5EF4-FFF2-40B4-BE49-F238E27FC236}">
                <a16:creationId xmlns:a16="http://schemas.microsoft.com/office/drawing/2014/main" id="{6AE76767-C219-05E1-0E5E-7137380EDEEB}"/>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87230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1002880"/>
            <a:ext cx="7924800" cy="6873292"/>
          </a:xfrm>
          <a:prstGeom prst="rect">
            <a:avLst/>
          </a:prstGeom>
          <a:noFill/>
        </p:spPr>
        <p:txBody>
          <a:bodyPr wrap="square">
            <a:spAutoFit/>
          </a:bodyPr>
          <a:lstStyle/>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p>
          <a:p>
            <a:pPr marL="0" marR="0" algn="just">
              <a:lnSpc>
                <a:spcPct val="200000"/>
              </a:lnSpc>
              <a:spcBef>
                <a:spcPts val="0"/>
              </a:spcBef>
              <a:spcAft>
                <a:spcPts val="0"/>
              </a:spcAft>
            </a:pPr>
            <a:r>
              <a:rPr lang="en-US" sz="1200" b="1" i="1" dirty="0">
                <a:solidFill>
                  <a:srgbClr val="0000FF"/>
                </a:solidFill>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Year 1	Year 2	Year 3	Year 4	Year 5</a:t>
            </a:r>
            <a:endParaRPr lang="en-US" sz="1200" dirty="0">
              <a:latin typeface="+mn-lt"/>
              <a:ea typeface="Times New Roman" panose="02020603050405020304" pitchFamily="18" charset="0"/>
            </a:endParaRPr>
          </a:p>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Drinking Water Fees: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2024  	2025              	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a:t>
            </a:r>
            <a:r>
              <a:rPr lang="en-US" sz="1200" b="1" i="1" dirty="0">
                <a:solidFill>
                  <a:srgbClr val="0000FF"/>
                </a:solidFill>
                <a:latin typeface="+mn-lt"/>
                <a:ea typeface="Times New Roman" panose="02020603050405020304" pitchFamily="18" charset="0"/>
              </a:rPr>
              <a:t>8</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Microbiology</a:t>
            </a:r>
            <a:r>
              <a:rPr lang="en-US" sz="1200" b="1" i="1"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$560 	$644	$708	$779	$818</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Primary inorganic analytes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Radionuclide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Secondary inorganic analytes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Synthetic organic analytes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$1526	$1755      	$1930      	$</a:t>
            </a:r>
            <a:r>
              <a:rPr lang="en-US" sz="1200" i="1" dirty="0">
                <a:solidFill>
                  <a:srgbClr val="0000FF"/>
                </a:solidFill>
                <a:latin typeface="+mn-lt"/>
                <a:ea typeface="Times New Roman" panose="02020603050405020304" pitchFamily="18" charset="0"/>
              </a:rPr>
              <a:t>2123</a:t>
            </a:r>
            <a:r>
              <a:rPr lang="en-US" sz="1200" i="1" dirty="0">
                <a:solidFill>
                  <a:srgbClr val="0000FF"/>
                </a:solidFill>
                <a:effectLst/>
                <a:latin typeface="+mn-lt"/>
                <a:ea typeface="Times New Roman" panose="02020603050405020304" pitchFamily="18" charset="0"/>
              </a:rPr>
              <a:t>      	$</a:t>
            </a:r>
            <a:r>
              <a:rPr lang="en-US" sz="1200" i="1" dirty="0">
                <a:solidFill>
                  <a:srgbClr val="0000FF"/>
                </a:solidFill>
                <a:latin typeface="+mn-lt"/>
                <a:ea typeface="Times New Roman" panose="02020603050405020304" pitchFamily="18" charset="0"/>
              </a:rPr>
              <a:t>2230</a:t>
            </a:r>
            <a:endParaRPr lang="en-US" sz="1200" i="1" dirty="0">
              <a:solidFill>
                <a:srgbClr val="0000FF"/>
              </a:solidFill>
              <a:effectLst/>
              <a:latin typeface="+mn-lt"/>
              <a:ea typeface="Times New Roman" panose="02020603050405020304" pitchFamily="18" charset="0"/>
            </a:endParaRPr>
          </a:p>
          <a:p>
            <a:pPr marL="36576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Volatile organic analytes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a:t>
            </a:r>
            <a:r>
              <a:rPr lang="en-US" sz="1200" i="1" spc="-5"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other</a:t>
            </a:r>
            <a:r>
              <a:rPr lang="en-US" sz="1200" i="1" spc="-5" dirty="0">
                <a:solidFill>
                  <a:srgbClr val="0000FF"/>
                </a:solidFill>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individual analyte</a:t>
            </a:r>
            <a:r>
              <a:rPr lang="en-US" sz="1200" dirty="0">
                <a:effectLst/>
                <a:latin typeface="+mn-lt"/>
                <a:ea typeface="Times New Roman" panose="02020603050405020304" pitchFamily="18" charset="0"/>
              </a:rPr>
              <a:t>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$280	$322	$354 	$390	$409</a:t>
            </a:r>
            <a:endParaRPr lang="en-US" sz="1200" dirty="0">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multianalyte method</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$644	$708	$779	$818</a:t>
            </a:r>
          </a:p>
          <a:p>
            <a:pPr indent="365760">
              <a:lnSpc>
                <a:spcPct val="200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5760">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beginning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August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2029</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each</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thereafter,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Conservation and Natural Resources shall increase each fee set forth in this section by an amount that is equal</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may, during any individual annual period of certification, suspend an increase in a fee specified in this subsection.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indent="365760">
              <a:lnSpc>
                <a:spcPct val="200000"/>
              </a:lnSpc>
              <a:spcBef>
                <a:spcPts val="0"/>
              </a:spcBef>
              <a:spcAft>
                <a:spcPts val="0"/>
              </a:spcAft>
            </a:pP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CA4A079A-BEEF-8892-1518-18B93D3F12CE}"/>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4326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6499472"/>
          </a:xfrm>
          <a:prstGeom prst="rect">
            <a:avLst/>
          </a:prstGeom>
          <a:noFill/>
        </p:spPr>
        <p:txBody>
          <a:bodyPr wrap="square">
            <a:spAutoFit/>
          </a:bodyPr>
          <a:lstStyle/>
          <a:p>
            <a:pPr marR="0" lvl="0">
              <a:lnSpc>
                <a:spcPct val="200000"/>
              </a:lnSpc>
              <a:spcBef>
                <a:spcPts val="450"/>
              </a:spcBef>
              <a:spcAft>
                <a:spcPts val="0"/>
              </a:spcAft>
              <a:tabLst>
                <a:tab pos="525780" algn="l"/>
              </a:tabLst>
            </a:pPr>
            <a:r>
              <a:rPr lang="en-US" sz="1600" dirty="0">
                <a:solidFill>
                  <a:srgbClr val="000000"/>
                </a:solidFill>
                <a:effectLst/>
                <a:latin typeface="+mn-lt"/>
                <a:ea typeface="Times New Roman" panose="02020603050405020304" pitchFamily="18" charset="0"/>
              </a:rPr>
              <a:t>3.  The initial or annual renewal fee for certification to analyze any chemical </a:t>
            </a:r>
            <a:r>
              <a:rPr lang="en-US" sz="1600" b="1" strike="sngStrike" spc="-10" dirty="0">
                <a:solidFill>
                  <a:srgbClr val="FF0000"/>
                </a:solidFill>
                <a:effectLst/>
                <a:latin typeface="+mn-lt"/>
                <a:ea typeface="Times New Roman" panose="02020603050405020304" pitchFamily="18" charset="0"/>
              </a:rPr>
              <a:t>[</a:t>
            </a:r>
            <a:r>
              <a:rPr lang="en-US" sz="1600" strike="sngStrike" spc="-10" dirty="0">
                <a:solidFill>
                  <a:srgbClr val="FF0000"/>
                </a:solidFill>
                <a:effectLst/>
                <a:latin typeface="+mn-lt"/>
                <a:ea typeface="Times New Roman" panose="02020603050405020304" pitchFamily="18" charset="0"/>
              </a:rPr>
              <a:t>contaminant </a:t>
            </a:r>
            <a:r>
              <a:rPr lang="en-US" sz="1600" strike="sngStrike" dirty="0">
                <a:solidFill>
                  <a:srgbClr val="FF0000"/>
                </a:solidFill>
                <a:effectLst/>
                <a:latin typeface="+mn-lt"/>
                <a:ea typeface="Times New Roman" panose="02020603050405020304" pitchFamily="18" charset="0"/>
              </a:rPr>
              <a:t>not</a:t>
            </a:r>
            <a:r>
              <a:rPr lang="en-US" sz="1600" b="1" strike="sngStrike" dirty="0">
                <a:solidFill>
                  <a:srgbClr val="FF0000"/>
                </a:solidFill>
                <a:effectLst/>
                <a:latin typeface="+mn-lt"/>
                <a:ea typeface="Times New Roman" panose="02020603050405020304" pitchFamily="18" charset="0"/>
              </a:rPr>
              <a:t>]</a:t>
            </a:r>
            <a:r>
              <a:rPr lang="en-US" sz="1600" b="1" spc="-10"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is</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equal</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to</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respective</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fee</a:t>
            </a:r>
            <a:r>
              <a:rPr lang="en-US" sz="1600" dirty="0">
                <a:solidFill>
                  <a:srgbClr val="000000"/>
                </a:solidFill>
                <a:effectLst/>
                <a:latin typeface="+mn-lt"/>
                <a:ea typeface="Times New Roman" panose="02020603050405020304" pitchFamily="18" charset="0"/>
              </a:rPr>
              <a:t> not set forth in subsection 2 is $</a:t>
            </a:r>
            <a:r>
              <a:rPr lang="en-US" sz="1600" strike="sngStrike" dirty="0">
                <a:solidFill>
                  <a:srgbClr val="FF0000"/>
                </a:solidFill>
                <a:effectLst/>
                <a:latin typeface="+mn-lt"/>
                <a:ea typeface="Times New Roman" panose="02020603050405020304" pitchFamily="18" charset="0"/>
              </a:rPr>
              <a:t>[400]</a:t>
            </a:r>
            <a:r>
              <a:rPr lang="en-US" sz="1600" b="1" i="1" dirty="0">
                <a:solidFill>
                  <a:srgbClr val="0000FF"/>
                </a:solidFill>
                <a:effectLst/>
                <a:latin typeface="+mn-lt"/>
                <a:ea typeface="Times New Roman" panose="02020603050405020304" pitchFamily="18" charset="0"/>
              </a:rPr>
              <a:t>560</a:t>
            </a:r>
            <a:r>
              <a:rPr lang="en-US" sz="1600" dirty="0">
                <a:solidFill>
                  <a:srgbClr val="000000"/>
                </a:solidFill>
                <a:effectLst/>
                <a:latin typeface="+mn-lt"/>
                <a:ea typeface="Times New Roman" panose="02020603050405020304" pitchFamily="18" charset="0"/>
              </a:rPr>
              <a:t>, plus the per diem allowance and travel expenses provided for state officers and employees generally for each person who conducts an inspection that is required for certification of the laboratory.  </a:t>
            </a:r>
            <a:r>
              <a:rPr lang="en-US" sz="1600" b="1" i="1" dirty="0">
                <a:solidFill>
                  <a:srgbClr val="0000FF"/>
                </a:solidFill>
                <a:effectLst/>
                <a:latin typeface="+mn-lt"/>
                <a:ea typeface="Times New Roman" panose="02020603050405020304" pitchFamily="18" charset="0"/>
              </a:rPr>
              <a:t>If the laboratory is located outside of this State, the laboratory must pay the actual travel and per diem expenses of the employee of the Division who conducts the inspection.</a:t>
            </a:r>
          </a:p>
          <a:p>
            <a:pPr marR="126365" lvl="0">
              <a:lnSpc>
                <a:spcPct val="200000"/>
              </a:lnSpc>
              <a:spcBef>
                <a:spcPts val="50"/>
              </a:spcBef>
              <a:spcAft>
                <a:spcPts val="0"/>
              </a:spcAft>
              <a:tabLst>
                <a:tab pos="525145" algn="l"/>
              </a:tabLst>
            </a:pPr>
            <a:r>
              <a:rPr lang="en-US" sz="1800" b="1" i="1" spc="0" dirty="0">
                <a:solidFill>
                  <a:srgbClr val="0000FF"/>
                </a:solidFill>
                <a:effectLst/>
                <a:latin typeface="Times New Roman" panose="02020603050405020304" pitchFamily="18" charset="0"/>
                <a:ea typeface="Times New Roman" panose="02020603050405020304" pitchFamily="18" charset="0"/>
              </a:rPr>
              <a:t>4.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the annual period of certification beginning on August 1, 2029 , and for each annual period of certification thereafter, the Director of the State Department of Conservation and Natural Resources shall increase each fee set forth in this section by an amount that is equal</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 may, for any individual annual period of certification, suspend an increase in a fee specified</a:t>
            </a:r>
            <a:r>
              <a:rPr lang="en-US" sz="1600" b="1" i="1" spc="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in this subsection.</a:t>
            </a:r>
            <a:endParaRPr lang="en-US" sz="1600" b="1" i="1" spc="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200000"/>
              </a:lnSpc>
              <a:spcBef>
                <a:spcPts val="0"/>
              </a:spcBef>
              <a:spcAft>
                <a:spcPts val="0"/>
              </a:spcAft>
            </a:pPr>
            <a:endParaRPr lang="en-US" sz="16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0E6D68CE-7CF7-23E8-0BB8-90E838D84514}"/>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27472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6425092"/>
          </a:xfrm>
          <a:prstGeom prst="rect">
            <a:avLst/>
          </a:prstGeom>
          <a:noFill/>
        </p:spPr>
        <p:txBody>
          <a:bodyPr wrap="square">
            <a:spAutoFit/>
          </a:bodyPr>
          <a:lstStyle/>
          <a:p>
            <a:pPr marR="259715" lvl="0">
              <a:lnSpc>
                <a:spcPct val="200000"/>
              </a:lnSpc>
              <a:spcBef>
                <a:spcPts val="0"/>
              </a:spcBef>
              <a:spcAft>
                <a:spcPts val="0"/>
              </a:spcAft>
              <a:tabLst>
                <a:tab pos="525780" algn="l"/>
              </a:tabLst>
            </a:pP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5.	The Director of the State Department of Conservation and Natural Resources shall post</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Internet</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website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Division</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fees</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required</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pursuant</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section</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are applicable for each annual certification period.</a:t>
            </a:r>
            <a:endParaRPr lang="en-US" sz="1600" spc="0" dirty="0">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200000"/>
              </a:lnSpc>
              <a:spcBef>
                <a:spcPts val="0"/>
              </a:spcBef>
              <a:spcAft>
                <a:spcPts val="0"/>
              </a:spcAft>
              <a:tabLst>
                <a:tab pos="525145" algn="l"/>
              </a:tabLst>
            </a:pPr>
            <a:r>
              <a:rPr lang="en-US" sz="1600" spc="0" dirty="0">
                <a:effectLst/>
                <a:latin typeface="Calibri" panose="020F0502020204030204" pitchFamily="34" charset="0"/>
                <a:ea typeface="Times New Roman" panose="02020603050405020304" pitchFamily="18" charset="0"/>
                <a:cs typeface="Calibri" panose="020F0502020204030204" pitchFamily="34" charset="0"/>
              </a:rPr>
              <a:t>6.	If</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an</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application</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to</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test</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an</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analyte</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is</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received</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during</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spc="0" dirty="0">
                <a:effectLst/>
                <a:latin typeface="Calibri" panose="020F0502020204030204" pitchFamily="34" charset="0"/>
                <a:ea typeface="Times New Roman" panose="02020603050405020304" pitchFamily="18" charset="0"/>
                <a:cs typeface="Calibri" panose="020F0502020204030204" pitchFamily="34" charset="0"/>
              </a:rPr>
              <a:t>the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strike="sng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fiscal </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year,</a:t>
            </a:r>
            <a:r>
              <a:rPr lang="en-US" sz="1600" b="1"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fees</a:t>
            </a:r>
            <a:r>
              <a:rPr lang="en-US" sz="16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that</a:t>
            </a:r>
            <a:r>
              <a:rPr lang="en-US" sz="16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must</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be</a:t>
            </a:r>
            <a:r>
              <a:rPr lang="en-US" sz="16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prorated</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by</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using</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 following formula: </a:t>
            </a:r>
          </a:p>
          <a:p>
            <a:pPr marL="95885" marR="0">
              <a:lnSpc>
                <a:spcPct val="2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Fee</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x</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.083</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x the</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number</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of months</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remaining</a:t>
            </a:r>
            <a:r>
              <a:rPr lang="en-US" sz="16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in the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fiscal</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year.</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endParaRPr lang="en-US" sz="1600" spc="-10" dirty="0">
              <a:solidFill>
                <a:srgbClr val="0000FF"/>
              </a:solidFill>
              <a:latin typeface="Calibri" panose="020F0502020204030204" pitchFamily="34" charset="0"/>
              <a:ea typeface="Times New Roman" panose="02020603050405020304" pitchFamily="18" charset="0"/>
              <a:cs typeface="Calibri" panose="020F0502020204030204" pitchFamily="34" charset="0"/>
            </a:endParaRPr>
          </a:p>
          <a:p>
            <a:pPr marL="95885" marR="0">
              <a:lnSpc>
                <a:spcPct val="2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The</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month</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in</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which</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a:t>
            </a:r>
            <a:r>
              <a:rPr lang="en-US" sz="16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application</a:t>
            </a:r>
            <a:r>
              <a:rPr lang="en-US" sz="16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is</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submitted</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must</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not</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be</a:t>
            </a:r>
            <a:r>
              <a:rPr lang="en-US" sz="16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counted</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as</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month</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remaining</a:t>
            </a:r>
            <a:r>
              <a:rPr lang="en-US" sz="16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in the </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fiscal year.</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 period of certification.</a:t>
            </a:r>
            <a:r>
              <a:rPr lang="en-US" sz="16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 prorated fee must be rounded to the next highest</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dollar.</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fee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submitting</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an</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application</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to</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test</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for</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an</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analyte</a:t>
            </a:r>
            <a:r>
              <a:rPr lang="en-US" sz="16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must not be prorated.</a:t>
            </a:r>
          </a:p>
          <a:p>
            <a:pPr marL="0" marR="0" algn="just">
              <a:lnSpc>
                <a:spcPct val="200000"/>
              </a:lnSpc>
              <a:spcBef>
                <a:spcPts val="0"/>
              </a:spcBef>
              <a:spcAft>
                <a:spcPts val="0"/>
              </a:spcAft>
            </a:pPr>
            <a:endParaRPr lang="en-US" sz="16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0E6D68CE-7CF7-23E8-0BB8-90E838D84514}"/>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17520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Calibri"/>
                <a:cs typeface="Arial"/>
              </a:rPr>
              <a:t>Agenda</a:t>
            </a:r>
            <a:endParaRPr lang="en-US" sz="3200" b="1">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grpSp>
      <p:sp>
        <p:nvSpPr>
          <p:cNvPr id="5" name="TextBox 4">
            <a:extLst>
              <a:ext uri="{FF2B5EF4-FFF2-40B4-BE49-F238E27FC236}">
                <a16:creationId xmlns:a16="http://schemas.microsoft.com/office/drawing/2014/main" id="{9DB5D7F4-9B87-4372-8B11-28401A5E87E5}"/>
              </a:ext>
            </a:extLst>
          </p:cNvPr>
          <p:cNvSpPr txBox="1"/>
          <p:nvPr/>
        </p:nvSpPr>
        <p:spPr>
          <a:xfrm>
            <a:off x="1219200" y="729399"/>
            <a:ext cx="7029510" cy="7417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arenR"/>
            </a:pPr>
            <a:r>
              <a:rPr lang="en-US" sz="2000" dirty="0">
                <a:latin typeface="Calibri"/>
                <a:cs typeface="Calibri"/>
              </a:rPr>
              <a:t>BSDW Laboratory Certification Staff</a:t>
            </a:r>
            <a:endParaRPr lang="en-US" sz="2000" dirty="0"/>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Ways to participate and public comment</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Review how regulations are created/revised </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The State Environmental Commission (SEC)</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The need for a fee increase</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445A.066 (CWA &amp; Mining)</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445A.54296 (SDWA)</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459.96986 (RCRA)</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Public Comments and Questions</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End of Workshop</a:t>
            </a:r>
          </a:p>
          <a:p>
            <a:pPr marL="457200" indent="-457200">
              <a:buFontTx/>
              <a:buAutoNum type="arabicParenR"/>
            </a:pPr>
            <a:endParaRPr lang="en-US" sz="2400" dirty="0">
              <a:solidFill>
                <a:srgbClr val="5F4B33"/>
              </a:solidFill>
              <a:latin typeface="Calibri"/>
              <a:cs typeface="Calibri"/>
            </a:endParaRPr>
          </a:p>
          <a:p>
            <a:pPr marL="457200" indent="-457200">
              <a:buFontTx/>
              <a:buAutoNum type="arabicParenR"/>
            </a:pPr>
            <a:endParaRPr lang="en-US" sz="2400" dirty="0">
              <a:solidFill>
                <a:srgbClr val="5F4B33"/>
              </a:solidFill>
              <a:latin typeface="Calibri"/>
              <a:cs typeface="Calibri"/>
            </a:endParaRPr>
          </a:p>
          <a:p>
            <a:pPr marL="742950" lvl="1" indent="-285750">
              <a:buFont typeface="Arial"/>
              <a:buChar char="•"/>
            </a:pPr>
            <a:endParaRPr lang="en-US" sz="2400" dirty="0">
              <a:solidFill>
                <a:srgbClr val="000000"/>
              </a:solidFill>
              <a:latin typeface="Arial"/>
              <a:cs typeface="Arial"/>
            </a:endParaRPr>
          </a:p>
          <a:p>
            <a:pPr marL="742950" lvl="1" indent="-285750">
              <a:buFont typeface="Arial"/>
              <a:buChar char="•"/>
            </a:pPr>
            <a:endParaRPr lang="en-US" sz="2400" dirty="0">
              <a:solidFill>
                <a:srgbClr val="000000"/>
              </a:solidFill>
              <a:latin typeface="Arial"/>
              <a:cs typeface="Arial"/>
            </a:endParaRPr>
          </a:p>
        </p:txBody>
      </p:sp>
      <p:sp>
        <p:nvSpPr>
          <p:cNvPr id="3" name="TextBox 6">
            <a:extLst>
              <a:ext uri="{FF2B5EF4-FFF2-40B4-BE49-F238E27FC236}">
                <a16:creationId xmlns:a16="http://schemas.microsoft.com/office/drawing/2014/main" id="{8D0F9F90-E226-193C-83F2-CB9171A5D501}"/>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4486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5024709"/>
          </a:xfrm>
          <a:prstGeom prst="rect">
            <a:avLst/>
          </a:prstGeom>
          <a:noFill/>
        </p:spPr>
        <p:txBody>
          <a:bodyPr wrap="square">
            <a:spAutoFit/>
          </a:bodyPr>
          <a:lstStyle/>
          <a:p>
            <a:pPr marL="259080" marR="0">
              <a:lnSpc>
                <a:spcPct val="200000"/>
              </a:lnSpc>
              <a:spcBef>
                <a:spcPts val="0"/>
              </a:spcBef>
              <a:spcAft>
                <a:spcPts val="0"/>
              </a:spcAft>
              <a:tabLst>
                <a:tab pos="576580" algn="l"/>
              </a:tabLst>
            </a:pPr>
            <a:r>
              <a:rPr lang="en-US" sz="1800" b="1" strike="sngStrike" spc="-25" dirty="0">
                <a:solidFill>
                  <a:srgbClr val="FF0000"/>
                </a:solidFill>
                <a:effectLst/>
                <a:latin typeface="+mn-lt"/>
                <a:ea typeface="Times New Roman" panose="02020603050405020304" pitchFamily="18" charset="0"/>
              </a:rPr>
              <a:t>[</a:t>
            </a:r>
            <a:r>
              <a:rPr lang="en-US" sz="1800" strike="sngStrike" spc="-25" dirty="0">
                <a:solidFill>
                  <a:srgbClr val="FF0000"/>
                </a:solidFill>
                <a:effectLst/>
                <a:latin typeface="+mn-lt"/>
                <a:ea typeface="Times New Roman" panose="02020603050405020304" pitchFamily="18" charset="0"/>
              </a:rPr>
              <a:t>5.</a:t>
            </a:r>
            <a:r>
              <a:rPr lang="en-US" sz="1800" strike="sngStrike" dirty="0">
                <a:solidFill>
                  <a:srgbClr val="FF0000"/>
                </a:solidFill>
                <a:effectLst/>
                <a:latin typeface="+mn-lt"/>
                <a:ea typeface="Times New Roman" panose="02020603050405020304" pitchFamily="18" charset="0"/>
              </a:rPr>
              <a:t>	In</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addition to any</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fees paid by</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a</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laboratory located outside</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this State, each </a:t>
            </a:r>
            <a:r>
              <a:rPr lang="en-US" sz="1800" strike="sngStrike" spc="-20" dirty="0">
                <a:solidFill>
                  <a:srgbClr val="FF0000"/>
                </a:solidFill>
                <a:effectLst/>
                <a:latin typeface="+mn-lt"/>
                <a:ea typeface="Times New Roman" panose="02020603050405020304" pitchFamily="18" charset="0"/>
              </a:rPr>
              <a:t>such </a:t>
            </a:r>
            <a:r>
              <a:rPr lang="en-US" sz="1800" strike="sngStrike" dirty="0">
                <a:solidFill>
                  <a:srgbClr val="FF0000"/>
                </a:solidFill>
                <a:effectLst/>
                <a:latin typeface="+mn-lt"/>
                <a:ea typeface="Times New Roman" panose="02020603050405020304" pitchFamily="18" charset="0"/>
              </a:rPr>
              <a:t>laboratory</a:t>
            </a:r>
            <a:r>
              <a:rPr lang="en-US" sz="1800" strike="sngStrike" spc="-1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shall pay to the</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Bureau the costs incurred</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by the Bureau to</a:t>
            </a:r>
            <a:r>
              <a:rPr lang="en-US" sz="1800" strike="sngStrike" spc="-5" dirty="0">
                <a:solidFill>
                  <a:srgbClr val="FF0000"/>
                </a:solidFill>
                <a:effectLst/>
                <a:latin typeface="+mn-lt"/>
                <a:ea typeface="Times New Roman" panose="02020603050405020304" pitchFamily="18" charset="0"/>
              </a:rPr>
              <a:t> </a:t>
            </a:r>
            <a:r>
              <a:rPr lang="en-US" sz="1800" strike="sngStrike" dirty="0">
                <a:solidFill>
                  <a:srgbClr val="FF0000"/>
                </a:solidFill>
                <a:effectLst/>
                <a:latin typeface="+mn-lt"/>
                <a:ea typeface="Times New Roman" panose="02020603050405020304" pitchFamily="18" charset="0"/>
              </a:rPr>
              <a:t>conduct an inspection </a:t>
            </a:r>
            <a:r>
              <a:rPr lang="en-US" sz="1800" strike="sngStrike" spc="-25" dirty="0">
                <a:solidFill>
                  <a:srgbClr val="FF0000"/>
                </a:solidFill>
                <a:effectLst/>
                <a:latin typeface="+mn-lt"/>
                <a:ea typeface="Times New Roman" panose="02020603050405020304" pitchFamily="18" charset="0"/>
              </a:rPr>
              <a:t>of </a:t>
            </a:r>
            <a:r>
              <a:rPr lang="en-US" sz="1800" strike="sngStrike" dirty="0">
                <a:solidFill>
                  <a:srgbClr val="FF0000"/>
                </a:solidFill>
                <a:effectLst/>
                <a:latin typeface="+mn-lt"/>
                <a:ea typeface="Times New Roman" panose="02020603050405020304" pitchFamily="18" charset="0"/>
              </a:rPr>
              <a:t>the </a:t>
            </a:r>
            <a:r>
              <a:rPr lang="en-US" sz="1800" strike="sngStrike" spc="-10" dirty="0">
                <a:solidFill>
                  <a:srgbClr val="FF0000"/>
                </a:solidFill>
                <a:effectLst/>
                <a:latin typeface="+mn-lt"/>
                <a:ea typeface="Times New Roman" panose="02020603050405020304" pitchFamily="18" charset="0"/>
              </a:rPr>
              <a:t>laboratory.</a:t>
            </a:r>
            <a:endParaRPr lang="en-US" sz="1800" dirty="0">
              <a:effectLst/>
              <a:latin typeface="+mn-lt"/>
              <a:ea typeface="Times New Roman" panose="02020603050405020304" pitchFamily="18" charset="0"/>
            </a:endParaRPr>
          </a:p>
          <a:p>
            <a:pPr marL="0" marR="0">
              <a:lnSpc>
                <a:spcPct val="200000"/>
              </a:lnSpc>
              <a:spcBef>
                <a:spcPts val="10"/>
              </a:spcBef>
              <a:spcAft>
                <a:spcPts val="0"/>
              </a:spcAft>
            </a:pPr>
            <a:r>
              <a:rPr lang="en-US" sz="1800" dirty="0">
                <a:effectLst/>
                <a:latin typeface="+mn-lt"/>
                <a:ea typeface="Times New Roman" panose="02020603050405020304" pitchFamily="18" charset="0"/>
              </a:rPr>
              <a:t> </a:t>
            </a:r>
          </a:p>
          <a:p>
            <a:pPr marL="76200" marR="0">
              <a:lnSpc>
                <a:spcPct val="200000"/>
              </a:lnSpc>
              <a:spcBef>
                <a:spcPts val="450"/>
              </a:spcBef>
              <a:spcAft>
                <a:spcPts val="0"/>
              </a:spcAft>
              <a:tabLst>
                <a:tab pos="258445" algn="l"/>
                <a:tab pos="767080" algn="l"/>
              </a:tabLst>
            </a:pPr>
            <a:r>
              <a:rPr lang="en-US" sz="1800" strike="sngStrike" dirty="0">
                <a:solidFill>
                  <a:srgbClr val="FF0000"/>
                </a:solidFill>
                <a:effectLst/>
                <a:latin typeface="+mn-lt"/>
                <a:ea typeface="Times New Roman" panose="02020603050405020304" pitchFamily="18" charset="0"/>
              </a:rPr>
              <a:t>	6.</a:t>
            </a:r>
            <a:r>
              <a:rPr lang="en-US" sz="1800" b="1" strike="sngStrike" dirty="0">
                <a:solidFill>
                  <a:srgbClr val="FF0000"/>
                </a:solidFill>
                <a:effectLst/>
                <a:latin typeface="+mn-lt"/>
                <a:ea typeface="Times New Roman" panose="02020603050405020304" pitchFamily="18" charset="0"/>
              </a:rPr>
              <a:t>]</a:t>
            </a:r>
            <a:r>
              <a:rPr lang="en-US" sz="1800" b="1" spc="300" dirty="0">
                <a:solidFill>
                  <a:srgbClr val="FF0000"/>
                </a:solidFill>
                <a:effectLst/>
                <a:latin typeface="+mn-lt"/>
                <a:ea typeface="Times New Roman" panose="02020603050405020304" pitchFamily="18" charset="0"/>
              </a:rPr>
              <a:t> </a:t>
            </a:r>
            <a:r>
              <a:rPr lang="en-US" sz="1800" b="1" i="1" spc="-25" dirty="0">
                <a:solidFill>
                  <a:srgbClr val="0000FF"/>
                </a:solidFill>
                <a:effectLst/>
                <a:latin typeface="+mn-lt"/>
                <a:ea typeface="Times New Roman" panose="02020603050405020304" pitchFamily="18" charset="0"/>
              </a:rPr>
              <a:t>7.</a:t>
            </a:r>
            <a:r>
              <a:rPr lang="en-US" sz="1800" b="1" i="1" dirty="0">
                <a:solidFill>
                  <a:srgbClr val="0000FF"/>
                </a:solidFill>
                <a:effectLst/>
                <a:latin typeface="+mn-lt"/>
                <a:ea typeface="Times New Roman" panose="02020603050405020304" pitchFamily="18" charset="0"/>
              </a:rPr>
              <a:t>	</a:t>
            </a:r>
            <a:r>
              <a:rPr lang="en-US" sz="1800" dirty="0">
                <a:effectLst/>
                <a:latin typeface="+mn-lt"/>
                <a:ea typeface="Times New Roman" panose="02020603050405020304" pitchFamily="18" charset="0"/>
              </a:rPr>
              <a:t>A</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fee for certification</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to analyze a</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specific</a:t>
            </a:r>
            <a:r>
              <a:rPr lang="en-US" sz="1800" spc="-5" dirty="0">
                <a:effectLst/>
                <a:latin typeface="+mn-lt"/>
                <a:ea typeface="Times New Roman" panose="02020603050405020304" pitchFamily="18" charset="0"/>
              </a:rPr>
              <a:t> </a:t>
            </a:r>
            <a:r>
              <a:rPr lang="en-US" sz="1800" b="1" strike="sngStrike" dirty="0">
                <a:solidFill>
                  <a:srgbClr val="FF0000"/>
                </a:solidFill>
                <a:effectLst/>
                <a:latin typeface="+mn-lt"/>
                <a:ea typeface="Times New Roman" panose="02020603050405020304" pitchFamily="18" charset="0"/>
              </a:rPr>
              <a:t>[</a:t>
            </a:r>
            <a:r>
              <a:rPr lang="en-US" sz="1800" strike="sngStrike" dirty="0">
                <a:solidFill>
                  <a:srgbClr val="FF0000"/>
                </a:solidFill>
                <a:effectLst/>
                <a:latin typeface="+mn-lt"/>
                <a:ea typeface="Times New Roman" panose="02020603050405020304" pitchFamily="18" charset="0"/>
              </a:rPr>
              <a:t>contaminant</a:t>
            </a:r>
            <a:r>
              <a:rPr lang="en-US" sz="1800" b="1" strike="sngStrike" dirty="0">
                <a:solidFill>
                  <a:srgbClr val="FF0000"/>
                </a:solidFill>
                <a:effectLst/>
                <a:latin typeface="+mn-lt"/>
                <a:ea typeface="Times New Roman" panose="02020603050405020304" pitchFamily="18" charset="0"/>
              </a:rPr>
              <a:t>]</a:t>
            </a:r>
            <a:r>
              <a:rPr lang="en-US" sz="1800" b="1" dirty="0">
                <a:solidFill>
                  <a:srgbClr val="FF0000"/>
                </a:solidFill>
                <a:effectLst/>
                <a:latin typeface="+mn-lt"/>
                <a:ea typeface="Times New Roman" panose="02020603050405020304" pitchFamily="18" charset="0"/>
              </a:rPr>
              <a:t> </a:t>
            </a:r>
            <a:r>
              <a:rPr lang="en-US" sz="1800" b="1" i="1" dirty="0">
                <a:solidFill>
                  <a:srgbClr val="0000FF"/>
                </a:solidFill>
                <a:effectLst/>
                <a:latin typeface="+mn-lt"/>
                <a:ea typeface="Times New Roman" panose="02020603050405020304" pitchFamily="18" charset="0"/>
              </a:rPr>
              <a:t>analyte</a:t>
            </a:r>
            <a:r>
              <a:rPr lang="en-US" sz="1800" b="1" i="1" spc="-10" dirty="0">
                <a:solidFill>
                  <a:srgbClr val="0000FF"/>
                </a:solidFill>
                <a:effectLst/>
                <a:latin typeface="+mn-lt"/>
                <a:ea typeface="Times New Roman" panose="02020603050405020304" pitchFamily="18" charset="0"/>
              </a:rPr>
              <a:t> </a:t>
            </a:r>
            <a:r>
              <a:rPr lang="en-US" sz="1800" dirty="0">
                <a:effectLst/>
                <a:latin typeface="+mn-lt"/>
                <a:ea typeface="Times New Roman" panose="02020603050405020304" pitchFamily="18" charset="0"/>
              </a:rPr>
              <a:t>must be paid </a:t>
            </a:r>
            <a:r>
              <a:rPr lang="en-US" sz="1800" spc="-10" dirty="0">
                <a:effectLst/>
                <a:latin typeface="+mn-lt"/>
                <a:ea typeface="Times New Roman" panose="02020603050405020304" pitchFamily="18" charset="0"/>
              </a:rPr>
              <a:t>before </a:t>
            </a:r>
            <a:r>
              <a:rPr lang="en-US" sz="1800" dirty="0">
                <a:effectLst/>
                <a:latin typeface="+mn-lt"/>
                <a:ea typeface="Times New Roman" panose="02020603050405020304" pitchFamily="18" charset="0"/>
              </a:rPr>
              <a:t>a</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certificate may</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be </a:t>
            </a:r>
            <a:r>
              <a:rPr lang="en-US" sz="1800" spc="-10" dirty="0">
                <a:effectLst/>
                <a:latin typeface="+mn-lt"/>
                <a:ea typeface="Times New Roman" panose="02020603050405020304" pitchFamily="18" charset="0"/>
              </a:rPr>
              <a:t>issued.</a:t>
            </a:r>
            <a:endParaRPr lang="en-US" sz="1800" dirty="0">
              <a:effectLst/>
              <a:latin typeface="+mn-lt"/>
              <a:ea typeface="Times New Roman" panose="02020603050405020304" pitchFamily="18" charset="0"/>
            </a:endParaRPr>
          </a:p>
          <a:p>
            <a:pPr marL="0" marR="0">
              <a:lnSpc>
                <a:spcPct val="200000"/>
              </a:lnSpc>
              <a:spcBef>
                <a:spcPts val="55"/>
              </a:spcBef>
              <a:spcAft>
                <a:spcPts val="0"/>
              </a:spcAft>
            </a:pPr>
            <a:r>
              <a:rPr lang="en-US" sz="1800" dirty="0">
                <a:effectLst/>
                <a:latin typeface="+mn-lt"/>
                <a:ea typeface="Times New Roman" panose="02020603050405020304" pitchFamily="18" charset="0"/>
              </a:rPr>
              <a:t> </a:t>
            </a:r>
          </a:p>
          <a:p>
            <a:pPr marL="259080" marR="0">
              <a:lnSpc>
                <a:spcPct val="200000"/>
              </a:lnSpc>
              <a:spcBef>
                <a:spcPts val="0"/>
              </a:spcBef>
              <a:spcAft>
                <a:spcPts val="0"/>
              </a:spcAft>
              <a:tabLst>
                <a:tab pos="817880" algn="l"/>
              </a:tabLst>
            </a:pPr>
            <a:r>
              <a:rPr lang="en-US" sz="1800" b="1" strike="sngStrike" dirty="0">
                <a:solidFill>
                  <a:srgbClr val="FF0000"/>
                </a:solidFill>
                <a:effectLst/>
                <a:latin typeface="+mn-lt"/>
                <a:ea typeface="Times New Roman" panose="02020603050405020304" pitchFamily="18" charset="0"/>
              </a:rPr>
              <a:t>[</a:t>
            </a:r>
            <a:r>
              <a:rPr lang="en-US" sz="1800" strike="sngStrike" dirty="0">
                <a:solidFill>
                  <a:srgbClr val="FF0000"/>
                </a:solidFill>
                <a:effectLst/>
                <a:latin typeface="+mn-lt"/>
                <a:ea typeface="Times New Roman" panose="02020603050405020304" pitchFamily="18" charset="0"/>
              </a:rPr>
              <a:t>7.</a:t>
            </a:r>
            <a:r>
              <a:rPr lang="en-US" sz="1800" b="1" strike="sngStrike" dirty="0">
                <a:solidFill>
                  <a:srgbClr val="FF0000"/>
                </a:solidFill>
                <a:effectLst/>
                <a:latin typeface="+mn-lt"/>
                <a:ea typeface="Times New Roman" panose="02020603050405020304" pitchFamily="18" charset="0"/>
              </a:rPr>
              <a:t>]</a:t>
            </a:r>
            <a:r>
              <a:rPr lang="en-US" sz="1800" b="1" spc="300" dirty="0">
                <a:solidFill>
                  <a:srgbClr val="FF0000"/>
                </a:solidFill>
                <a:effectLst/>
                <a:latin typeface="+mn-lt"/>
                <a:ea typeface="Times New Roman" panose="02020603050405020304" pitchFamily="18" charset="0"/>
              </a:rPr>
              <a:t> </a:t>
            </a:r>
            <a:r>
              <a:rPr lang="en-US" sz="1800" b="1" i="1" spc="-25" dirty="0">
                <a:solidFill>
                  <a:srgbClr val="0000FF"/>
                </a:solidFill>
                <a:effectLst/>
                <a:latin typeface="+mn-lt"/>
                <a:ea typeface="Times New Roman" panose="02020603050405020304" pitchFamily="18" charset="0"/>
              </a:rPr>
              <a:t>8.</a:t>
            </a:r>
            <a:r>
              <a:rPr lang="en-US" sz="1800" b="1" i="1" dirty="0">
                <a:solidFill>
                  <a:srgbClr val="0000FF"/>
                </a:solidFill>
                <a:effectLst/>
                <a:latin typeface="+mn-lt"/>
                <a:ea typeface="Times New Roman" panose="02020603050405020304" pitchFamily="18" charset="0"/>
              </a:rPr>
              <a:t>	</a:t>
            </a:r>
            <a:r>
              <a:rPr lang="en-US" sz="1800" dirty="0">
                <a:effectLst/>
                <a:latin typeface="+mn-lt"/>
                <a:ea typeface="Times New Roman" panose="02020603050405020304" pitchFamily="18" charset="0"/>
              </a:rPr>
              <a:t>Any</a:t>
            </a:r>
            <a:r>
              <a:rPr lang="en-US" sz="1800" spc="-20" dirty="0">
                <a:effectLst/>
                <a:latin typeface="+mn-lt"/>
                <a:ea typeface="Times New Roman" panose="02020603050405020304" pitchFamily="18" charset="0"/>
              </a:rPr>
              <a:t> </a:t>
            </a:r>
            <a:r>
              <a:rPr lang="en-US" sz="1800" dirty="0">
                <a:effectLst/>
                <a:latin typeface="+mn-lt"/>
                <a:ea typeface="Times New Roman" panose="02020603050405020304" pitchFamily="18" charset="0"/>
              </a:rPr>
              <a:t>fee</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paid</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pursuant</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to</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the</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provisions</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of</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this</a:t>
            </a:r>
            <a:r>
              <a:rPr lang="en-US" sz="1800" spc="-10" dirty="0">
                <a:effectLst/>
                <a:latin typeface="+mn-lt"/>
                <a:ea typeface="Times New Roman" panose="02020603050405020304" pitchFamily="18" charset="0"/>
              </a:rPr>
              <a:t> </a:t>
            </a:r>
            <a:r>
              <a:rPr lang="en-US" sz="1800" dirty="0">
                <a:effectLst/>
                <a:latin typeface="+mn-lt"/>
                <a:ea typeface="Times New Roman" panose="02020603050405020304" pitchFamily="18" charset="0"/>
              </a:rPr>
              <a:t>section</a:t>
            </a:r>
            <a:r>
              <a:rPr lang="en-US" sz="1800" spc="-5" dirty="0">
                <a:effectLst/>
                <a:latin typeface="+mn-lt"/>
                <a:ea typeface="Times New Roman" panose="02020603050405020304" pitchFamily="18" charset="0"/>
              </a:rPr>
              <a:t> </a:t>
            </a:r>
            <a:r>
              <a:rPr lang="en-US" sz="1800" dirty="0">
                <a:effectLst/>
                <a:latin typeface="+mn-lt"/>
                <a:ea typeface="Times New Roman" panose="02020603050405020304" pitchFamily="18" charset="0"/>
              </a:rPr>
              <a:t>is</a:t>
            </a:r>
            <a:r>
              <a:rPr lang="en-US" sz="1800" spc="-10" dirty="0">
                <a:effectLst/>
                <a:latin typeface="+mn-lt"/>
                <a:ea typeface="Times New Roman" panose="02020603050405020304" pitchFamily="18" charset="0"/>
              </a:rPr>
              <a:t> nonrefundable.</a:t>
            </a:r>
            <a:endParaRPr lang="en-US" sz="1800" dirty="0">
              <a:effectLst/>
              <a:latin typeface="+mn-lt"/>
              <a:ea typeface="Times New Roman" panose="02020603050405020304" pitchFamily="18" charset="0"/>
            </a:endParaRPr>
          </a:p>
          <a:p>
            <a:pPr marL="0" marR="0" algn="just">
              <a:lnSpc>
                <a:spcPct val="200000"/>
              </a:lnSpc>
              <a:spcBef>
                <a:spcPts val="0"/>
              </a:spcBef>
              <a:spcAft>
                <a:spcPts val="0"/>
              </a:spcAft>
            </a:pPr>
            <a:endParaRPr lang="en-US" sz="16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0E6D68CE-7CF7-23E8-0BB8-90E838D84514}"/>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56709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 </a:t>
            </a:r>
            <a:r>
              <a:rPr lang="en-US" sz="2400" dirty="0">
                <a:solidFill>
                  <a:srgbClr val="326297"/>
                </a:solidFill>
                <a:latin typeface="Calibri"/>
                <a:cs typeface="Arial"/>
              </a:rPr>
              <a:t>(RCRA)</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5000728"/>
          </a:xfrm>
          <a:prstGeom prst="rect">
            <a:avLst/>
          </a:prstGeom>
          <a:noFill/>
        </p:spPr>
        <p:txBody>
          <a:bodyPr wrap="square">
            <a:spAutoFit/>
          </a:bodyPr>
          <a:lstStyle/>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1.  Except as otherwise provided in subsection </a:t>
            </a:r>
            <a:r>
              <a:rPr lang="en-US" b="1" strike="sngStrike"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2,</a:t>
            </a:r>
            <a:r>
              <a:rPr lang="en-US" b="1" strike="sngStrike" dirty="0">
                <a:solidFill>
                  <a:srgbClr val="FF0000"/>
                </a:solidFill>
                <a:effectLst/>
                <a:latin typeface="+mn-lt"/>
                <a:ea typeface="Times New Roman" panose="02020603050405020304" pitchFamily="18" charset="0"/>
              </a:rPr>
              <a:t>]</a:t>
            </a:r>
            <a:r>
              <a:rPr lang="en-US" b="1" spc="-15" dirty="0">
                <a:solidFill>
                  <a:srgbClr val="FF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4</a:t>
            </a:r>
            <a:r>
              <a:rPr lang="en-US" dirty="0">
                <a:solidFill>
                  <a:srgbClr val="000000"/>
                </a:solidFill>
                <a:effectLst/>
                <a:latin typeface="+mn-lt"/>
                <a:ea typeface="Times New Roman" panose="02020603050405020304" pitchFamily="18" charset="0"/>
              </a:rPr>
              <a:t>, a laboratory must submit an annual fee of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500</a:t>
            </a:r>
            <a:r>
              <a:rPr lang="en-US" dirty="0">
                <a:solidFill>
                  <a:srgbClr val="FF0000"/>
                </a:solidFill>
                <a:effectLst/>
                <a:latin typeface="+mn-lt"/>
                <a:ea typeface="Times New Roman" panose="02020603050405020304" pitchFamily="18" charset="0"/>
              </a:rPr>
              <a:t>]</a:t>
            </a:r>
            <a:r>
              <a:rPr lang="en-US" b="1" i="1" dirty="0">
                <a:solidFill>
                  <a:srgbClr val="0000FF"/>
                </a:solidFill>
                <a:effectLst/>
                <a:latin typeface="+mn-lt"/>
                <a:ea typeface="Times New Roman" panose="02020603050405020304" pitchFamily="18" charset="0"/>
              </a:rPr>
              <a:t>700</a:t>
            </a:r>
            <a:r>
              <a:rPr lang="en-US" dirty="0">
                <a:solidFill>
                  <a:srgbClr val="000000"/>
                </a:solidFill>
                <a:effectLst/>
                <a:latin typeface="+mn-lt"/>
                <a:ea typeface="Times New Roman" panose="02020603050405020304" pitchFamily="18" charset="0"/>
              </a:rPr>
              <a:t> with each application for certification.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strike="sngStrike" dirty="0">
                <a:solidFill>
                  <a:srgbClr val="FF0000"/>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 laboratory which only performs analysis for microbiology is not required to pay the fee provided pursuant to subsection 1.</a:t>
            </a:r>
            <a:r>
              <a:rPr lang="en-US"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strike="sngStrike" dirty="0">
                <a:solidFill>
                  <a:srgbClr val="FF0000"/>
                </a:solidFill>
                <a:effectLst/>
                <a:latin typeface="+mn-lt"/>
                <a:ea typeface="Times New Roman" panose="02020603050405020304" pitchFamily="18" charset="0"/>
              </a:rPr>
              <a:t>[3] </a:t>
            </a:r>
            <a:r>
              <a:rPr lang="en-US" b="1" i="1" dirty="0">
                <a:solidFill>
                  <a:srgbClr val="0000FF"/>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Except</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as</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otherwise</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provided</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in</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subsection</a:t>
            </a:r>
            <a:r>
              <a:rPr lang="en-US" b="1" i="1" spc="-20"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4,</a:t>
            </a:r>
            <a:r>
              <a:rPr lang="en-US" b="1" i="1" spc="-15"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in </a:t>
            </a:r>
            <a:r>
              <a:rPr lang="en-US" dirty="0">
                <a:solidFill>
                  <a:srgbClr val="000000"/>
                </a:solidFill>
                <a:effectLst/>
                <a:latin typeface="+mn-lt"/>
                <a:ea typeface="Times New Roman" panose="02020603050405020304" pitchFamily="18" charset="0"/>
              </a:rPr>
              <a:t>addition to the fee required pursuant to the provisions of subsections 1 and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4</a:t>
            </a:r>
            <a:r>
              <a:rPr lang="en-US"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3</a:t>
            </a:r>
            <a:r>
              <a:rPr lang="en-US" dirty="0">
                <a:solidFill>
                  <a:srgbClr val="000000"/>
                </a:solidFill>
                <a:effectLst/>
                <a:latin typeface="+mn-lt"/>
                <a:ea typeface="Times New Roman" panose="02020603050405020304" pitchFamily="18" charset="0"/>
              </a:rPr>
              <a:t>, a laboratory must submit an annual certification fee for each category of </a:t>
            </a:r>
            <a:r>
              <a:rPr lang="en-US" b="1" strike="sngStrike"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contaminant</a:t>
            </a:r>
            <a:r>
              <a:rPr lang="en-US" b="1" strike="sngStrike" dirty="0">
                <a:solidFill>
                  <a:srgbClr val="FF0000"/>
                </a:solidFill>
                <a:effectLst/>
                <a:latin typeface="+mn-lt"/>
                <a:ea typeface="Times New Roman" panose="02020603050405020304" pitchFamily="18" charset="0"/>
              </a:rPr>
              <a:t>]</a:t>
            </a:r>
            <a:r>
              <a:rPr lang="en-US" b="1" spc="-10" dirty="0">
                <a:solidFill>
                  <a:srgbClr val="FF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analyte</a:t>
            </a:r>
            <a:r>
              <a:rPr lang="en-US" dirty="0">
                <a:solidFill>
                  <a:srgbClr val="000000"/>
                </a:solidFill>
                <a:effectLst/>
                <a:latin typeface="+mn-lt"/>
                <a:ea typeface="Times New Roman" panose="02020603050405020304" pitchFamily="18" charset="0"/>
              </a:rPr>
              <a:t> for which certification is requested. The categories of </a:t>
            </a:r>
            <a:r>
              <a:rPr lang="en-US" b="1" strike="sngStrike"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contaminant</a:t>
            </a:r>
            <a:r>
              <a:rPr lang="en-US" b="1" strike="sngStrike" dirty="0">
                <a:solidFill>
                  <a:srgbClr val="FF0000"/>
                </a:solidFill>
                <a:effectLst/>
                <a:latin typeface="+mn-lt"/>
                <a:ea typeface="Times New Roman" panose="02020603050405020304" pitchFamily="18" charset="0"/>
              </a:rPr>
              <a:t>]</a:t>
            </a:r>
            <a:r>
              <a:rPr lang="en-US" b="1" spc="-10" dirty="0">
                <a:solidFill>
                  <a:srgbClr val="FF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analyte</a:t>
            </a:r>
            <a:r>
              <a:rPr lang="en-US" dirty="0">
                <a:solidFill>
                  <a:srgbClr val="000000"/>
                </a:solidFill>
                <a:effectLst/>
                <a:latin typeface="+mn-lt"/>
                <a:ea typeface="Times New Roman" panose="02020603050405020304" pitchFamily="18" charset="0"/>
              </a:rPr>
              <a:t> and annual fees are: </a:t>
            </a:r>
            <a:endParaRPr lang="en-US"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4A8D46DE-5E70-5E1A-DC35-84B0303345F5}"/>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408481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503960"/>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Resource Conservation Recovery Act (RCRA) Fees: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2024  	2025              	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a:t>
            </a:r>
            <a:r>
              <a:rPr lang="en-US" sz="1200" b="1" i="1" dirty="0">
                <a:solidFill>
                  <a:srgbClr val="0000FF"/>
                </a:solidFill>
                <a:latin typeface="+mn-lt"/>
                <a:ea typeface="Times New Roman" panose="02020603050405020304" pitchFamily="18" charset="0"/>
              </a:rPr>
              <a:t>8</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Bulk asbestos analysis of hazardous waste	 $560 	$644	$708	$779	$818</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Characteristics of hazardous waste		</a:t>
            </a:r>
            <a:r>
              <a:rPr lang="en-US" sz="1200" i="1" dirty="0">
                <a:solidFill>
                  <a:srgbClr val="0000FF"/>
                </a:solidFill>
                <a:effectLst/>
                <a:latin typeface="+mn-lt"/>
                <a:ea typeface="Times New Roman" panose="02020603050405020304" pitchFamily="18" charset="0"/>
              </a:rPr>
              <a:t> $490	$564 	$620	$682	$716</a:t>
            </a: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Dioxins in hazardous waste		 $560 	$644	$708	$779	$818</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Herbicides			</a:t>
            </a:r>
            <a:r>
              <a:rPr lang="en-US" sz="1200" i="1" dirty="0">
                <a:solidFill>
                  <a:srgbClr val="0000FF"/>
                </a:solidFill>
                <a:effectLst/>
                <a:latin typeface="+mn-lt"/>
                <a:ea typeface="Times New Roman" panose="02020603050405020304" pitchFamily="18" charset="0"/>
              </a:rPr>
              <a:t> $763	$877	$965	$1062	$1115</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Immunoassay methods for hazardous waste	</a:t>
            </a:r>
            <a:r>
              <a:rPr lang="en-US" sz="1200" i="1" dirty="0">
                <a:solidFill>
                  <a:srgbClr val="0000FF"/>
                </a:solidFill>
                <a:effectLst/>
                <a:latin typeface="+mn-lt"/>
                <a:ea typeface="Times New Roman" panose="02020603050405020304" pitchFamily="18" charset="0"/>
              </a:rPr>
              <a:t> $763	$877	$965	$1062	$1115</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Infrared analysis of hazardous waste		</a:t>
            </a:r>
            <a:r>
              <a:rPr lang="en-US" sz="1200" i="1" dirty="0">
                <a:solidFill>
                  <a:srgbClr val="0000FF"/>
                </a:solidFill>
                <a:effectLst/>
                <a:latin typeface="+mn-lt"/>
                <a:ea typeface="Times New Roman" panose="02020603050405020304" pitchFamily="18" charset="0"/>
              </a:rPr>
              <a:t> $763	$877	$965	$1062	$1115</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Inorganic chemistry of hazardous waste	</a:t>
            </a:r>
            <a:r>
              <a:rPr lang="en-US" sz="1200" i="1" dirty="0">
                <a:solidFill>
                  <a:srgbClr val="0000FF"/>
                </a:solidFill>
                <a:effectLst/>
                <a:latin typeface="+mn-lt"/>
                <a:ea typeface="Times New Roman" panose="02020603050405020304" pitchFamily="18" charset="0"/>
              </a:rPr>
              <a:t> $763	$877	$965	$1062	$1115</a:t>
            </a: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Liquid chromatography of hazardous waste	 $763	$877	$965	$1062	$1115</a:t>
            </a: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Microbiology			</a:t>
            </a:r>
            <a:r>
              <a:rPr lang="en-US" sz="1200" i="1" dirty="0">
                <a:solidFill>
                  <a:srgbClr val="0000FF"/>
                </a:solidFill>
                <a:effectLst/>
                <a:latin typeface="+mn-lt"/>
                <a:ea typeface="Times New Roman" panose="02020603050405020304" pitchFamily="18" charset="0"/>
              </a:rPr>
              <a:t>  $560 	$644	$708	$779	$818</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Miscellaneous screening methods</a:t>
            </a:r>
          </a:p>
          <a:p>
            <a:pPr marL="0" marR="0" indent="361950">
              <a:spcBef>
                <a:spcPts val="0"/>
              </a:spcBef>
              <a:spcAft>
                <a:spcPts val="0"/>
              </a:spcAft>
            </a:pPr>
            <a:r>
              <a:rPr lang="en-US" sz="1200" i="1" dirty="0">
                <a:solidFill>
                  <a:srgbClr val="0000FF"/>
                </a:solidFill>
                <a:latin typeface="+mn-lt"/>
                <a:ea typeface="Times New Roman" panose="02020603050405020304" pitchFamily="18" charset="0"/>
              </a:rPr>
              <a:t>for hazardous waste			</a:t>
            </a:r>
            <a:r>
              <a:rPr lang="en-US" sz="1200" i="1" dirty="0">
                <a:solidFill>
                  <a:srgbClr val="0000FF"/>
                </a:solidFill>
                <a:effectLst/>
                <a:latin typeface="+mn-lt"/>
                <a:ea typeface="Times New Roman" panose="02020603050405020304" pitchFamily="18" charset="0"/>
              </a:rPr>
              <a:t>  $560 	$644	$708	$779	$818</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Pesticides			</a:t>
            </a:r>
            <a:r>
              <a:rPr lang="en-US" sz="1200" i="1" dirty="0">
                <a:solidFill>
                  <a:srgbClr val="0000FF"/>
                </a:solidFill>
                <a:effectLst/>
                <a:latin typeface="+mn-lt"/>
                <a:ea typeface="Times New Roman" panose="02020603050405020304" pitchFamily="18" charset="0"/>
              </a:rPr>
              <a:t> $763	$877	$965	$1062	$1115</a:t>
            </a:r>
          </a:p>
          <a:p>
            <a:pPr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5AA5A6EB-62D6-4186-537F-CD5250A33DAC}"/>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01819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873292"/>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Resource Conservation Recovery Act (RCRA) Fees (cont.):</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2024  	2025              	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a:t>
            </a:r>
            <a:r>
              <a:rPr lang="en-US" sz="1200" b="1" i="1" dirty="0">
                <a:solidFill>
                  <a:srgbClr val="0000FF"/>
                </a:solidFill>
                <a:latin typeface="+mn-lt"/>
                <a:ea typeface="Times New Roman" panose="02020603050405020304" pitchFamily="18" charset="0"/>
              </a:rPr>
              <a:t>8</a:t>
            </a:r>
            <a:endParaRPr lang="en-US" sz="1200" dirty="0">
              <a:effectLst/>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Physical properties of hazardous waste 	</a:t>
            </a:r>
            <a:r>
              <a:rPr lang="en-US" sz="1200" i="1" dirty="0">
                <a:solidFill>
                  <a:srgbClr val="0000FF"/>
                </a:solidFill>
                <a:effectLst/>
                <a:latin typeface="+mn-lt"/>
                <a:ea typeface="Times New Roman" panose="02020603050405020304" pitchFamily="18" charset="0"/>
              </a:rPr>
              <a:t> $490	$564 	$620	$682	$716</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Polyaromatic hydrocarbons in hazardous waste	</a:t>
            </a:r>
            <a:r>
              <a:rPr lang="en-US" sz="1200" i="1" dirty="0">
                <a:solidFill>
                  <a:srgbClr val="0000FF"/>
                </a:solidFill>
                <a:effectLst/>
                <a:latin typeface="+mn-lt"/>
                <a:ea typeface="Times New Roman" panose="02020603050405020304" pitchFamily="18" charset="0"/>
              </a:rPr>
              <a:t> $763	$877	$965	$1062	$1115</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Polychlorinated biphenyls in hazardous waste	</a:t>
            </a:r>
            <a:r>
              <a:rPr lang="en-US" sz="1200" i="1" dirty="0">
                <a:solidFill>
                  <a:srgbClr val="0000FF"/>
                </a:solidFill>
                <a:effectLst/>
                <a:latin typeface="+mn-lt"/>
                <a:ea typeface="Times New Roman" panose="02020603050405020304" pitchFamily="18" charset="0"/>
              </a:rPr>
              <a:t> $763	$877	$965	$1062	$1115</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Radiochemistry of hazardous waste		</a:t>
            </a:r>
            <a:r>
              <a:rPr lang="en-US" sz="1200" i="1" dirty="0">
                <a:solidFill>
                  <a:srgbClr val="0000FF"/>
                </a:solidFill>
                <a:effectLst/>
                <a:latin typeface="+mn-lt"/>
                <a:ea typeface="Times New Roman" panose="02020603050405020304" pitchFamily="18" charset="0"/>
              </a:rPr>
              <a:t> $763	$877	$965	$1062	$1115</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Semi-volatile organic chemistry of hazardous waste	</a:t>
            </a:r>
            <a:r>
              <a:rPr lang="en-US" sz="1200" i="1" dirty="0">
                <a:solidFill>
                  <a:srgbClr val="0000FF"/>
                </a:solidFill>
                <a:effectLst/>
                <a:latin typeface="+mn-lt"/>
                <a:ea typeface="Times New Roman" panose="02020603050405020304" pitchFamily="18" charset="0"/>
              </a:rPr>
              <a:t> $763	$877	$965	$1062	$1115</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Toxicity bioassay of hazardous waste		</a:t>
            </a:r>
            <a:r>
              <a:rPr lang="en-US" sz="1200" i="1" dirty="0">
                <a:solidFill>
                  <a:srgbClr val="0000FF"/>
                </a:solidFill>
                <a:effectLst/>
                <a:latin typeface="+mn-lt"/>
                <a:ea typeface="Times New Roman" panose="02020603050405020304" pitchFamily="18" charset="0"/>
              </a:rPr>
              <a:t> $560 	$644	$708	$779	$818</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Trace metals in hazardous waste		</a:t>
            </a:r>
            <a:r>
              <a:rPr lang="en-US" sz="1200" i="1" dirty="0">
                <a:solidFill>
                  <a:srgbClr val="0000FF"/>
                </a:solidFill>
                <a:effectLst/>
                <a:latin typeface="+mn-lt"/>
                <a:ea typeface="Times New Roman" panose="02020603050405020304" pitchFamily="18" charset="0"/>
              </a:rPr>
              <a:t> $763	$877	$965	$1062	$1115</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Volatile organic chemistry of hazardous waste	</a:t>
            </a:r>
            <a:r>
              <a:rPr lang="en-US" sz="1200" i="1" dirty="0">
                <a:solidFill>
                  <a:srgbClr val="0000FF"/>
                </a:solidFill>
                <a:effectLst/>
                <a:latin typeface="+mn-lt"/>
                <a:ea typeface="Times New Roman" panose="02020603050405020304" pitchFamily="18" charset="0"/>
              </a:rPr>
              <a:t> $763	$877	$965	$1062	$1115</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Any other individual contaminant		</a:t>
            </a:r>
            <a:r>
              <a:rPr lang="en-US" sz="1200" i="1" dirty="0">
                <a:solidFill>
                  <a:srgbClr val="0000FF"/>
                </a:solidFill>
                <a:effectLst/>
                <a:latin typeface="+mn-lt"/>
                <a:ea typeface="Times New Roman" panose="02020603050405020304" pitchFamily="18" charset="0"/>
              </a:rPr>
              <a:t>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$280	$322	$354 	$390	$409</a:t>
            </a:r>
            <a:endParaRPr lang="en-US" sz="1200" dirty="0">
              <a:effectLst/>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Any other individual multi-contaminant method	</a:t>
            </a:r>
            <a:r>
              <a:rPr lang="en-US" sz="1200" i="1" dirty="0">
                <a:solidFill>
                  <a:srgbClr val="0000FF"/>
                </a:solidFill>
                <a:effectLst/>
                <a:latin typeface="+mn-lt"/>
                <a:ea typeface="Times New Roman" panose="02020603050405020304" pitchFamily="18" charset="0"/>
              </a:rPr>
              <a:t> $560 	$644	$708	$779	$818</a:t>
            </a:r>
            <a:endParaRPr lang="en-US" sz="1200" i="1" dirty="0">
              <a:solidFill>
                <a:srgbClr val="0000FF"/>
              </a:solidFill>
              <a:latin typeface="+mn-lt"/>
              <a:ea typeface="Times New Roman" panose="02020603050405020304" pitchFamily="18" charset="0"/>
            </a:endParaRPr>
          </a:p>
          <a:p>
            <a:pPr indent="361950">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beginning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August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2029</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200" b="1" i="1"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each</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thereafter,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a:t>
            </a:r>
            <a:r>
              <a:rPr lang="en-US" sz="1200" b="1" i="1"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Conservation and Natural Resources shall increase each fee set forth in this section by an amount that is equal</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3</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2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annual</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2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 Director may, during any individual annual period of certification, suspend an increase in a fee specified in this subsection.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18AF54E0-C274-FF8B-5928-F2CBB393FD7B}"/>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255786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7004097"/>
          </a:xfrm>
          <a:prstGeom prst="rect">
            <a:avLst/>
          </a:prstGeom>
          <a:noFill/>
        </p:spPr>
        <p:txBody>
          <a:bodyPr wrap="square">
            <a:spAutoFit/>
          </a:bodyPr>
          <a:lstStyle/>
          <a:p>
            <a:pPr marR="145415" lvl="0">
              <a:lnSpc>
                <a:spcPct val="200000"/>
              </a:lnSpc>
              <a:spcBef>
                <a:spcPts val="450"/>
              </a:spcBef>
              <a:spcAft>
                <a:spcPts val="0"/>
              </a:spcAft>
              <a:tabLst>
                <a:tab pos="525780" algn="l"/>
              </a:tabLst>
            </a:pPr>
            <a:r>
              <a:rPr lang="en-US" sz="1600" strike="sngStrike" dirty="0">
                <a:solidFill>
                  <a:srgbClr val="FF0000"/>
                </a:solidFill>
                <a:effectLst/>
                <a:latin typeface="+mn-lt"/>
                <a:ea typeface="Times New Roman" panose="02020603050405020304" pitchFamily="18" charset="0"/>
              </a:rPr>
              <a:t>[4]</a:t>
            </a:r>
            <a:r>
              <a:rPr lang="en-US" sz="1600" b="1" i="1" dirty="0">
                <a:solidFill>
                  <a:srgbClr val="0000FF"/>
                </a:solidFill>
                <a:effectLst/>
                <a:latin typeface="+mn-lt"/>
                <a:ea typeface="Times New Roman" panose="02020603050405020304" pitchFamily="18" charset="0"/>
              </a:rPr>
              <a:t>3</a:t>
            </a:r>
            <a:r>
              <a:rPr lang="en-US" sz="1600" dirty="0">
                <a:solidFill>
                  <a:srgbClr val="00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Except</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as</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otherwise</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provided</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in</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subsection</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4,</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in </a:t>
            </a:r>
            <a:r>
              <a:rPr lang="en-US" sz="1600" dirty="0">
                <a:solidFill>
                  <a:srgbClr val="000000"/>
                </a:solidFill>
                <a:effectLst/>
                <a:latin typeface="+mn-lt"/>
                <a:ea typeface="Times New Roman" panose="02020603050405020304" pitchFamily="18" charset="0"/>
              </a:rPr>
              <a:t>addition to the fees </a:t>
            </a:r>
          </a:p>
          <a:p>
            <a:pPr marR="145415" lvl="0">
              <a:lnSpc>
                <a:spcPct val="200000"/>
              </a:lnSpc>
              <a:spcBef>
                <a:spcPts val="450"/>
              </a:spcBef>
              <a:spcAft>
                <a:spcPts val="0"/>
              </a:spcAft>
              <a:tabLst>
                <a:tab pos="525780" algn="l"/>
              </a:tabLs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required pursuant to the provisions of subsections 1 and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a laboratory applies for certification for </a:t>
            </a:r>
            <a:r>
              <a:rPr lang="en-US" sz="1600" b="1" strike="sng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contaminant</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b="1"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a:t>
            </a:r>
            <a:r>
              <a:rPr lang="en-US" sz="1600" b="1"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analyte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more than two of the approved methods of testing for that </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contaminant,</a:t>
            </a:r>
            <a:r>
              <a:rPr lang="en-US" sz="1600" b="1"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b="1"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analyte,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laboratory must submit a fee of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280</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each additional approved method of testing. </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R="145415">
              <a:lnSpc>
                <a:spcPct val="200000"/>
              </a:lnSpc>
              <a:spcBef>
                <a:spcPts val="450"/>
              </a:spcBef>
              <a:spcAft>
                <a:spcPts val="0"/>
              </a:spcAft>
              <a:tabLst>
                <a:tab pos="525780" algn="l"/>
              </a:tabLst>
            </a:pP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a:t>
            </a:r>
            <a:r>
              <a:rPr lang="en-US" sz="1600" b="1"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4</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 the annual period of certification beginning on August 1, 2029, and for each annual period of certification thereafter, the Director of the State Department of Conservation and Natural Resources shall increase each fee set forth in this section by an amount that is equal</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to</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3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percent</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fee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immediately</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preceding</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period</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i="1"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Director may, for any individual annual period of certification, suspend an increase in a fee specified</a:t>
            </a:r>
            <a:r>
              <a:rPr lang="en-US" sz="1600" b="1" i="1" spc="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i="1" spc="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in this subsection.</a:t>
            </a:r>
            <a:endParaRPr lang="en-US" sz="1600" b="1" i="1" spc="0" dirty="0">
              <a:effectLst/>
              <a:latin typeface="Calibri" panose="020F0502020204030204" pitchFamily="34" charset="0"/>
              <a:ea typeface="Times New Roman" panose="02020603050405020304" pitchFamily="18" charset="0"/>
              <a:cs typeface="Calibri" panose="020F0502020204030204" pitchFamily="34" charset="0"/>
            </a:endParaRPr>
          </a:p>
          <a:p>
            <a:pPr marR="145415" lvl="0">
              <a:lnSpc>
                <a:spcPct val="200000"/>
              </a:lnSpc>
              <a:spcBef>
                <a:spcPts val="450"/>
              </a:spcBef>
              <a:spcAft>
                <a:spcPts val="0"/>
              </a:spcAft>
              <a:tabLst>
                <a:tab pos="525780" algn="l"/>
              </a:tabLst>
            </a:pPr>
            <a:endParaRPr lang="en-US"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6FE1219E-8D41-12B2-12CA-33F314B279A6}"/>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40711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5440207"/>
          </a:xfrm>
          <a:prstGeom prst="rect">
            <a:avLst/>
          </a:prstGeom>
          <a:noFill/>
        </p:spPr>
        <p:txBody>
          <a:bodyPr wrap="square">
            <a:spAutoFit/>
          </a:bodyPr>
          <a:lstStyle/>
          <a:p>
            <a:pPr marR="259715" lvl="0">
              <a:lnSpc>
                <a:spcPct val="200000"/>
              </a:lnSpc>
              <a:spcBef>
                <a:spcPts val="0"/>
              </a:spcBef>
              <a:spcAft>
                <a:spcPts val="0"/>
              </a:spcAft>
              <a:tabLst>
                <a:tab pos="525145" algn="l"/>
              </a:tabLst>
            </a:pPr>
            <a:r>
              <a:rPr lang="en-US" sz="1600" b="1" i="1" spc="0" dirty="0">
                <a:solidFill>
                  <a:srgbClr val="0000FF"/>
                </a:solidFill>
                <a:effectLst/>
                <a:latin typeface="+mn-lt"/>
                <a:ea typeface="Times New Roman" panose="02020603050405020304" pitchFamily="18" charset="0"/>
              </a:rPr>
              <a:t>5.	The Director of the State Department of Conservation and Natural Resources shall post</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on</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the</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Internet</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website</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of</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the</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Division</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the</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fees</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required</a:t>
            </a:r>
            <a:r>
              <a:rPr lang="en-US" sz="1600" b="1" i="1" spc="-15"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pursuant</a:t>
            </a:r>
            <a:r>
              <a:rPr lang="en-US" sz="1600" b="1" i="1" spc="-10"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to</a:t>
            </a:r>
            <a:r>
              <a:rPr lang="en-US" sz="1600" b="1" i="1" spc="-10"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this</a:t>
            </a:r>
            <a:r>
              <a:rPr lang="en-US" sz="1600" b="1" i="1" spc="-10"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section</a:t>
            </a:r>
            <a:r>
              <a:rPr lang="en-US" sz="1600" b="1" i="1" spc="-10"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that</a:t>
            </a:r>
            <a:r>
              <a:rPr lang="en-US" sz="1600" b="1" i="1" spc="-10" dirty="0">
                <a:solidFill>
                  <a:srgbClr val="0000FF"/>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are applicable for each annual certification period.</a:t>
            </a:r>
            <a:endParaRPr lang="en-US" sz="1600" spc="0" dirty="0">
              <a:effectLst/>
              <a:latin typeface="+mn-lt"/>
              <a:ea typeface="Times New Roman" panose="02020603050405020304" pitchFamily="18" charset="0"/>
            </a:endParaRPr>
          </a:p>
          <a:p>
            <a:pPr marR="0" lvl="0">
              <a:lnSpc>
                <a:spcPct val="200000"/>
              </a:lnSpc>
              <a:spcBef>
                <a:spcPts val="0"/>
              </a:spcBef>
              <a:spcAft>
                <a:spcPts val="0"/>
              </a:spcAft>
              <a:tabLst>
                <a:tab pos="525145" algn="l"/>
              </a:tabLst>
            </a:pPr>
            <a:r>
              <a:rPr lang="en-US" sz="1600" b="1" i="1" spc="0" dirty="0">
                <a:solidFill>
                  <a:srgbClr val="0000FF"/>
                </a:solidFill>
                <a:effectLst/>
                <a:latin typeface="+mn-lt"/>
                <a:ea typeface="Times New Roman" panose="02020603050405020304" pitchFamily="18" charset="0"/>
              </a:rPr>
              <a:t>6.</a:t>
            </a:r>
            <a:r>
              <a:rPr lang="en-US" sz="1600" spc="0" dirty="0">
                <a:effectLst/>
                <a:latin typeface="+mn-lt"/>
                <a:ea typeface="Times New Roman" panose="02020603050405020304" pitchFamily="18" charset="0"/>
              </a:rPr>
              <a:t>	If</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laboratory</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applies</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certification</a:t>
            </a:r>
            <a:r>
              <a:rPr lang="en-US" sz="1600" spc="-10"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additional</a:t>
            </a:r>
            <a:r>
              <a:rPr lang="en-US" sz="1600" spc="-10" dirty="0">
                <a:effectLst/>
                <a:latin typeface="+mn-lt"/>
                <a:ea typeface="Times New Roman" panose="02020603050405020304" pitchFamily="18" charset="0"/>
              </a:rPr>
              <a:t> </a:t>
            </a:r>
            <a:r>
              <a:rPr lang="en-US" sz="1600" b="1" strike="sngStrike" spc="0" dirty="0">
                <a:solidFill>
                  <a:srgbClr val="FF0000"/>
                </a:solidFill>
                <a:effectLst/>
                <a:latin typeface="+mn-lt"/>
                <a:ea typeface="Times New Roman" panose="02020603050405020304" pitchFamily="18" charset="0"/>
              </a:rPr>
              <a:t>[</a:t>
            </a:r>
            <a:r>
              <a:rPr lang="en-US" sz="1600" strike="sngStrike" spc="0" dirty="0">
                <a:solidFill>
                  <a:srgbClr val="FF0000"/>
                </a:solidFill>
                <a:effectLst/>
                <a:latin typeface="+mn-lt"/>
                <a:ea typeface="Times New Roman" panose="02020603050405020304" pitchFamily="18" charset="0"/>
              </a:rPr>
              <a:t>contaminants</a:t>
            </a:r>
            <a:r>
              <a:rPr lang="en-US" sz="1600" b="1" strike="sngStrike" spc="0"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spc="0" dirty="0">
                <a:solidFill>
                  <a:srgbClr val="0000FF"/>
                </a:solidFill>
                <a:effectLst/>
                <a:latin typeface="+mn-lt"/>
                <a:ea typeface="Times New Roman" panose="02020603050405020304" pitchFamily="18" charset="0"/>
              </a:rPr>
              <a:t>analytes</a:t>
            </a:r>
            <a:r>
              <a:rPr lang="en-US" sz="1600" b="1" i="1" spc="-5" dirty="0">
                <a:solidFill>
                  <a:srgbClr val="0000FF"/>
                </a:solidFill>
                <a:effectLst/>
                <a:latin typeface="+mn-lt"/>
                <a:ea typeface="Times New Roman" panose="02020603050405020304" pitchFamily="18" charset="0"/>
              </a:rPr>
              <a:t> </a:t>
            </a:r>
            <a:r>
              <a:rPr lang="en-US" sz="1600" spc="0" dirty="0">
                <a:effectLst/>
                <a:latin typeface="+mn-lt"/>
                <a:ea typeface="Times New Roman" panose="02020603050405020304" pitchFamily="18" charset="0"/>
              </a:rPr>
              <a:t>after</a:t>
            </a:r>
            <a:r>
              <a:rPr lang="en-US" sz="1600" spc="-10" dirty="0">
                <a:effectLst/>
                <a:latin typeface="+mn-lt"/>
                <a:ea typeface="Times New Roman" panose="02020603050405020304" pitchFamily="18" charset="0"/>
              </a:rPr>
              <a:t> </a:t>
            </a:r>
            <a:r>
              <a:rPr lang="en-US" sz="1600" spc="-25" dirty="0">
                <a:effectLst/>
                <a:latin typeface="+mn-lt"/>
                <a:ea typeface="Times New Roman" panose="02020603050405020304" pitchFamily="18" charset="0"/>
              </a:rPr>
              <a:t>the </a:t>
            </a:r>
            <a:r>
              <a:rPr lang="en-US" sz="1600" dirty="0">
                <a:effectLst/>
                <a:latin typeface="+mn-lt"/>
                <a:ea typeface="Times New Roman" panose="02020603050405020304" pitchFamily="18" charset="0"/>
              </a:rPr>
              <a:t>laboratory has been issued a certification for an annual period of certification, the fee for certification</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each</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additional</a:t>
            </a:r>
            <a:r>
              <a:rPr lang="en-US" sz="1600" spc="-15"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b="1" strike="sngStrike" dirty="0">
                <a:solidFill>
                  <a:srgbClr val="FF0000"/>
                </a:solidFill>
                <a:effectLst/>
                <a:latin typeface="+mn-lt"/>
                <a:ea typeface="Times New Roman" panose="02020603050405020304" pitchFamily="18" charset="0"/>
              </a:rPr>
              <a:t>]</a:t>
            </a:r>
            <a:r>
              <a:rPr lang="en-US" sz="1600" b="1" spc="-1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b="1" i="1" spc="-2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is</a:t>
            </a:r>
            <a:r>
              <a:rPr lang="en-US" sz="1600" spc="-15"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equal</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to</a:t>
            </a:r>
            <a:r>
              <a:rPr lang="en-US" sz="1600" b="1" i="1" spc="-1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respective</a:t>
            </a:r>
            <a:r>
              <a:rPr lang="en-US" sz="1600" b="1" i="1" spc="-20"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fee</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provided</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 that</a:t>
            </a:r>
            <a:r>
              <a:rPr lang="en-US" sz="1600" spc="-20"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b="1" strike="sngStrike"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b="1" i="1" spc="-10"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pursuant</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to</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provisions</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subsection</a:t>
            </a:r>
            <a:r>
              <a:rPr lang="en-US" sz="1600" spc="-10"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3.</a:t>
            </a:r>
            <a:r>
              <a:rPr lang="en-US" sz="1600" b="1" strike="sngStrike" dirty="0">
                <a:solidFill>
                  <a:srgbClr val="FF0000"/>
                </a:solidFill>
                <a:effectLst/>
                <a:latin typeface="+mn-lt"/>
                <a:ea typeface="Times New Roman" panose="02020603050405020304" pitchFamily="18" charset="0"/>
              </a:rPr>
              <a:t>]</a:t>
            </a:r>
            <a:r>
              <a:rPr lang="en-US" sz="1600" b="1" spc="-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2.</a:t>
            </a:r>
            <a:r>
              <a:rPr lang="en-US" sz="1600" b="1" i="1" spc="-15"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fee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must</a:t>
            </a:r>
            <a:r>
              <a:rPr lang="en-US" sz="1600" spc="-5" dirty="0">
                <a:effectLst/>
                <a:latin typeface="+mn-lt"/>
                <a:ea typeface="Times New Roman" panose="02020603050405020304" pitchFamily="18" charset="0"/>
              </a:rPr>
              <a:t> </a:t>
            </a:r>
            <a:r>
              <a:rPr lang="en-US" sz="1600" spc="-25" dirty="0">
                <a:effectLst/>
                <a:latin typeface="+mn-lt"/>
                <a:ea typeface="Times New Roman" panose="02020603050405020304" pitchFamily="18" charset="0"/>
              </a:rPr>
              <a:t>be </a:t>
            </a:r>
            <a:r>
              <a:rPr lang="en-US" sz="1600" dirty="0">
                <a:effectLst/>
                <a:latin typeface="+mn-lt"/>
                <a:ea typeface="Times New Roman" panose="02020603050405020304" pitchFamily="18" charset="0"/>
              </a:rPr>
              <a:t>prorated</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pursuant to subsection</a:t>
            </a:r>
            <a:r>
              <a:rPr lang="en-US" sz="1600" spc="-5" dirty="0">
                <a:effectLst/>
                <a:latin typeface="+mn-lt"/>
                <a:ea typeface="Times New Roman" panose="02020603050405020304" pitchFamily="18" charset="0"/>
              </a:rPr>
              <a: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6</a:t>
            </a:r>
            <a:r>
              <a:rPr lang="en-US" sz="1600" b="1" strike="sngStrike" dirty="0">
                <a:solidFill>
                  <a:srgbClr val="FF0000"/>
                </a:solidFill>
                <a:effectLst/>
                <a:latin typeface="+mn-lt"/>
                <a:ea typeface="Times New Roman" panose="02020603050405020304" pitchFamily="18" charset="0"/>
              </a:rPr>
              <a:t>]</a:t>
            </a:r>
            <a:r>
              <a:rPr lang="en-US" sz="1600" b="1"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7,</a:t>
            </a:r>
            <a:r>
              <a:rPr lang="en-US" sz="1600" b="1" i="1" spc="-10"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if the provisions of that</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subsection otherwise apply. If </a:t>
            </a:r>
            <a:r>
              <a:rPr lang="en-US" sz="1600" spc="-25" dirty="0">
                <a:effectLst/>
                <a:latin typeface="+mn-lt"/>
                <a:ea typeface="Times New Roman" panose="02020603050405020304" pitchFamily="18" charset="0"/>
              </a:rPr>
              <a:t>the  </a:t>
            </a:r>
            <a:r>
              <a:rPr lang="en-US" sz="1600" dirty="0">
                <a:effectLst/>
                <a:latin typeface="+mn-lt"/>
                <a:ea typeface="Times New Roman" panose="02020603050405020304" pitchFamily="18" charset="0"/>
              </a:rPr>
              <a:t>Division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conducts</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evaluation</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certification</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at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20" dirty="0">
                <a:effectLst/>
                <a:latin typeface="+mn-lt"/>
                <a:ea typeface="Times New Roman" panose="02020603050405020304" pitchFamily="18" charset="0"/>
              </a:rPr>
              <a:t> </a:t>
            </a:r>
            <a:r>
              <a:rPr lang="en-US" sz="1600" dirty="0">
                <a:effectLst/>
                <a:latin typeface="+mn-lt"/>
                <a:ea typeface="Times New Roman" panose="02020603050405020304" pitchFamily="18" charset="0"/>
              </a:rPr>
              <a:t>laboratory,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laboratory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must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pay,</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at</a:t>
            </a:r>
            <a:r>
              <a:rPr lang="en-US" sz="1600" spc="-1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 rate provided for state officers and employees generally, the actual travel and per diem expenses of the Division. </a:t>
            </a: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6FE1219E-8D41-12B2-12CA-33F314B279A6}"/>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47018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5826852"/>
          </a:xfrm>
          <a:prstGeom prst="rect">
            <a:avLst/>
          </a:prstGeom>
          <a:noFill/>
        </p:spPr>
        <p:txBody>
          <a:bodyPr wrap="square">
            <a:spAutoFit/>
          </a:bodyPr>
          <a:lstStyle/>
          <a:p>
            <a:pPr marR="0" lvl="0">
              <a:lnSpc>
                <a:spcPct val="200000"/>
              </a:lnSpc>
              <a:spcBef>
                <a:spcPts val="0"/>
              </a:spcBef>
              <a:spcAft>
                <a:spcPts val="0"/>
              </a:spcAft>
              <a:tabLst>
                <a:tab pos="525145" algn="l"/>
              </a:tabLst>
            </a:pPr>
            <a:r>
              <a:rPr lang="en-US" sz="1600" dirty="0">
                <a:effectLst/>
                <a:latin typeface="+mn-lt"/>
                <a:ea typeface="Times New Roman" panose="02020603050405020304" pitchFamily="18" charset="0"/>
              </a:rPr>
              <a:t>If the laboratory is located outside of this State, the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expenses</a:t>
            </a:r>
            <a:r>
              <a:rPr lang="en-US" sz="1600" b="1" strike="sngStrike" dirty="0">
                <a:solidFill>
                  <a:srgbClr val="FF0000"/>
                </a:solidFill>
                <a:effectLst/>
                <a:latin typeface="+mn-lt"/>
                <a:ea typeface="Times New Roman" panose="02020603050405020304" pitchFamily="18" charset="0"/>
              </a:rPr>
              <a:t>]</a:t>
            </a:r>
            <a:r>
              <a:rPr lang="en-US" sz="1600" b="1"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laboratory </a:t>
            </a:r>
            <a:r>
              <a:rPr lang="en-US" sz="1600" dirty="0">
                <a:effectLst/>
                <a:latin typeface="+mn-lt"/>
                <a:ea typeface="Times New Roman" panose="02020603050405020304" pitchFamily="18" charset="0"/>
              </a:rPr>
              <a:t>must </a:t>
            </a:r>
            <a:r>
              <a:rPr lang="en-US" sz="1600" b="1" strike="sngStrike"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be</a:t>
            </a:r>
            <a:r>
              <a:rPr lang="en-US" sz="1600" strike="sngStrike" spc="-3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paid</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pursuant</a:t>
            </a:r>
            <a:r>
              <a:rPr lang="en-US" sz="1600" strike="sngStrike" spc="-15"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to</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the</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provisions</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of</a:t>
            </a:r>
            <a:r>
              <a:rPr lang="en-US" sz="1600" strike="sngStrike" spc="-20"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rPr>
              <a:t>subsection</a:t>
            </a:r>
            <a:r>
              <a:rPr lang="en-US" sz="1600" strike="sngStrike" spc="-15" dirty="0">
                <a:solidFill>
                  <a:srgbClr val="FF0000"/>
                </a:solidFill>
                <a:effectLst/>
                <a:latin typeface="+mn-lt"/>
                <a:ea typeface="Times New Roman" panose="02020603050405020304" pitchFamily="18" charset="0"/>
              </a:rPr>
              <a:t> </a:t>
            </a:r>
            <a:r>
              <a:rPr lang="en-US" sz="1600" strike="sngStrike" spc="-25" dirty="0">
                <a:solidFill>
                  <a:srgbClr val="FF0000"/>
                </a:solidFill>
                <a:effectLst/>
                <a:latin typeface="+mn-lt"/>
                <a:ea typeface="Times New Roman" panose="02020603050405020304" pitchFamily="18" charset="0"/>
              </a:rPr>
              <a:t>7. </a:t>
            </a:r>
            <a:r>
              <a:rPr lang="en-US" sz="1600" b="0" i="0" strike="sngStrike" dirty="0">
                <a:solidFill>
                  <a:srgbClr val="FF0000"/>
                </a:solidFill>
                <a:effectLst/>
                <a:latin typeface="+mn-lt"/>
                <a:ea typeface="Times New Roman" panose="02020603050405020304" pitchFamily="18" charset="0"/>
              </a:rPr>
              <a:t>6.</a:t>
            </a:r>
            <a:r>
              <a:rPr lang="en-US" sz="1600" b="1" i="0" strike="sngStrike" dirty="0">
                <a:solidFill>
                  <a:srgbClr val="FF0000"/>
                </a:solidFill>
                <a:effectLst/>
                <a:latin typeface="+mn-lt"/>
                <a:ea typeface="Times New Roman" panose="02020603050405020304" pitchFamily="18" charset="0"/>
              </a:rPr>
              <a:t>]</a:t>
            </a:r>
            <a:r>
              <a:rPr lang="en-US" sz="1600" b="1" i="0" spc="285"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pay</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actual</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travel</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and</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per</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diem</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expenses</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1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employee</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of</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Division</a:t>
            </a:r>
            <a:r>
              <a:rPr lang="en-US" sz="1600" b="1" i="1" spc="-5" dirty="0">
                <a:solidFill>
                  <a:srgbClr val="0000FF"/>
                </a:solidFill>
                <a:effectLst/>
                <a:latin typeface="+mn-lt"/>
                <a:ea typeface="Times New Roman" panose="02020603050405020304" pitchFamily="18" charset="0"/>
              </a:rPr>
              <a:t> </a:t>
            </a:r>
            <a:r>
              <a:rPr lang="en-US" sz="1600" b="1" i="1" spc="-25" dirty="0">
                <a:solidFill>
                  <a:srgbClr val="0000FF"/>
                </a:solidFill>
                <a:effectLst/>
                <a:latin typeface="+mn-lt"/>
                <a:ea typeface="Times New Roman" panose="02020603050405020304" pitchFamily="18" charset="0"/>
              </a:rPr>
              <a:t>who </a:t>
            </a:r>
            <a:r>
              <a:rPr lang="en-US" sz="1600" b="1" i="1" dirty="0">
                <a:solidFill>
                  <a:srgbClr val="0000FF"/>
                </a:solidFill>
                <a:effectLst/>
                <a:latin typeface="+mn-lt"/>
                <a:ea typeface="Times New Roman" panose="02020603050405020304" pitchFamily="18" charset="0"/>
              </a:rPr>
              <a:t>conducts</a:t>
            </a:r>
            <a:r>
              <a:rPr lang="en-US" sz="1600" b="1" i="1" spc="-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the</a:t>
            </a:r>
            <a:r>
              <a:rPr lang="en-US" sz="1600" b="1" i="1" spc="-5" dirty="0">
                <a:solidFill>
                  <a:srgbClr val="0000FF"/>
                </a:solidFill>
                <a:effectLst/>
                <a:latin typeface="+mn-lt"/>
                <a:ea typeface="Times New Roman" panose="02020603050405020304" pitchFamily="18" charset="0"/>
              </a:rPr>
              <a:t> </a:t>
            </a:r>
            <a:r>
              <a:rPr lang="en-US" sz="1600" b="1" i="1" spc="-10" dirty="0">
                <a:solidFill>
                  <a:srgbClr val="0000FF"/>
                </a:solidFill>
                <a:effectLst/>
                <a:latin typeface="+mn-lt"/>
                <a:ea typeface="Times New Roman" panose="02020603050405020304" pitchFamily="18" charset="0"/>
              </a:rPr>
              <a:t>evaluation.</a:t>
            </a:r>
            <a:endParaRPr lang="en-US" sz="1600" dirty="0">
              <a:effectLst/>
              <a:latin typeface="+mn-lt"/>
              <a:ea typeface="Times New Roman" panose="02020603050405020304" pitchFamily="18" charset="0"/>
            </a:endParaRPr>
          </a:p>
          <a:p>
            <a:pPr marR="180340" lvl="0">
              <a:lnSpc>
                <a:spcPct val="200000"/>
              </a:lnSpc>
              <a:spcBef>
                <a:spcPts val="0"/>
              </a:spcBef>
              <a:spcAft>
                <a:spcPts val="0"/>
              </a:spcAft>
              <a:tabLst>
                <a:tab pos="525145" algn="l"/>
              </a:tabLst>
            </a:pPr>
            <a:r>
              <a:rPr lang="en-US" sz="1600" b="1" i="1" spc="0" dirty="0">
                <a:solidFill>
                  <a:srgbClr val="0000FF"/>
                </a:solidFill>
                <a:effectLst/>
                <a:latin typeface="+mn-lt"/>
                <a:ea typeface="Times New Roman" panose="02020603050405020304" pitchFamily="18" charset="0"/>
              </a:rPr>
              <a:t>7.</a:t>
            </a:r>
            <a:r>
              <a:rPr lang="en-US" sz="1600" spc="0" dirty="0">
                <a:effectLst/>
                <a:latin typeface="+mn-lt"/>
                <a:ea typeface="Times New Roman" panose="02020603050405020304" pitchFamily="18" charset="0"/>
              </a:rPr>
              <a:t>	The fees are effective for 12 months beginning on August 1 of each year. If an application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certification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to</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test</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an</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analyte</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is</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submitted</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during</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that</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period,</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fees</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for</a:t>
            </a:r>
            <a:r>
              <a:rPr lang="en-US" sz="1600" spc="-15" dirty="0">
                <a:effectLst/>
                <a:latin typeface="+mn-lt"/>
                <a:ea typeface="Times New Roman" panose="02020603050405020304" pitchFamily="18" charset="0"/>
              </a:rPr>
              <a:t> </a:t>
            </a:r>
            <a:r>
              <a:rPr lang="en-US" sz="1600" spc="0" dirty="0">
                <a:effectLst/>
                <a:latin typeface="+mn-lt"/>
                <a:ea typeface="Times New Roman" panose="02020603050405020304" pitchFamily="18" charset="0"/>
              </a:rPr>
              <a:t>that certification must be prorated using the following formula:</a:t>
            </a:r>
          </a:p>
          <a:p>
            <a:pPr marL="0" marR="0">
              <a:spcBef>
                <a:spcPts val="0"/>
              </a:spcBef>
              <a:spcAft>
                <a:spcPts val="0"/>
              </a:spcAft>
            </a:pPr>
            <a:r>
              <a:rPr lang="en-US" sz="1600" dirty="0">
                <a:effectLst/>
                <a:latin typeface="+mn-lt"/>
                <a:ea typeface="Times New Roman" panose="02020603050405020304" pitchFamily="18" charset="0"/>
              </a:rPr>
              <a:t>  </a:t>
            </a:r>
          </a:p>
          <a:p>
            <a:pPr marL="482600" marR="0">
              <a:spcBef>
                <a:spcPts val="0"/>
              </a:spcBef>
              <a:spcAft>
                <a:spcPts val="0"/>
              </a:spcAft>
            </a:pPr>
            <a:r>
              <a:rPr lang="en-US" sz="1600" dirty="0">
                <a:effectLst/>
                <a:latin typeface="+mn-lt"/>
                <a:ea typeface="Times New Roman" panose="02020603050405020304" pitchFamily="18" charset="0"/>
              </a:rPr>
              <a:t>Fee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X</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.083</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X</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number</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months remaining</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in</a:t>
            </a:r>
            <a:r>
              <a:rPr lang="en-US" sz="1600" spc="-5" dirty="0">
                <a:effectLst/>
                <a:latin typeface="+mn-lt"/>
                <a:ea typeface="Times New Roman" panose="02020603050405020304" pitchFamily="18" charset="0"/>
              </a:rPr>
              <a:t> </a:t>
            </a:r>
            <a:r>
              <a:rPr lang="en-US" sz="1600" dirty="0">
                <a:effectLst/>
                <a:latin typeface="+mn-lt"/>
                <a:ea typeface="Times New Roman" panose="02020603050405020304" pitchFamily="18" charset="0"/>
              </a:rPr>
              <a:t>the</a:t>
            </a:r>
            <a:r>
              <a:rPr lang="en-US" sz="1600" spc="-15"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annual</a:t>
            </a:r>
            <a:r>
              <a:rPr lang="en-US" sz="1600" b="1" i="1" spc="-10" dirty="0">
                <a:solidFill>
                  <a:srgbClr val="0000FF"/>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period</a:t>
            </a:r>
            <a:r>
              <a:rPr lang="en-US" sz="1600" spc="-10" dirty="0">
                <a:effectLst/>
                <a:latin typeface="+mn-lt"/>
                <a:ea typeface="Times New Roman" panose="02020603050405020304" pitchFamily="18" charset="0"/>
              </a:rPr>
              <a:t> </a:t>
            </a:r>
            <a:r>
              <a:rPr lang="en-US" sz="1600" dirty="0">
                <a:effectLst/>
                <a:latin typeface="+mn-lt"/>
                <a:ea typeface="Times New Roman" panose="02020603050405020304" pitchFamily="18" charset="0"/>
              </a:rPr>
              <a:t>of</a:t>
            </a:r>
            <a:r>
              <a:rPr lang="en-US" sz="1600" spc="-5" dirty="0">
                <a:effectLst/>
                <a:latin typeface="+mn-lt"/>
                <a:ea typeface="Times New Roman" panose="02020603050405020304" pitchFamily="18" charset="0"/>
              </a:rPr>
              <a:t> </a:t>
            </a:r>
            <a:r>
              <a:rPr lang="en-US" sz="1600" spc="-10" dirty="0">
                <a:effectLst/>
                <a:latin typeface="+mn-lt"/>
                <a:ea typeface="Times New Roman" panose="02020603050405020304" pitchFamily="18" charset="0"/>
              </a:rPr>
              <a:t>certification.</a:t>
            </a:r>
            <a:endParaRPr lang="en-US" sz="1600" dirty="0">
              <a:effectLst/>
              <a:latin typeface="+mn-lt"/>
              <a:ea typeface="Times New Roman" panose="02020603050405020304" pitchFamily="18" charset="0"/>
            </a:endParaRPr>
          </a:p>
          <a:p>
            <a:pPr marL="0" marR="0" algn="just" fontAlgn="base">
              <a:lnSpc>
                <a:spcPct val="200000"/>
              </a:lnSpc>
              <a:spcBef>
                <a:spcPts val="0"/>
              </a:spcBef>
              <a:spcAft>
                <a:spcPts val="0"/>
              </a:spcAft>
            </a:pPr>
            <a:endParaRPr lang="en-US" sz="1600" b="1"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fontAlgn="base">
              <a:lnSpc>
                <a:spcPct val="200000"/>
              </a:lnSpc>
              <a:spcBef>
                <a:spcPts val="0"/>
              </a:spcBef>
              <a:spcAft>
                <a:spcPts val="0"/>
              </a:spcAft>
            </a:pPr>
            <a:r>
              <a:rPr lang="en-US" sz="1600" b="1"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If</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evaluation</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laboratory</a:t>
            </a:r>
            <a:r>
              <a:rPr lang="en-US" sz="16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located</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outside</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conducted,</a:t>
            </a:r>
            <a:r>
              <a:rPr lang="en-US" sz="16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laboratory</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must pay</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actual</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travel</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per</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diem</a:t>
            </a:r>
            <a:r>
              <a:rPr lang="en-US" sz="16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expenses of</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employee </a:t>
            </a:r>
            <a:r>
              <a:rPr lang="en-US" sz="16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Division</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who</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conducts</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evaluation.</a:t>
            </a:r>
            <a:r>
              <a:rPr lang="en-US" sz="1600" b="1"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6FE1219E-8D41-12B2-12CA-33F314B279A6}"/>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86828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319294"/>
          </a:xfrm>
          <a:prstGeom prst="rect">
            <a:avLst/>
          </a:prstGeom>
          <a:noFill/>
        </p:spPr>
        <p:txBody>
          <a:bodyPr wrap="square">
            <a:spAutoFit/>
          </a:bodyPr>
          <a:lstStyle/>
          <a:p>
            <a:pPr marL="0" marR="0" algn="just" fontAlgn="base">
              <a:lnSpc>
                <a:spcPct val="200000"/>
              </a:lnSpc>
              <a:spcBef>
                <a:spcPts val="0"/>
              </a:spcBef>
              <a:spcAft>
                <a:spcPts val="0"/>
              </a:spcAft>
            </a:pPr>
            <a:r>
              <a:rPr lang="en-US" sz="1800" dirty="0">
                <a:solidFill>
                  <a:srgbClr val="000000"/>
                </a:solidFill>
                <a:effectLst/>
                <a:latin typeface="+mn-lt"/>
                <a:ea typeface="Times New Roman" panose="02020603050405020304" pitchFamily="18" charset="0"/>
              </a:rPr>
              <a:t>If the Division conducts an evaluation for certification at the laboratory, the laboratory must pay, at the rate provided for state officers and employees generally, the actual travel and per diem expenses of the Division. If the laboratory is located outside of this State, </a:t>
            </a:r>
            <a:r>
              <a:rPr lang="en-US" sz="1800" strike="sngStrike" dirty="0">
                <a:solidFill>
                  <a:srgbClr val="FF0000"/>
                </a:solidFill>
                <a:effectLst/>
                <a:latin typeface="+mn-lt"/>
                <a:ea typeface="Times New Roman" panose="02020603050405020304" pitchFamily="18" charset="0"/>
              </a:rPr>
              <a:t>[expenses must be paid pursuant to the provisions of subsection 7</a:t>
            </a:r>
            <a:r>
              <a:rPr lang="en-US" sz="1800" dirty="0">
                <a:solidFill>
                  <a:srgbClr val="FF0000"/>
                </a:solidFill>
                <a:effectLst/>
                <a:latin typeface="+mn-lt"/>
                <a:ea typeface="Times New Roman" panose="02020603050405020304" pitchFamily="18" charset="0"/>
              </a:rPr>
              <a:t>]</a:t>
            </a:r>
            <a:r>
              <a:rPr lang="en-US" sz="1800" b="1" i="1" dirty="0">
                <a:solidFill>
                  <a:srgbClr val="0000FF"/>
                </a:solidFill>
                <a:effectLst/>
                <a:latin typeface="+mn-lt"/>
                <a:ea typeface="Times New Roman" panose="02020603050405020304" pitchFamily="18" charset="0"/>
              </a:rPr>
              <a:t> the laboratory must pay the actual travel and per diem expenses of the employees of the Division who conducts the evaluation</a:t>
            </a:r>
            <a:r>
              <a:rPr lang="en-US" sz="1800" dirty="0">
                <a:solidFill>
                  <a:srgbClr val="000000"/>
                </a:solidFill>
                <a:effectLst/>
                <a:latin typeface="+mn-lt"/>
                <a:ea typeface="Times New Roman" panose="02020603050405020304" pitchFamily="18" charset="0"/>
              </a:rPr>
              <a:t>. </a:t>
            </a:r>
            <a:endParaRPr lang="en-US" dirty="0">
              <a:solidFill>
                <a:srgbClr val="000000"/>
              </a:solidFill>
              <a:latin typeface="+mn-lt"/>
              <a:ea typeface="Times New Roman" panose="02020603050405020304" pitchFamily="18" charset="0"/>
            </a:endParaRPr>
          </a:p>
          <a:p>
            <a:pPr marL="0" marR="0" algn="just" fontAlgn="base">
              <a:lnSpc>
                <a:spcPct val="200000"/>
              </a:lnSpc>
              <a:spcBef>
                <a:spcPts val="0"/>
              </a:spcBef>
              <a:spcAft>
                <a:spcPts val="0"/>
              </a:spcAft>
            </a:pPr>
            <a:r>
              <a:rPr lang="en-US" sz="1800" b="1"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If</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evaluation</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laboratory</a:t>
            </a:r>
            <a:r>
              <a:rPr lang="en-US" sz="18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located</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outside</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State</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conducted,</a:t>
            </a:r>
            <a:r>
              <a:rPr lang="en-US" sz="18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laboratory</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must pay</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actual</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travel</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per</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diem</a:t>
            </a:r>
            <a:r>
              <a:rPr lang="en-US" sz="1800" strike="sngStrike" spc="-1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expenses of</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employee </a:t>
            </a:r>
            <a:r>
              <a:rPr lang="en-US" sz="1800" strike="sngStrike" spc="-2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Division</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who</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conducts</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trike="sngStrike" spc="-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evaluation.</a:t>
            </a:r>
            <a:r>
              <a:rPr lang="en-US" sz="1800" b="1" strike="sngStrike" spc="-1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fontAlgn="base">
              <a:lnSpc>
                <a:spcPct val="200000"/>
              </a:lnSpc>
              <a:spcBef>
                <a:spcPts val="0"/>
              </a:spcBef>
              <a:spcAft>
                <a:spcPts val="0"/>
              </a:spcAft>
            </a:pPr>
            <a:endParaRPr lang="en-US" sz="1800" dirty="0">
              <a:effectLst/>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
        <p:nvSpPr>
          <p:cNvPr id="3" name="TextBox 6">
            <a:extLst>
              <a:ext uri="{FF2B5EF4-FFF2-40B4-BE49-F238E27FC236}">
                <a16:creationId xmlns:a16="http://schemas.microsoft.com/office/drawing/2014/main" id="{E7EB4C06-2C2C-6972-30C9-348482ABB3AD}"/>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40715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998915" y="165525"/>
            <a:ext cx="6382871" cy="1077218"/>
          </a:xfrm>
          <a:prstGeom prst="rect">
            <a:avLst/>
          </a:prstGeom>
          <a:noFill/>
          <a:ln w="9525">
            <a:noFill/>
            <a:miter lim="800000"/>
            <a:headEnd/>
            <a:tailEnd/>
          </a:ln>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26297"/>
                </a:solidFill>
                <a:effectLst/>
                <a:uLnTx/>
                <a:uFillTx/>
                <a:latin typeface="Arial"/>
                <a:ea typeface="+mn-ea"/>
                <a:cs typeface="Arial"/>
              </a:rPr>
              <a:t>Summary of Proposed Revisions</a:t>
            </a:r>
          </a:p>
        </p:txBody>
      </p:sp>
      <p:sp>
        <p:nvSpPr>
          <p:cNvPr id="14" name="Rectangle 13"/>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21" name="Picture 20"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3" name="TextBox 6">
            <a:extLst>
              <a:ext uri="{FF2B5EF4-FFF2-40B4-BE49-F238E27FC236}">
                <a16:creationId xmlns:a16="http://schemas.microsoft.com/office/drawing/2014/main" id="{C3B9E752-9485-99B0-3061-1FC92690C837}"/>
              </a:ext>
            </a:extLst>
          </p:cNvPr>
          <p:cNvSpPr txBox="1">
            <a:spLocks noChangeArrowheads="1"/>
          </p:cNvSpPr>
          <p:nvPr/>
        </p:nvSpPr>
        <p:spPr bwMode="auto">
          <a:xfrm>
            <a:off x="1440008" y="881316"/>
            <a:ext cx="7261706" cy="6340197"/>
          </a:xfrm>
          <a:prstGeom prst="rect">
            <a:avLst/>
          </a:prstGeom>
          <a:noFill/>
          <a:ln w="9525">
            <a:noFill/>
            <a:miter lim="800000"/>
            <a:headEnd/>
            <a:tailEnd/>
          </a:ln>
        </p:spPr>
        <p:txBody>
          <a:bodyPr wrap="square" lIns="91440" tIns="45720" rIns="91440" bIns="45720" anchor="t">
            <a:spAutoFit/>
          </a:bodyPr>
          <a:lstStyle/>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All fees will increase 40% from current level for 2024</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445A.066 (CWA &amp;  mining)</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445A.54296 (SDWA)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459.96986 (RCRA)</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Certification fees increase 15% for 2025</a:t>
            </a:r>
          </a:p>
          <a:p>
            <a:pPr marL="1257300" lvl="2" indent="-342900">
              <a:buFont typeface="Arial" panose="020B0604020202020204" pitchFamily="34" charset="0"/>
              <a:buChar char="•"/>
              <a:defRPr/>
            </a:pPr>
            <a:r>
              <a:rPr lang="en-US" dirty="0">
                <a:solidFill>
                  <a:prstClr val="black"/>
                </a:solidFill>
                <a:latin typeface="Calibri"/>
              </a:rPr>
              <a:t>All 3 Sections</a:t>
            </a:r>
            <a:endParaRPr kumimoji="0" lang="en-US" b="0" i="0" u="none" strike="noStrike" kern="1200" cap="none" spc="0" normalizeH="0" baseline="0" noProof="0" dirty="0">
              <a:ln>
                <a:noFill/>
              </a:ln>
              <a:solidFill>
                <a:prstClr val="black"/>
              </a:solidFill>
              <a:effectLst/>
              <a:uLnTx/>
              <a:uFillTx/>
              <a:latin typeface="Calibri"/>
              <a:ea typeface="+mn-ea"/>
              <a:cs typeface="Arial" charset="0"/>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10% increase per year for 2026/2027</a:t>
            </a:r>
          </a:p>
          <a:p>
            <a:pPr marL="1257300" lvl="2" indent="-342900">
              <a:buFont typeface="Arial" panose="020B0604020202020204" pitchFamily="34" charset="0"/>
              <a:buChar char="•"/>
              <a:defRPr/>
            </a:pPr>
            <a:r>
              <a:rPr lang="en-US" dirty="0">
                <a:solidFill>
                  <a:prstClr val="black"/>
                </a:solidFill>
                <a:latin typeface="Calibri"/>
              </a:rPr>
              <a:t>All 3 Sections</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5% increase for 2028</a:t>
            </a:r>
            <a:endParaRPr lang="en-US" dirty="0">
              <a:solidFill>
                <a:prstClr val="black"/>
              </a:solidFill>
              <a:latin typeface="Calibri"/>
            </a:endParaRPr>
          </a:p>
          <a:p>
            <a:pPr marL="1257300" lvl="2" indent="-342900">
              <a:buFont typeface="Arial" panose="020B0604020202020204" pitchFamily="34" charset="0"/>
              <a:buChar char="•"/>
              <a:defRPr/>
            </a:pPr>
            <a:r>
              <a:rPr lang="en-US" dirty="0">
                <a:solidFill>
                  <a:prstClr val="black"/>
                </a:solidFill>
                <a:latin typeface="Calibri"/>
              </a:rPr>
              <a:t>All 3 Sections</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3% increase per year for 2029 and beyond</a:t>
            </a:r>
          </a:p>
          <a:p>
            <a:pPr marL="1257300" lvl="2" indent="-342900">
              <a:buFont typeface="Arial" panose="020B0604020202020204" pitchFamily="34" charset="0"/>
              <a:buChar char="•"/>
              <a:defRPr/>
            </a:pPr>
            <a:r>
              <a:rPr lang="en-US" dirty="0">
                <a:solidFill>
                  <a:prstClr val="black"/>
                </a:solidFill>
                <a:latin typeface="Calibri"/>
              </a:rPr>
              <a:t>All 3 Sections</a:t>
            </a:r>
            <a:endParaRPr kumimoji="0" lang="en-US" b="0" i="0" u="none" strike="noStrike" kern="1200" cap="none" spc="0" normalizeH="0" baseline="0" noProof="0" dirty="0">
              <a:ln>
                <a:noFill/>
              </a:ln>
              <a:solidFill>
                <a:prstClr val="black"/>
              </a:solidFill>
              <a:effectLst/>
              <a:uLnTx/>
              <a:uFillTx/>
              <a:latin typeface="Calibri"/>
              <a:ea typeface="+mn-ea"/>
              <a:cs typeface="Arial"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Additional Cyanobacteria category</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445A.066 (CWA)</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Removes exception for microbiology only labs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445A.066 (CWA)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459.96986 (RCRA)</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Eliminates separate application fees for micro and chemistry</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NAC 445A.54296 (SDWA)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Arial" charset="0"/>
              </a:rPr>
              <a:t>Clarifying language/renumbering throughout</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5F4B3B"/>
              </a:solidFill>
              <a:effectLst/>
              <a:uLnTx/>
              <a:uFillTx/>
              <a:latin typeface="Calibri"/>
              <a:ea typeface="+mn-ea"/>
              <a:cs typeface="Arial" pitchFamily="34" charset="0"/>
            </a:endParaRPr>
          </a:p>
        </p:txBody>
      </p:sp>
      <p:sp>
        <p:nvSpPr>
          <p:cNvPr id="2" name="TextBox 6">
            <a:extLst>
              <a:ext uri="{FF2B5EF4-FFF2-40B4-BE49-F238E27FC236}">
                <a16:creationId xmlns:a16="http://schemas.microsoft.com/office/drawing/2014/main" id="{AC0A166F-EBC8-AEF9-E7C1-575EE30E43D7}"/>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80731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29</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5816977"/>
          </a:xfrm>
          <a:prstGeom prst="rect">
            <a:avLst/>
          </a:prstGeom>
          <a:noFill/>
        </p:spPr>
        <p:txBody>
          <a:bodyPr wrap="square" rtlCol="0">
            <a:spAutoFit/>
          </a:bodyPr>
          <a:lstStyle/>
          <a:p>
            <a:r>
              <a:rPr lang="en-US" sz="2000" dirty="0">
                <a:latin typeface="+mn-lt"/>
              </a:rPr>
              <a:t>Section 6:</a:t>
            </a:r>
          </a:p>
          <a:p>
            <a:pPr marL="342900" indent="-342900">
              <a:buFont typeface="Arial" panose="020B0604020202020204" pitchFamily="34" charset="0"/>
              <a:buChar char="•"/>
            </a:pPr>
            <a:r>
              <a:rPr lang="en-US" sz="2000" dirty="0">
                <a:latin typeface="+mn-lt"/>
              </a:rPr>
              <a:t>Replace references to the Bureau of Licensure and Certification with the Bureau of Safe Drinking Water.</a:t>
            </a:r>
          </a:p>
          <a:p>
            <a:pPr marL="342900" indent="-342900">
              <a:buFont typeface="Arial" panose="020B0604020202020204" pitchFamily="34" charset="0"/>
              <a:buChar char="•"/>
            </a:pPr>
            <a:r>
              <a:rPr lang="en-US" sz="2000" dirty="0">
                <a:latin typeface="+mn-lt"/>
              </a:rPr>
              <a:t>Replace references to the Division of Public and Behavioral Health With the Division of Environmental Protection.</a:t>
            </a:r>
          </a:p>
          <a:p>
            <a:pPr marL="342900" indent="-342900">
              <a:buFont typeface="Arial" panose="020B0604020202020204" pitchFamily="34" charset="0"/>
              <a:buChar char="•"/>
            </a:pPr>
            <a:r>
              <a:rPr lang="en-US" sz="2000" dirty="0">
                <a:latin typeface="+mn-lt"/>
              </a:rPr>
              <a:t>Replace references to the Department of Health and Human Services with the Department of Conservation and Natural Resources.</a:t>
            </a:r>
          </a:p>
          <a:p>
            <a:pPr algn="l"/>
            <a:r>
              <a:rPr lang="pt-BR" sz="2000" i="1" dirty="0">
                <a:latin typeface="+mn-lt"/>
                <a:cs typeface="Arial" panose="020B0604020202020204" pitchFamily="34" charset="0"/>
              </a:rPr>
              <a:t>Section 7:</a:t>
            </a:r>
          </a:p>
          <a:p>
            <a:pPr marL="342900" indent="-342900" algn="l">
              <a:buFont typeface="Arial" panose="020B0604020202020204" pitchFamily="34" charset="0"/>
              <a:buChar char="•"/>
            </a:pPr>
            <a:r>
              <a:rPr lang="en-US" sz="2000" dirty="0">
                <a:latin typeface="+mn-lt"/>
                <a:cs typeface="Arial" panose="020B0604020202020204" pitchFamily="34" charset="0"/>
              </a:rPr>
              <a:t>Replace a reference to </a:t>
            </a:r>
            <a:r>
              <a:rPr lang="en-US" sz="2000" i="1" u="none" strike="noStrike" baseline="0" dirty="0">
                <a:latin typeface="+mn-lt"/>
                <a:cs typeface="Arial" panose="020B0604020202020204" pitchFamily="34" charset="0"/>
              </a:rPr>
              <a:t>National Environmental Laboratory Accreditation </a:t>
            </a:r>
            <a:r>
              <a:rPr lang="en-US" sz="2000" i="0" u="none" strike="noStrike" baseline="0" dirty="0">
                <a:latin typeface="+mn-lt"/>
                <a:cs typeface="Arial" panose="020B0604020202020204" pitchFamily="34" charset="0"/>
              </a:rPr>
              <a:t>Conference-Constitution, Bylaws and Standards, EPA 600/R-98/151 with </a:t>
            </a:r>
            <a:r>
              <a:rPr lang="en-US" sz="2000" i="1" u="none" strike="noStrike" baseline="0" dirty="0">
                <a:latin typeface="+mn-lt"/>
                <a:cs typeface="Arial" panose="020B0604020202020204" pitchFamily="34" charset="0"/>
              </a:rPr>
              <a:t>National Environmental Laboratory Accreditation </a:t>
            </a:r>
            <a:r>
              <a:rPr lang="pt-BR" sz="2000" i="1" u="none" strike="noStrike" baseline="0" dirty="0">
                <a:latin typeface="+mn-lt"/>
                <a:cs typeface="Arial" panose="020B0604020202020204" pitchFamily="34" charset="0"/>
              </a:rPr>
              <a:t>Conference, 2003 NELAC Standard, EPA/600/R-04/003.</a:t>
            </a:r>
          </a:p>
          <a:p>
            <a:pPr marL="342900" indent="-342900" algn="l">
              <a:buFont typeface="Arial" panose="020B0604020202020204" pitchFamily="34" charset="0"/>
              <a:buChar char="•"/>
            </a:pPr>
            <a:r>
              <a:rPr lang="en-US" sz="2000" dirty="0">
                <a:latin typeface="+mn-lt"/>
                <a:cs typeface="Arial" panose="020B0604020202020204" pitchFamily="34" charset="0"/>
              </a:rPr>
              <a:t>Replace the source of the above publication from the </a:t>
            </a:r>
            <a:r>
              <a:rPr lang="en-US" sz="2000" i="0" u="none" strike="noStrike" baseline="0" dirty="0">
                <a:latin typeface="+mn-lt"/>
                <a:cs typeface="Arial" panose="020B0604020202020204" pitchFamily="34" charset="0"/>
              </a:rPr>
              <a:t>United States Environmental Protection Agency, Office of Research and Development, 401 M Street, S.W., Washington, D.C. 20460, or from the Environmental Protection Agency to the </a:t>
            </a:r>
            <a:r>
              <a:rPr lang="en-US" sz="2000" i="1" u="none" strike="noStrike" baseline="0" dirty="0">
                <a:latin typeface="+mn-lt"/>
                <a:cs typeface="Arial" panose="020B0604020202020204" pitchFamily="34" charset="0"/>
              </a:rPr>
              <a:t>NELAC Institute, </a:t>
            </a:r>
            <a:r>
              <a:rPr lang="en-US" sz="2000" i="0" u="none" strike="noStrike" baseline="0" dirty="0">
                <a:latin typeface="+mn-lt"/>
                <a:cs typeface="Arial" panose="020B0604020202020204" pitchFamily="34" charset="0"/>
              </a:rPr>
              <a:t>at the Internet address [http://www.epa.gov/ttn/nelac.] </a:t>
            </a:r>
            <a:r>
              <a:rPr lang="en-US" sz="2000" i="1" u="none" strike="noStrike" baseline="0" dirty="0">
                <a:latin typeface="+mn-lt"/>
                <a:cs typeface="Arial" panose="020B0604020202020204" pitchFamily="34" charset="0"/>
              </a:rPr>
              <a:t>https://www.nelac-institute.org.</a:t>
            </a:r>
            <a:endParaRPr lang="en-US" sz="2000" dirty="0">
              <a:latin typeface="+mn-lt"/>
              <a:cs typeface="Arial" panose="020B0604020202020204" pitchFamily="34" charset="0"/>
            </a:endParaRPr>
          </a:p>
          <a:p>
            <a:pPr marL="342900" indent="-342900">
              <a:buFont typeface="Arial" panose="020B0604020202020204" pitchFamily="34" charset="0"/>
              <a:buChar char="•"/>
            </a:pPr>
            <a:endParaRPr lang="en-US" sz="1200" dirty="0"/>
          </a:p>
        </p:txBody>
      </p:sp>
      <p:sp>
        <p:nvSpPr>
          <p:cNvPr id="3" name="TextBox 6">
            <a:extLst>
              <a:ext uri="{FF2B5EF4-FFF2-40B4-BE49-F238E27FC236}">
                <a16:creationId xmlns:a16="http://schemas.microsoft.com/office/drawing/2014/main" id="{E9801593-3295-65B7-A6FD-88C6143B4A26}"/>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10703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BSDW Laboratory Certification Branch</a:t>
            </a:r>
            <a:endParaRPr lang="en-US" sz="3200" b="1" dirty="0">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grpSp>
      <p:sp>
        <p:nvSpPr>
          <p:cNvPr id="5" name="TextBox 4">
            <a:extLst>
              <a:ext uri="{FF2B5EF4-FFF2-40B4-BE49-F238E27FC236}">
                <a16:creationId xmlns:a16="http://schemas.microsoft.com/office/drawing/2014/main" id="{9DB5D7F4-9B87-4372-8B11-28401A5E87E5}"/>
              </a:ext>
            </a:extLst>
          </p:cNvPr>
          <p:cNvSpPr txBox="1"/>
          <p:nvPr/>
        </p:nvSpPr>
        <p:spPr>
          <a:xfrm>
            <a:off x="1379637" y="807776"/>
            <a:ext cx="694431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0"/>
              </a:spcAft>
            </a:pPr>
            <a:endParaRPr lang="en-US" sz="1600" b="1" dirty="0">
              <a:latin typeface="Arial"/>
              <a:cs typeface="Arial"/>
            </a:endParaRPr>
          </a:p>
          <a:p>
            <a:pPr marL="742950" lvl="1" indent="-285750">
              <a:spcBef>
                <a:spcPts val="0"/>
              </a:spcBef>
              <a:spcAft>
                <a:spcPts val="0"/>
              </a:spcAft>
              <a:buFont typeface="Arial"/>
              <a:buChar char="•"/>
            </a:pPr>
            <a:r>
              <a:rPr lang="en-US" sz="1600" dirty="0">
                <a:latin typeface="Arial"/>
                <a:cs typeface="Arial"/>
              </a:rPr>
              <a:t>Andrea Seifert, P.E., Bureau Chief</a:t>
            </a:r>
          </a:p>
          <a:p>
            <a:pPr lvl="2">
              <a:spcBef>
                <a:spcPts val="0"/>
              </a:spcBef>
              <a:spcAft>
                <a:spcPts val="0"/>
              </a:spcAft>
            </a:pPr>
            <a:r>
              <a:rPr lang="en-US" sz="1600" dirty="0">
                <a:latin typeface="Arial"/>
                <a:cs typeface="Arial"/>
                <a:hlinkClick r:id="rId5"/>
              </a:rPr>
              <a:t>aseifert@ndep.nv.gov</a:t>
            </a:r>
            <a:r>
              <a:rPr lang="en-US" sz="1600" dirty="0">
                <a:latin typeface="Arial"/>
                <a:cs typeface="Arial"/>
              </a:rPr>
              <a:t> (775) 687-9515</a:t>
            </a:r>
            <a:endParaRPr lang="en-US" sz="1600" dirty="0"/>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Jasmine Curiel, Program Supervisor</a:t>
            </a:r>
          </a:p>
          <a:p>
            <a:pPr lvl="2">
              <a:spcBef>
                <a:spcPts val="0"/>
              </a:spcBef>
              <a:spcAft>
                <a:spcPts val="0"/>
              </a:spcAft>
            </a:pPr>
            <a:r>
              <a:rPr lang="en-US" sz="1600" dirty="0">
                <a:latin typeface="Arial"/>
                <a:cs typeface="Arial"/>
                <a:hlinkClick r:id="rId6"/>
              </a:rPr>
              <a:t>jcuriel@ndep.nv.gov </a:t>
            </a:r>
            <a:r>
              <a:rPr lang="en-US" sz="1600" dirty="0">
                <a:latin typeface="Arial"/>
                <a:cs typeface="Arial"/>
              </a:rPr>
              <a:t>(775) 687-9507</a:t>
            </a:r>
          </a:p>
          <a:p>
            <a:pPr marL="742950" lvl="1" indent="-285750">
              <a:spcBef>
                <a:spcPts val="0"/>
              </a:spcBef>
              <a:spcAft>
                <a:spcPts val="0"/>
              </a:spcAft>
              <a:buFont typeface="Arial"/>
              <a:buChar char="•"/>
            </a:pPr>
            <a:endParaRPr lang="en-US" sz="1600" dirty="0">
              <a:latin typeface="Arial"/>
              <a:cs typeface="Arial"/>
            </a:endParaRPr>
          </a:p>
          <a:p>
            <a:pPr marL="742950" lvl="1" indent="-285750">
              <a:spcBef>
                <a:spcPts val="0"/>
              </a:spcBef>
              <a:spcAft>
                <a:spcPts val="0"/>
              </a:spcAft>
              <a:buFont typeface="Arial"/>
              <a:buChar char="•"/>
            </a:pPr>
            <a:r>
              <a:rPr lang="en-US" sz="1600" dirty="0">
                <a:latin typeface="Arial"/>
                <a:cs typeface="Arial"/>
              </a:rPr>
              <a:t>Michael Antoine, CEHP,  Laboratory Certification Officer</a:t>
            </a:r>
          </a:p>
          <a:p>
            <a:pPr lvl="2">
              <a:spcBef>
                <a:spcPts val="0"/>
              </a:spcBef>
              <a:spcAft>
                <a:spcPts val="0"/>
              </a:spcAft>
            </a:pPr>
            <a:r>
              <a:rPr lang="en-US" sz="1600" dirty="0">
                <a:latin typeface="Arial"/>
                <a:cs typeface="Arial"/>
                <a:hlinkClick r:id="rId7"/>
              </a:rPr>
              <a:t>mantoine@ndep.nv.gov </a:t>
            </a:r>
            <a:r>
              <a:rPr lang="en-US" sz="1600" dirty="0">
                <a:latin typeface="Arial"/>
                <a:cs typeface="Arial"/>
              </a:rPr>
              <a:t>(775) 687-9490</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Corinne Hasenau, Laboratory Certification Officer</a:t>
            </a:r>
          </a:p>
          <a:p>
            <a:pPr lvl="2">
              <a:spcBef>
                <a:spcPts val="0"/>
              </a:spcBef>
              <a:spcAft>
                <a:spcPts val="0"/>
              </a:spcAft>
            </a:pPr>
            <a:r>
              <a:rPr lang="en-US" sz="1600" dirty="0">
                <a:latin typeface="Arial"/>
                <a:cs typeface="Arial"/>
                <a:hlinkClick r:id="rId8"/>
              </a:rPr>
              <a:t>chasenau@ndep.nv.gov </a:t>
            </a:r>
            <a:r>
              <a:rPr lang="en-US" sz="1600" dirty="0">
                <a:latin typeface="Arial"/>
                <a:cs typeface="Arial"/>
              </a:rPr>
              <a:t>(775) 687-9309</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Chloe Dodge, Laboratory Certification Officer</a:t>
            </a:r>
          </a:p>
          <a:p>
            <a:pPr lvl="2">
              <a:spcBef>
                <a:spcPts val="0"/>
              </a:spcBef>
              <a:spcAft>
                <a:spcPts val="0"/>
              </a:spcAft>
            </a:pPr>
            <a:r>
              <a:rPr lang="en-US" sz="1600" dirty="0">
                <a:latin typeface="Arial"/>
                <a:cs typeface="Arial"/>
                <a:hlinkClick r:id="rId9"/>
              </a:rPr>
              <a:t>cdodge@ndep.nv.gov </a:t>
            </a:r>
            <a:r>
              <a:rPr lang="en-US" sz="1600" dirty="0">
                <a:latin typeface="Arial"/>
                <a:cs typeface="Arial"/>
              </a:rPr>
              <a:t>(775) 687-9535</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Savannah Hash, Administrative Assistant</a:t>
            </a:r>
          </a:p>
          <a:p>
            <a:pPr lvl="2">
              <a:spcBef>
                <a:spcPts val="0"/>
              </a:spcBef>
              <a:spcAft>
                <a:spcPts val="0"/>
              </a:spcAft>
            </a:pPr>
            <a:r>
              <a:rPr lang="en-US" sz="1600" dirty="0">
                <a:latin typeface="Arial"/>
                <a:cs typeface="Arial"/>
                <a:hlinkClick r:id="rId10"/>
              </a:rPr>
              <a:t>shash@ndep.nv.gov </a:t>
            </a:r>
            <a:r>
              <a:rPr lang="en-US" sz="1600" dirty="0">
                <a:latin typeface="Arial"/>
                <a:cs typeface="Arial"/>
              </a:rPr>
              <a:t>(775) 687-9445</a:t>
            </a:r>
          </a:p>
          <a:p>
            <a:pPr lvl="1"/>
            <a:endParaRPr lang="en-US" sz="2400" dirty="0">
              <a:solidFill>
                <a:srgbClr val="000000"/>
              </a:solidFill>
              <a:latin typeface="Arial"/>
              <a:cs typeface="Arial"/>
            </a:endParaRPr>
          </a:p>
        </p:txBody>
      </p:sp>
      <p:sp>
        <p:nvSpPr>
          <p:cNvPr id="3" name="TextBox 6">
            <a:extLst>
              <a:ext uri="{FF2B5EF4-FFF2-40B4-BE49-F238E27FC236}">
                <a16:creationId xmlns:a16="http://schemas.microsoft.com/office/drawing/2014/main" id="{709A4676-FCF8-188A-BFF5-B6D54DDC1F0C}"/>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227303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30</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6309420"/>
          </a:xfrm>
          <a:prstGeom prst="rect">
            <a:avLst/>
          </a:prstGeom>
          <a:noFill/>
        </p:spPr>
        <p:txBody>
          <a:bodyPr wrap="square" rtlCol="0">
            <a:spAutoFit/>
          </a:bodyPr>
          <a:lstStyle/>
          <a:p>
            <a:r>
              <a:rPr lang="en-US" sz="2000" dirty="0">
                <a:latin typeface="+mn-lt"/>
              </a:rPr>
              <a:t>Section 8:</a:t>
            </a:r>
          </a:p>
          <a:p>
            <a:pPr marL="342900" indent="-342900">
              <a:buFont typeface="Arial" panose="020B0604020202020204" pitchFamily="34" charset="0"/>
              <a:buChar char="•"/>
            </a:pPr>
            <a:r>
              <a:rPr lang="en-US" sz="2000" dirty="0">
                <a:latin typeface="+mn-lt"/>
              </a:rPr>
              <a:t>Replaces reference  to the Bureau of Licensure and Certification with the Bureau of Safe Drinking Water.</a:t>
            </a:r>
          </a:p>
          <a:p>
            <a:pPr marL="342900" indent="-342900" algn="l">
              <a:buFont typeface="Arial" panose="020B0604020202020204" pitchFamily="34" charset="0"/>
              <a:buChar char="•"/>
            </a:pPr>
            <a:r>
              <a:rPr lang="en-US" sz="2000" dirty="0">
                <a:latin typeface="+mn-lt"/>
                <a:cs typeface="Arial" panose="020B0604020202020204" pitchFamily="34" charset="0"/>
              </a:rPr>
              <a:t>Replaces reference to the source of the publications in subsections 1-28 from </a:t>
            </a:r>
            <a:r>
              <a:rPr lang="en-US" sz="2000" i="0" u="none" strike="noStrike" baseline="0" dirty="0">
                <a:latin typeface="+mn-lt"/>
                <a:cs typeface="Arial" panose="020B0604020202020204" pitchFamily="34" charset="0"/>
              </a:rPr>
              <a:t>by mail from the National Technical Information Service, 5285 Port Royal Road, Springfield, Virginia 22161, or by telephone at (800) 553-6847. The publications may also be obtained from the National Technical Information Service at the Internet address http://www.ntis.gov/support/ordering.htm </a:t>
            </a:r>
            <a:r>
              <a:rPr lang="en-US" sz="2000" dirty="0">
                <a:latin typeface="+mn-lt"/>
                <a:cs typeface="Arial" panose="020B0604020202020204" pitchFamily="34" charset="0"/>
              </a:rPr>
              <a:t>with </a:t>
            </a:r>
            <a:r>
              <a:rPr lang="en-US" sz="2000" i="1" u="none" strike="noStrike" baseline="0" dirty="0">
                <a:latin typeface="+mn-lt"/>
                <a:cs typeface="Arial" panose="020B0604020202020204" pitchFamily="34" charset="0"/>
              </a:rPr>
              <a:t>free of charge, from the United States Environmental Protection Agency, National Service Center for Environmental Publications, </a:t>
            </a:r>
            <a:r>
              <a:rPr lang="en-US" sz="2000" i="0" u="none" strike="noStrike" baseline="0" dirty="0">
                <a:latin typeface="+mn-lt"/>
                <a:cs typeface="Arial" panose="020B0604020202020204" pitchFamily="34" charset="0"/>
              </a:rPr>
              <a:t>at the Internet address </a:t>
            </a:r>
            <a:r>
              <a:rPr lang="en-US" sz="2000" i="1" u="none" strike="noStrike" baseline="0" dirty="0">
                <a:latin typeface="+mn-lt"/>
                <a:cs typeface="Arial" panose="020B0604020202020204" pitchFamily="34" charset="0"/>
              </a:rPr>
              <a:t>https://www.epa.gov/nscep.</a:t>
            </a:r>
          </a:p>
          <a:p>
            <a:pPr marL="342900" indent="-342900" algn="l">
              <a:buFont typeface="Arial" panose="020B0604020202020204" pitchFamily="34" charset="0"/>
              <a:buChar char="•"/>
            </a:pPr>
            <a:r>
              <a:rPr lang="en-US" sz="2000" dirty="0">
                <a:latin typeface="+mn-lt"/>
              </a:rPr>
              <a:t>Removes order number and price for documents referenced in subsections 1-22 and 25-28.</a:t>
            </a:r>
          </a:p>
          <a:p>
            <a:pPr marL="342900" indent="-342900" algn="l">
              <a:buFont typeface="Arial" panose="020B0604020202020204" pitchFamily="34" charset="0"/>
              <a:buChar char="•"/>
            </a:pPr>
            <a:r>
              <a:rPr lang="en-US" sz="2000" dirty="0">
                <a:latin typeface="+mn-lt"/>
              </a:rPr>
              <a:t>Adds reference to Supplements 1 &amp; 2 to the </a:t>
            </a:r>
            <a:r>
              <a:rPr lang="en-US" sz="1800" i="1" u="none" strike="noStrike" baseline="0" dirty="0">
                <a:latin typeface="+mn-lt"/>
              </a:rPr>
              <a:t>Fifth Edition of the Manual for the Certification of Laboratories Analyzing Drinking Water, EPA 815-F-08-066 &amp; EPA 815-F-12-006. The publication is available free of charge, from the Environmental Protection Agency at the Internet address</a:t>
            </a:r>
          </a:p>
          <a:p>
            <a:pPr algn="l"/>
            <a:r>
              <a:rPr lang="en-US" sz="1800" i="1" u="none" strike="noStrike" baseline="0" dirty="0">
                <a:latin typeface="+mn-lt"/>
                <a:hlinkClick r:id="rId5">
                  <a:extLst>
                    <a:ext uri="{A12FA001-AC4F-418D-AE19-62706E023703}">
                      <ahyp:hlinkClr xmlns:ahyp="http://schemas.microsoft.com/office/drawing/2018/hyperlinkcolor" val="tx"/>
                    </a:ext>
                  </a:extLst>
                </a:hlinkClick>
              </a:rPr>
              <a:t>https://www.epa.gov/dwlabcert/laboratory-certification-manual-drinking-water</a:t>
            </a:r>
            <a:endParaRPr lang="en-US" sz="1800" i="1" u="none" strike="noStrike" baseline="0" dirty="0">
              <a:latin typeface="+mn-lt"/>
            </a:endParaRPr>
          </a:p>
          <a:p>
            <a:pPr lvl="1"/>
            <a:r>
              <a:rPr lang="en-US" i="1" dirty="0">
                <a:latin typeface="+mn-lt"/>
              </a:rPr>
              <a:t>to subsections 23 &amp; 24.</a:t>
            </a:r>
            <a:r>
              <a:rPr lang="en-US" sz="2000" dirty="0">
                <a:latin typeface="+mn-lt"/>
              </a:rPr>
              <a:t> </a:t>
            </a:r>
          </a:p>
          <a:p>
            <a:pPr marL="342900" indent="-342900">
              <a:buFont typeface="Arial" panose="020B0604020202020204" pitchFamily="34" charset="0"/>
              <a:buChar char="•"/>
            </a:pPr>
            <a:endParaRPr lang="en-US" sz="1200" dirty="0"/>
          </a:p>
        </p:txBody>
      </p:sp>
      <p:sp>
        <p:nvSpPr>
          <p:cNvPr id="3" name="TextBox 6">
            <a:extLst>
              <a:ext uri="{FF2B5EF4-FFF2-40B4-BE49-F238E27FC236}">
                <a16:creationId xmlns:a16="http://schemas.microsoft.com/office/drawing/2014/main" id="{0BADEF1F-B295-8455-2310-2EBD7F26351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56056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31</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6093976"/>
          </a:xfrm>
          <a:prstGeom prst="rect">
            <a:avLst/>
          </a:prstGeom>
          <a:noFill/>
        </p:spPr>
        <p:txBody>
          <a:bodyPr wrap="square" rtlCol="0">
            <a:spAutoFit/>
          </a:bodyPr>
          <a:lstStyle/>
          <a:p>
            <a:r>
              <a:rPr lang="en-US" sz="2000" dirty="0">
                <a:latin typeface="+mn-lt"/>
              </a:rPr>
              <a:t>Section 9:</a:t>
            </a:r>
          </a:p>
          <a:p>
            <a:pPr marL="342900" indent="-342900">
              <a:buFont typeface="Arial" panose="020B0604020202020204" pitchFamily="34" charset="0"/>
              <a:buChar char="•"/>
            </a:pPr>
            <a:r>
              <a:rPr lang="en-US" dirty="0">
                <a:latin typeface="+mn-lt"/>
              </a:rPr>
              <a:t>Removes the source of the publications in subsections 1-4.</a:t>
            </a:r>
          </a:p>
          <a:p>
            <a:pPr marL="342900" indent="-342900" algn="l">
              <a:buFont typeface="Arial" panose="020B0604020202020204" pitchFamily="34" charset="0"/>
              <a:buChar char="•"/>
            </a:pPr>
            <a:r>
              <a:rPr lang="en-US" dirty="0">
                <a:latin typeface="+mn-lt"/>
                <a:cs typeface="Arial" panose="020B0604020202020204" pitchFamily="34" charset="0"/>
              </a:rPr>
              <a:t>Replaces reference to the source of the publications in subsection 1 from </a:t>
            </a:r>
            <a:r>
              <a:rPr lang="en-US" i="0" u="none" strike="noStrike" baseline="0" dirty="0">
                <a:latin typeface="+mn-lt"/>
              </a:rPr>
              <a:t>United States Environmental Protection Agency, National </a:t>
            </a:r>
            <a:r>
              <a:rPr lang="en-US" i="1" u="none" strike="noStrike" baseline="0" dirty="0">
                <a:latin typeface="+mn-lt"/>
              </a:rPr>
              <a:t>Service </a:t>
            </a:r>
            <a:r>
              <a:rPr lang="en-US" i="0" u="none" strike="noStrike" baseline="0" dirty="0">
                <a:latin typeface="+mn-lt"/>
              </a:rPr>
              <a:t>Center for Environmental Publications and Information, 11029 Kenwood Road, Building 5, Cincinnati, Ohio 45242 </a:t>
            </a:r>
            <a:r>
              <a:rPr lang="en-US" dirty="0">
                <a:latin typeface="+mn-lt"/>
                <a:cs typeface="Arial" panose="020B0604020202020204" pitchFamily="34" charset="0"/>
              </a:rPr>
              <a:t>with </a:t>
            </a:r>
            <a:r>
              <a:rPr lang="en-US" i="1" u="none" strike="noStrike" baseline="0" dirty="0">
                <a:latin typeface="+mn-lt"/>
              </a:rPr>
              <a:t>at the Internet address https://www.epa.gov/nscep.</a:t>
            </a:r>
            <a:endParaRPr lang="en-US" i="1" u="none" strike="noStrike" baseline="0" dirty="0">
              <a:latin typeface="+mn-lt"/>
              <a:cs typeface="Arial" panose="020B0604020202020204" pitchFamily="34" charset="0"/>
            </a:endParaRPr>
          </a:p>
          <a:p>
            <a:pPr marL="342900" indent="-342900" algn="l">
              <a:buFont typeface="Arial" panose="020B0604020202020204" pitchFamily="34" charset="0"/>
              <a:buChar char="•"/>
            </a:pPr>
            <a:r>
              <a:rPr lang="en-US" dirty="0">
                <a:latin typeface="+mn-lt"/>
                <a:cs typeface="Arial" panose="020B0604020202020204" pitchFamily="34" charset="0"/>
              </a:rPr>
              <a:t>Adds reference to the publication </a:t>
            </a:r>
            <a:r>
              <a:rPr lang="en-US" i="1" u="none" strike="noStrike" baseline="0" dirty="0">
                <a:latin typeface="+mn-lt"/>
              </a:rPr>
              <a:t>Method 1664, Revision B: n-Hexane Extractable Material (HEM; Oil and Grease) and Silica Gel Treated n-Hexane Extractable Material (SGT-HEM; Non-polar Material) by Extraction and Gravimetry, February 2010, EPA-821-R-10-001. The publication is available free of charge, from the Environmental Protection Agency at the Internet address </a:t>
            </a:r>
            <a:r>
              <a:rPr lang="en-US" i="1" u="none" strike="noStrike" baseline="0" dirty="0">
                <a:latin typeface="+mn-lt"/>
                <a:hlinkClick r:id="rId5">
                  <a:extLst>
                    <a:ext uri="{A12FA001-AC4F-418D-AE19-62706E023703}">
                      <ahyp:hlinkClr xmlns:ahyp="http://schemas.microsoft.com/office/drawing/2018/hyperlinkcolor" val="tx"/>
                    </a:ext>
                  </a:extLst>
                </a:hlinkClick>
              </a:rPr>
              <a:t>https://www.epa.gov/nscep</a:t>
            </a:r>
            <a:r>
              <a:rPr lang="en-US" i="1" u="none" strike="noStrike" baseline="0" dirty="0">
                <a:latin typeface="+mn-lt"/>
              </a:rPr>
              <a:t>.</a:t>
            </a:r>
          </a:p>
          <a:p>
            <a:pPr marL="342900" indent="-342900" algn="l">
              <a:buFont typeface="Arial" panose="020B0604020202020204" pitchFamily="34" charset="0"/>
              <a:buChar char="•"/>
            </a:pPr>
            <a:r>
              <a:rPr lang="en-US" i="1" dirty="0">
                <a:latin typeface="+mn-lt"/>
              </a:rPr>
              <a:t>Removes publication number and price for referenced publication </a:t>
            </a:r>
            <a:r>
              <a:rPr lang="en-US" i="1" u="none" strike="noStrike" baseline="0" dirty="0">
                <a:latin typeface="+mn-lt"/>
              </a:rPr>
              <a:t>Test Methods for Evaluating Solid Waste, Physical/Chemical Methods, SW-846</a:t>
            </a:r>
            <a:r>
              <a:rPr lang="en-US" i="0" u="none" strike="noStrike" baseline="0" dirty="0">
                <a:latin typeface="+mn-lt"/>
              </a:rPr>
              <a:t>, 3</a:t>
            </a:r>
            <a:r>
              <a:rPr lang="en-US" i="0" u="none" strike="noStrike" baseline="30000" dirty="0">
                <a:latin typeface="+mn-lt"/>
              </a:rPr>
              <a:t>rd</a:t>
            </a:r>
            <a:r>
              <a:rPr lang="en-US" i="0" u="none" strike="noStrike" baseline="0" dirty="0">
                <a:latin typeface="+mn-lt"/>
              </a:rPr>
              <a:t> edition, and Updates I, II, IIA, IIB, III </a:t>
            </a:r>
            <a:r>
              <a:rPr lang="en-US" i="1" u="none" strike="noStrike" baseline="0" dirty="0">
                <a:latin typeface="+mn-lt"/>
              </a:rPr>
              <a:t>, </a:t>
            </a:r>
            <a:r>
              <a:rPr lang="en-US" i="0" u="none" strike="noStrike" baseline="0" dirty="0">
                <a:latin typeface="+mn-lt"/>
              </a:rPr>
              <a:t>IIIA; adds updates IIIB, IV and V; Replaces the source of the reference in subsection 4 from United States Government Printing Office at the Internet address http://www.epa.gov/epaoswer/hazwaste/test/main.htm to </a:t>
            </a:r>
            <a:r>
              <a:rPr lang="en-US" i="1" u="none" strike="noStrike" baseline="0" dirty="0">
                <a:latin typeface="+mn-lt"/>
              </a:rPr>
              <a:t>Environmental Protection Agency </a:t>
            </a:r>
            <a:r>
              <a:rPr lang="en-US" i="0" u="none" strike="noStrike" baseline="0" dirty="0">
                <a:latin typeface="+mn-lt"/>
              </a:rPr>
              <a:t>at the Internet address </a:t>
            </a:r>
            <a:r>
              <a:rPr lang="en-US" i="1" u="none" strike="noStrike" baseline="0" dirty="0">
                <a:latin typeface="+mn-lt"/>
              </a:rPr>
              <a:t>https://www.epa.gov/hwsw846/sw-846-compendium.</a:t>
            </a:r>
            <a:r>
              <a:rPr lang="en-US" i="0" u="none" strike="noStrike" baseline="0" dirty="0">
                <a:latin typeface="+mn-lt"/>
              </a:rPr>
              <a:t> </a:t>
            </a:r>
            <a:endParaRPr lang="en-US" i="1" u="none" strike="noStrike" baseline="0" dirty="0">
              <a:latin typeface="+mn-lt"/>
            </a:endParaRPr>
          </a:p>
          <a:p>
            <a:pPr marL="342900" indent="-342900">
              <a:buFont typeface="Arial" panose="020B0604020202020204" pitchFamily="34" charset="0"/>
              <a:buChar char="•"/>
            </a:pPr>
            <a:endParaRPr lang="en-US" sz="1200" dirty="0"/>
          </a:p>
        </p:txBody>
      </p:sp>
      <p:sp>
        <p:nvSpPr>
          <p:cNvPr id="3" name="TextBox 6">
            <a:extLst>
              <a:ext uri="{FF2B5EF4-FFF2-40B4-BE49-F238E27FC236}">
                <a16:creationId xmlns:a16="http://schemas.microsoft.com/office/drawing/2014/main" id="{360694E1-722D-A173-D22F-FFF76081DC4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635163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32</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5386090"/>
          </a:xfrm>
          <a:prstGeom prst="rect">
            <a:avLst/>
          </a:prstGeom>
          <a:noFill/>
        </p:spPr>
        <p:txBody>
          <a:bodyPr wrap="square" rtlCol="0">
            <a:spAutoFit/>
          </a:bodyPr>
          <a:lstStyle/>
          <a:p>
            <a:r>
              <a:rPr lang="en-US" sz="2000" dirty="0">
                <a:latin typeface="+mn-lt"/>
              </a:rPr>
              <a:t>Section 10:</a:t>
            </a:r>
          </a:p>
          <a:p>
            <a:pPr marL="342900" indent="-342900">
              <a:buFont typeface="Arial" panose="020B0604020202020204" pitchFamily="34" charset="0"/>
              <a:buChar char="•"/>
            </a:pPr>
            <a:r>
              <a:rPr lang="en-US" dirty="0">
                <a:latin typeface="+mn-lt"/>
              </a:rPr>
              <a:t>Updates the source address of publications referenced in subsections 1 &amp; 2.</a:t>
            </a:r>
          </a:p>
          <a:p>
            <a:pPr marL="342900" indent="-342900" algn="l">
              <a:buFont typeface="Arial" panose="020B0604020202020204" pitchFamily="34" charset="0"/>
              <a:buChar char="•"/>
            </a:pPr>
            <a:r>
              <a:rPr lang="en-US" dirty="0">
                <a:latin typeface="+mn-lt"/>
                <a:cs typeface="Arial" panose="020B0604020202020204" pitchFamily="34" charset="0"/>
              </a:rPr>
              <a:t>Updates the price of publications referenced in subsections 1 &amp; 2.</a:t>
            </a:r>
            <a:endParaRPr lang="en-US" i="1" u="none" strike="noStrike" baseline="0" dirty="0">
              <a:latin typeface="+mn-lt"/>
              <a:cs typeface="Arial" panose="020B0604020202020204" pitchFamily="34" charset="0"/>
            </a:endParaRP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 </a:t>
            </a:r>
            <a:r>
              <a:rPr lang="en-US" i="1" u="none" strike="noStrike" baseline="0" dirty="0">
                <a:latin typeface="+mn-lt"/>
              </a:rPr>
              <a:t>ASTM C1308-21, “Standard Test Method for Accelerated Leach Test for Measuring Contaminant Releases From Solidified Waste,” which is available from ASTM International, 100 Barr Harbor Drive, P.O. Box C700, West Conshohocken, Pennsylvania, 19428-2959, or at the Internet address http://www.astm.org, for the price of $60.</a:t>
            </a: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 </a:t>
            </a:r>
            <a:r>
              <a:rPr lang="en-US" i="1" u="none" strike="noStrike" baseline="0" dirty="0">
                <a:latin typeface="+mn-lt"/>
              </a:rPr>
              <a:t>ASTM D5744-18 “Standard Test Method for Laboratory Weathering of Solid Materials Using a Humidity Cell,” which is available from ASTM International, 100 Barr Harbor Drive, P.O. Box C700, West Conshohocken, Pennsylvania, 19428-2959, or at the Internet address http://www.astm.org, for the price of $78.</a:t>
            </a: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a:t>
            </a:r>
            <a:r>
              <a:rPr lang="en-US" i="1" dirty="0">
                <a:latin typeface="+mn-lt"/>
                <a:cs typeface="Arial" panose="020B0604020202020204" pitchFamily="34" charset="0"/>
              </a:rPr>
              <a:t> </a:t>
            </a:r>
            <a:r>
              <a:rPr lang="en-US" i="1" u="none" strike="noStrike" baseline="0" dirty="0">
                <a:latin typeface="+mn-lt"/>
              </a:rPr>
              <a:t>ASTM E1915-20, “Standard Test Methods for Analysis of Metal Bearing Ores and Related Materials for Carbon, Sulfur, and Acid-Base Characteristics,” which is available from ASTM International, 100 Barr Harbor Drive, P.O. Box C700, West Conshohocken, Pennsylvania, 19428-2959, or at the Internet address http://www.astm.org, for the price of $78.</a:t>
            </a:r>
          </a:p>
        </p:txBody>
      </p:sp>
      <p:sp>
        <p:nvSpPr>
          <p:cNvPr id="3" name="TextBox 6">
            <a:extLst>
              <a:ext uri="{FF2B5EF4-FFF2-40B4-BE49-F238E27FC236}">
                <a16:creationId xmlns:a16="http://schemas.microsoft.com/office/drawing/2014/main" id="{7C173944-A9C2-FC1B-8A89-A555A7215C7B}"/>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4282860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33</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5663089"/>
          </a:xfrm>
          <a:prstGeom prst="rect">
            <a:avLst/>
          </a:prstGeom>
          <a:noFill/>
        </p:spPr>
        <p:txBody>
          <a:bodyPr wrap="square" rtlCol="0">
            <a:spAutoFit/>
          </a:bodyPr>
          <a:lstStyle/>
          <a:p>
            <a:r>
              <a:rPr lang="en-US" sz="2000" dirty="0">
                <a:latin typeface="+mn-lt"/>
              </a:rPr>
              <a:t>Section 10 (cont.):</a:t>
            </a:r>
          </a:p>
          <a:p>
            <a:pPr marL="342900" indent="-342900" algn="l">
              <a:buFont typeface="Arial" panose="020B0604020202020204" pitchFamily="34" charset="0"/>
              <a:buChar char="•"/>
            </a:pPr>
            <a:r>
              <a:rPr lang="en-US" sz="1800" i="1" dirty="0">
                <a:latin typeface="+mn-lt"/>
              </a:rPr>
              <a:t>Changes the reference to the most recent version of </a:t>
            </a:r>
            <a:r>
              <a:rPr lang="en-US" sz="1800" i="1" u="none" strike="noStrike" baseline="0" dirty="0">
                <a:latin typeface="+mn-lt"/>
              </a:rPr>
              <a:t>General Requirements for the Competence of Testing and Calibration Laboratories and replaces the source of the publication from </a:t>
            </a:r>
            <a:r>
              <a:rPr lang="en-US" sz="1800" i="0" u="none" strike="noStrike" baseline="0" dirty="0">
                <a:latin typeface="+mn-lt"/>
              </a:rPr>
              <a:t>Global Engineering Documents, 15 Inverness Way East, Englewood, Colorado 80112 to </a:t>
            </a:r>
            <a:r>
              <a:rPr lang="en-US" sz="1800" i="1" u="none" strike="noStrike" baseline="0" dirty="0">
                <a:latin typeface="+mn-lt"/>
              </a:rPr>
              <a:t>the American National Standards Institute, at the Internet address </a:t>
            </a:r>
            <a:r>
              <a:rPr lang="en-US" sz="1800" i="1" u="none" strike="noStrike" baseline="0" dirty="0">
                <a:latin typeface="+mn-lt"/>
                <a:hlinkClick r:id="rId5">
                  <a:extLst>
                    <a:ext uri="{A12FA001-AC4F-418D-AE19-62706E023703}">
                      <ahyp:hlinkClr xmlns:ahyp="http://schemas.microsoft.com/office/drawing/2018/hyperlinkcolor" val="tx"/>
                    </a:ext>
                  </a:extLst>
                </a:hlinkClick>
              </a:rPr>
              <a:t>https://webstore.ansi.org</a:t>
            </a:r>
            <a:r>
              <a:rPr lang="en-US" sz="1800" i="1" u="none" strike="noStrike" baseline="0" dirty="0">
                <a:latin typeface="+mn-lt"/>
              </a:rPr>
              <a:t>.</a:t>
            </a:r>
          </a:p>
          <a:p>
            <a:pPr marL="285750" indent="-285750" algn="l">
              <a:buFont typeface="Arial" panose="020B0604020202020204" pitchFamily="34" charset="0"/>
              <a:buChar char="•"/>
            </a:pPr>
            <a:r>
              <a:rPr lang="en-US" i="1" dirty="0">
                <a:latin typeface="+mn-lt"/>
              </a:rPr>
              <a:t>Changes the reference to the most recent edition of </a:t>
            </a:r>
            <a:r>
              <a:rPr lang="en-US" i="1" u="none" strike="noStrike" baseline="0" dirty="0">
                <a:latin typeface="+mn-lt"/>
              </a:rPr>
              <a:t>Standard Methods for the Examination of Water and Wastewater, adds by toll-free telephone at (800) 926-7337, or at the Internet address </a:t>
            </a:r>
            <a:r>
              <a:rPr lang="en-US" i="1" u="none" strike="noStrike" baseline="0" dirty="0">
                <a:latin typeface="+mn-lt"/>
                <a:hlinkClick r:id="rId6">
                  <a:extLst>
                    <a:ext uri="{A12FA001-AC4F-418D-AE19-62706E023703}">
                      <ahyp:hlinkClr xmlns:ahyp="http://schemas.microsoft.com/office/drawing/2018/hyperlinkcolor" val="tx"/>
                    </a:ext>
                  </a:extLst>
                </a:hlinkClick>
              </a:rPr>
              <a:t>http://www.awwa.org/store.aspx</a:t>
            </a:r>
            <a:r>
              <a:rPr lang="en-US" i="1" u="none" strike="noStrike" baseline="0" dirty="0">
                <a:latin typeface="+mn-lt"/>
              </a:rPr>
              <a:t>, and updates the price of the publication to $275 </a:t>
            </a:r>
            <a:r>
              <a:rPr lang="en-US" i="0" u="none" strike="noStrike" baseline="0" dirty="0">
                <a:latin typeface="+mn-lt"/>
              </a:rPr>
              <a:t>for members and </a:t>
            </a:r>
            <a:r>
              <a:rPr lang="en-US" i="1" u="none" strike="noStrike" baseline="0" dirty="0">
                <a:latin typeface="+mn-lt"/>
              </a:rPr>
              <a:t>$395 </a:t>
            </a:r>
            <a:r>
              <a:rPr lang="en-US" i="0" u="none" strike="noStrike" baseline="0" dirty="0">
                <a:latin typeface="+mn-lt"/>
              </a:rPr>
              <a:t>for nonmembers</a:t>
            </a:r>
            <a:r>
              <a:rPr lang="en-US" i="1" dirty="0">
                <a:latin typeface="+mn-lt"/>
              </a:rPr>
              <a:t> .</a:t>
            </a:r>
          </a:p>
          <a:p>
            <a:pPr algn="l"/>
            <a:r>
              <a:rPr lang="en-US" i="1" dirty="0">
                <a:latin typeface="+mn-lt"/>
              </a:rPr>
              <a:t>Section 11:</a:t>
            </a:r>
          </a:p>
          <a:p>
            <a:pPr marL="285750" indent="-285750" algn="l">
              <a:buFont typeface="Arial" panose="020B0604020202020204" pitchFamily="34" charset="0"/>
              <a:buChar char="•"/>
            </a:pPr>
            <a:r>
              <a:rPr lang="en-US" i="1" dirty="0">
                <a:latin typeface="+mn-lt"/>
              </a:rPr>
              <a:t>Adds reference to section 1 of this regulation.</a:t>
            </a:r>
          </a:p>
          <a:p>
            <a:pPr algn="l"/>
            <a:r>
              <a:rPr lang="en-US" i="1" dirty="0">
                <a:latin typeface="+mn-lt"/>
              </a:rPr>
              <a:t>Section 12:</a:t>
            </a:r>
          </a:p>
          <a:p>
            <a:pPr marL="285750" indent="-285750" algn="l">
              <a:buFont typeface="Arial" panose="020B0604020202020204" pitchFamily="34" charset="0"/>
              <a:buChar char="•"/>
            </a:pPr>
            <a:r>
              <a:rPr lang="en-US" i="1" dirty="0">
                <a:latin typeface="+mn-lt"/>
              </a:rPr>
              <a:t>Adds reference to section 1 and section 1.6.1 of this regulation. Removes references to 40 C.F.R. </a:t>
            </a:r>
            <a:r>
              <a:rPr lang="en-US" i="0" u="none" strike="noStrike" baseline="0" dirty="0">
                <a:latin typeface="+mn-lt"/>
              </a:rPr>
              <a:t>§§</a:t>
            </a:r>
            <a:r>
              <a:rPr lang="en-US" i="1" u="none" strike="noStrike" baseline="0" dirty="0">
                <a:latin typeface="+mn-lt"/>
              </a:rPr>
              <a:t> </a:t>
            </a:r>
            <a:r>
              <a:rPr lang="en-US" i="0" u="none" strike="noStrike" baseline="0" dirty="0">
                <a:latin typeface="+mn-lt"/>
              </a:rPr>
              <a:t>141.40(n)(11)], 141.142(b), 141.143(b) and adds references to 40 C.F.R. §§ </a:t>
            </a:r>
            <a:r>
              <a:rPr lang="pt-BR" i="1" u="none" strike="noStrike" baseline="0" dirty="0">
                <a:latin typeface="+mn-lt"/>
              </a:rPr>
              <a:t>141.40(a)(3), 141.131(b), 141.402(c), 141.704, 141.852(a).</a:t>
            </a:r>
          </a:p>
          <a:p>
            <a:pPr marL="285750" indent="-285750" algn="l">
              <a:buFont typeface="Arial" panose="020B0604020202020204" pitchFamily="34" charset="0"/>
              <a:buChar char="•"/>
            </a:pPr>
            <a:r>
              <a:rPr lang="pt-BR" i="1" dirty="0">
                <a:latin typeface="+mn-lt"/>
              </a:rPr>
              <a:t>Changes the reference to Appendix E to Chapter 5 of the NELAC Standard to Section 5.5.4.5.2.</a:t>
            </a:r>
            <a:endParaRPr lang="en-US" dirty="0">
              <a:latin typeface="+mn-lt"/>
            </a:endParaRPr>
          </a:p>
        </p:txBody>
      </p:sp>
      <p:sp>
        <p:nvSpPr>
          <p:cNvPr id="3" name="TextBox 6">
            <a:extLst>
              <a:ext uri="{FF2B5EF4-FFF2-40B4-BE49-F238E27FC236}">
                <a16:creationId xmlns:a16="http://schemas.microsoft.com/office/drawing/2014/main" id="{15A0CA70-BE8B-4000-02FF-59F695C9BCCA}"/>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403599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34</a:t>
            </a:fld>
            <a:endParaRPr lang="en-US"/>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4832092"/>
          </a:xfrm>
          <a:prstGeom prst="rect">
            <a:avLst/>
          </a:prstGeom>
          <a:noFill/>
        </p:spPr>
        <p:txBody>
          <a:bodyPr wrap="square" rtlCol="0">
            <a:spAutoFit/>
          </a:bodyPr>
          <a:lstStyle/>
          <a:p>
            <a:r>
              <a:rPr lang="en-US" sz="2000" dirty="0">
                <a:latin typeface="+mn-lt"/>
              </a:rPr>
              <a:t>Section 13:</a:t>
            </a:r>
          </a:p>
          <a:p>
            <a:pPr marL="342900" indent="-342900" algn="l">
              <a:buFont typeface="Arial" panose="020B0604020202020204" pitchFamily="34" charset="0"/>
              <a:buChar char="•"/>
            </a:pPr>
            <a:r>
              <a:rPr lang="en-US" sz="1800" i="1" dirty="0">
                <a:latin typeface="+mn-lt"/>
              </a:rPr>
              <a:t>Adds reference to section 1 of this regulation.</a:t>
            </a:r>
          </a:p>
          <a:p>
            <a:pPr marL="342900" indent="-342900" algn="l">
              <a:buFont typeface="Arial" panose="020B0604020202020204" pitchFamily="34" charset="0"/>
              <a:buChar char="•"/>
            </a:pPr>
            <a:r>
              <a:rPr lang="en-US" i="1" dirty="0">
                <a:latin typeface="+mn-lt"/>
              </a:rPr>
              <a:t>Changes the categories for which a laboratory may be certified.</a:t>
            </a:r>
          </a:p>
          <a:p>
            <a:pPr marL="342900" indent="-342900" algn="l">
              <a:buFont typeface="Arial" panose="020B0604020202020204" pitchFamily="34" charset="0"/>
              <a:buChar char="•"/>
            </a:pPr>
            <a:r>
              <a:rPr lang="en-US" sz="1800" i="1" dirty="0">
                <a:latin typeface="+mn-lt"/>
              </a:rPr>
              <a:t>Adds Additional categories for which a laboratory may be certified.</a:t>
            </a:r>
          </a:p>
          <a:p>
            <a:pPr algn="l"/>
            <a:r>
              <a:rPr lang="en-US" i="1" dirty="0">
                <a:latin typeface="+mn-lt"/>
              </a:rPr>
              <a:t>Section 14:</a:t>
            </a:r>
            <a:endParaRPr lang="en-US" sz="1800" i="1" dirty="0">
              <a:latin typeface="+mn-lt"/>
            </a:endParaRPr>
          </a:p>
          <a:p>
            <a:pPr marL="342900" indent="-342900" algn="l">
              <a:buFont typeface="Arial" panose="020B0604020202020204" pitchFamily="34" charset="0"/>
              <a:buChar char="•"/>
            </a:pPr>
            <a:r>
              <a:rPr lang="en-US" i="1" dirty="0">
                <a:latin typeface="+mn-lt"/>
              </a:rPr>
              <a:t>Adds references to section 1 of this regulation.</a:t>
            </a:r>
          </a:p>
          <a:p>
            <a:pPr marL="285750" indent="-285750" algn="l">
              <a:buFont typeface="Arial" panose="020B0604020202020204" pitchFamily="34" charset="0"/>
              <a:buChar char="•"/>
            </a:pPr>
            <a:r>
              <a:rPr lang="en-US" i="1" dirty="0">
                <a:latin typeface="+mn-lt"/>
              </a:rPr>
              <a:t>Replaces Bureau with </a:t>
            </a:r>
            <a:r>
              <a:rPr lang="en-US" i="1" u="none" strike="noStrike" baseline="0" dirty="0">
                <a:latin typeface="+mn-lt"/>
              </a:rPr>
              <a:t>Division of Environmental Protection of the State Department of Conservation and Natural Resources.</a:t>
            </a:r>
          </a:p>
          <a:p>
            <a:pPr marL="285750" indent="-285750" algn="l">
              <a:buFont typeface="Arial" panose="020B0604020202020204" pitchFamily="34" charset="0"/>
              <a:buChar char="•"/>
            </a:pPr>
            <a:r>
              <a:rPr lang="en-US" i="1" dirty="0">
                <a:latin typeface="+mn-lt"/>
              </a:rPr>
              <a:t>Removes the definition of “Protocol”.</a:t>
            </a:r>
          </a:p>
          <a:p>
            <a:pPr marL="285750" indent="-285750" algn="l">
              <a:buFont typeface="Arial" panose="020B0604020202020204" pitchFamily="34" charset="0"/>
              <a:buChar char="•"/>
            </a:pPr>
            <a:r>
              <a:rPr lang="en-US" i="1" dirty="0">
                <a:latin typeface="+mn-lt"/>
              </a:rPr>
              <a:t>Changes the reference to the definition of “quality system” from </a:t>
            </a:r>
            <a:r>
              <a:rPr lang="en-US" b="0" i="0" u="none" strike="noStrike" baseline="0" dirty="0">
                <a:latin typeface="+mn-lt"/>
              </a:rPr>
              <a:t>Appendix B of chapter 5 to section 5.0 of the Standard.</a:t>
            </a:r>
          </a:p>
          <a:p>
            <a:pPr marL="342900" indent="-342900">
              <a:buFont typeface="Arial" panose="020B0604020202020204" pitchFamily="34" charset="0"/>
              <a:buChar char="•"/>
            </a:pPr>
            <a:r>
              <a:rPr lang="en-US" sz="1800" dirty="0">
                <a:latin typeface="+mn-lt"/>
              </a:rPr>
              <a:t>Replace references to the Division of Public and Behavioral Health With the Division of Environmental Protection.</a:t>
            </a:r>
          </a:p>
          <a:p>
            <a:pPr marL="342900" indent="-342900">
              <a:buFont typeface="Arial" panose="020B0604020202020204" pitchFamily="34" charset="0"/>
              <a:buChar char="•"/>
            </a:pPr>
            <a:r>
              <a:rPr lang="en-US" sz="1800" dirty="0">
                <a:latin typeface="+mn-lt"/>
              </a:rPr>
              <a:t>Replace references to the Department of Health and Human Services with the Department of Conservation and Natural Resources.</a:t>
            </a:r>
          </a:p>
          <a:p>
            <a:r>
              <a:rPr lang="en-US" dirty="0">
                <a:latin typeface="+mn-lt"/>
              </a:rPr>
              <a:t>Sections 7, 8, 9, 10, 11, and 14 replace Board with Commission. </a:t>
            </a:r>
            <a:endParaRPr lang="en-US" sz="1800" dirty="0">
              <a:latin typeface="+mn-lt"/>
            </a:endParaRPr>
          </a:p>
          <a:p>
            <a:pPr marL="285750" indent="-285750" algn="l">
              <a:buFont typeface="Arial" panose="020B0604020202020204" pitchFamily="34" charset="0"/>
              <a:buChar char="•"/>
            </a:pPr>
            <a:endParaRPr lang="en-US" i="1" dirty="0">
              <a:latin typeface="+mn-lt"/>
            </a:endParaRPr>
          </a:p>
        </p:txBody>
      </p:sp>
      <p:sp>
        <p:nvSpPr>
          <p:cNvPr id="3" name="TextBox 6">
            <a:extLst>
              <a:ext uri="{FF2B5EF4-FFF2-40B4-BE49-F238E27FC236}">
                <a16:creationId xmlns:a16="http://schemas.microsoft.com/office/drawing/2014/main" id="{7172259C-901D-33A9-BBB8-BEF7FF752060}"/>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242279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998915" y="502878"/>
            <a:ext cx="6382871"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Arial"/>
                <a:cs typeface="Arial"/>
              </a:rPr>
              <a:t>Questions/Comments</a:t>
            </a:r>
          </a:p>
        </p:txBody>
      </p:sp>
      <p:sp>
        <p:nvSpPr>
          <p:cNvPr id="17" name="TextBox 6"/>
          <p:cNvSpPr txBox="1">
            <a:spLocks noChangeArrowheads="1"/>
          </p:cNvSpPr>
          <p:nvPr/>
        </p:nvSpPr>
        <p:spPr bwMode="auto">
          <a:xfrm>
            <a:off x="1219200" y="5611420"/>
            <a:ext cx="7924800" cy="923330"/>
          </a:xfrm>
          <a:prstGeom prst="rect">
            <a:avLst/>
          </a:prstGeom>
          <a:noFill/>
          <a:ln w="9525">
            <a:noFill/>
            <a:miter lim="800000"/>
            <a:headEnd/>
            <a:tailEnd/>
          </a:ln>
        </p:spPr>
        <p:txBody>
          <a:bodyPr wrap="square" anchor="t">
            <a:spAutoFit/>
          </a:bodyPr>
          <a:lstStyle/>
          <a:p>
            <a:pPr algn="ctr">
              <a:defRPr/>
            </a:pPr>
            <a:r>
              <a:rPr lang="en-US" b="1" dirty="0">
                <a:solidFill>
                  <a:srgbClr val="5F4B3B"/>
                </a:solidFill>
                <a:latin typeface="+mn-lt"/>
                <a:cs typeface="Arial" pitchFamily="34" charset="0"/>
              </a:rPr>
              <a:t>Contact:</a:t>
            </a:r>
          </a:p>
          <a:p>
            <a:pPr algn="ctr">
              <a:defRPr/>
            </a:pPr>
            <a:r>
              <a:rPr lang="en-US" dirty="0">
                <a:solidFill>
                  <a:srgbClr val="5F4B3B"/>
                </a:solidFill>
                <a:latin typeface="+mn-lt"/>
                <a:cs typeface="Arial"/>
              </a:rPr>
              <a:t>Jasmine Curiel, Program Supervisor</a:t>
            </a:r>
          </a:p>
          <a:p>
            <a:pPr algn="ctr">
              <a:defRPr/>
            </a:pPr>
            <a:r>
              <a:rPr lang="en-US" dirty="0">
                <a:solidFill>
                  <a:srgbClr val="5F4B3B"/>
                </a:solidFill>
                <a:latin typeface="+mn-lt"/>
                <a:cs typeface="Arial" pitchFamily="34" charset="0"/>
                <a:hlinkClick r:id="rId3"/>
              </a:rPr>
              <a:t>jcuriel@ndep.nv.gov</a:t>
            </a:r>
            <a:endParaRPr lang="en-US" dirty="0">
              <a:solidFill>
                <a:srgbClr val="5F4B3B"/>
              </a:solidFill>
              <a:latin typeface="+mn-lt"/>
              <a:cs typeface="Arial" pitchFamily="34" charset="0"/>
            </a:endParaRPr>
          </a:p>
        </p:txBody>
      </p:sp>
      <p:sp>
        <p:nvSpPr>
          <p:cNvPr id="14" name="Rectangle 13"/>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21" name="Picture 20" descr="dcnr-vert.png"/>
          <p:cNvPicPr>
            <a:picLocks noChangeAspect="1"/>
          </p:cNvPicPr>
          <p:nvPr/>
        </p:nvPicPr>
        <p:blipFill>
          <a:blip r:embed="rId5" cstate="print"/>
          <a:stretch>
            <a:fillRect/>
          </a:stretch>
        </p:blipFill>
        <p:spPr>
          <a:xfrm>
            <a:off x="118547" y="5486400"/>
            <a:ext cx="948253" cy="948253"/>
          </a:xfrm>
          <a:prstGeom prst="rect">
            <a:avLst/>
          </a:prstGeom>
          <a:effectLst/>
        </p:spPr>
      </p:pic>
      <p:pic>
        <p:nvPicPr>
          <p:cNvPr id="2" name="Picture 2" descr="IMG_0130.JPG">
            <a:extLst>
              <a:ext uri="{FF2B5EF4-FFF2-40B4-BE49-F238E27FC236}">
                <a16:creationId xmlns:a16="http://schemas.microsoft.com/office/drawing/2014/main" id="{CB68FE0C-88CD-4482-90CA-C54EC1301EEA}"/>
              </a:ext>
            </a:extLst>
          </p:cNvPr>
          <p:cNvPicPr>
            <a:picLocks noChangeAspect="1"/>
          </p:cNvPicPr>
          <p:nvPr/>
        </p:nvPicPr>
        <p:blipFill>
          <a:blip r:embed="rId6"/>
          <a:stretch>
            <a:fillRect/>
          </a:stretch>
        </p:blipFill>
        <p:spPr>
          <a:xfrm>
            <a:off x="2348753" y="1082490"/>
            <a:ext cx="5755339" cy="4119280"/>
          </a:xfrm>
          <a:prstGeom prst="rect">
            <a:avLst/>
          </a:prstGeom>
        </p:spPr>
      </p:pic>
      <p:sp>
        <p:nvSpPr>
          <p:cNvPr id="4" name="TextBox 6">
            <a:extLst>
              <a:ext uri="{FF2B5EF4-FFF2-40B4-BE49-F238E27FC236}">
                <a16:creationId xmlns:a16="http://schemas.microsoft.com/office/drawing/2014/main" id="{70CE8B96-250E-F812-305E-92930DE513F8}"/>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53298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Ways to Participate</a:t>
            </a:r>
            <a:endParaRPr lang="en-US" sz="3200" b="1" dirty="0">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grpSp>
      <p:sp>
        <p:nvSpPr>
          <p:cNvPr id="5" name="TextBox 4">
            <a:extLst>
              <a:ext uri="{FF2B5EF4-FFF2-40B4-BE49-F238E27FC236}">
                <a16:creationId xmlns:a16="http://schemas.microsoft.com/office/drawing/2014/main" id="{9DB5D7F4-9B87-4372-8B11-28401A5E87E5}"/>
              </a:ext>
            </a:extLst>
          </p:cNvPr>
          <p:cNvSpPr txBox="1"/>
          <p:nvPr/>
        </p:nvSpPr>
        <p:spPr>
          <a:xfrm>
            <a:off x="1276629" y="742648"/>
            <a:ext cx="765362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0"/>
              </a:spcAft>
              <a:buFont typeface="Arial"/>
              <a:buChar char="•"/>
            </a:pPr>
            <a:r>
              <a:rPr lang="en-US" dirty="0">
                <a:latin typeface="Arial"/>
                <a:cs typeface="Arial"/>
              </a:rPr>
              <a:t>Questions and Comments: Today</a:t>
            </a:r>
          </a:p>
          <a:p>
            <a:pPr marL="742950" lvl="1" indent="-285750">
              <a:spcBef>
                <a:spcPct val="20000"/>
              </a:spcBef>
              <a:spcAft>
                <a:spcPts val="0"/>
              </a:spcAft>
              <a:buFont typeface="Arial"/>
              <a:buChar char="•"/>
            </a:pPr>
            <a:r>
              <a:rPr lang="en-US" dirty="0">
                <a:latin typeface="Arial"/>
                <a:cs typeface="Arial"/>
              </a:rPr>
              <a:t>Locations: Carson </a:t>
            </a:r>
            <a:r>
              <a:rPr lang="en-US">
                <a:latin typeface="Arial"/>
                <a:cs typeface="Arial"/>
              </a:rPr>
              <a:t>City, Bryan </a:t>
            </a:r>
            <a:r>
              <a:rPr lang="en-US" dirty="0">
                <a:latin typeface="Arial"/>
                <a:cs typeface="Arial"/>
              </a:rPr>
              <a:t>Building, Great Basin Room</a:t>
            </a:r>
          </a:p>
          <a:p>
            <a:pPr lvl="1">
              <a:spcBef>
                <a:spcPct val="20000"/>
              </a:spcBef>
              <a:spcAft>
                <a:spcPts val="0"/>
              </a:spcAft>
            </a:pPr>
            <a:r>
              <a:rPr lang="en-US" dirty="0">
                <a:latin typeface="Arial"/>
                <a:cs typeface="Arial"/>
              </a:rPr>
              <a:t>		Las Vegas Office, Red Rock Room</a:t>
            </a:r>
          </a:p>
          <a:p>
            <a:pPr marL="742950" lvl="1" indent="-285750">
              <a:spcBef>
                <a:spcPct val="20000"/>
              </a:spcBef>
              <a:spcAft>
                <a:spcPts val="0"/>
              </a:spcAft>
              <a:buFont typeface="Arial"/>
              <a:buChar char="•"/>
            </a:pPr>
            <a:r>
              <a:rPr lang="en-US" dirty="0">
                <a:latin typeface="Arial"/>
                <a:cs typeface="Arial"/>
              </a:rPr>
              <a:t>Virtually via Microsoft Teams</a:t>
            </a:r>
          </a:p>
          <a:p>
            <a:pPr marL="1657350" lvl="3" indent="-285750">
              <a:spcBef>
                <a:spcPct val="20000"/>
              </a:spcBef>
              <a:spcAft>
                <a:spcPts val="0"/>
              </a:spcAft>
              <a:buFont typeface="Arial"/>
              <a:buChar char="•"/>
            </a:pPr>
            <a:r>
              <a:rPr lang="en-US" dirty="0">
                <a:solidFill>
                  <a:srgbClr val="252424"/>
                </a:solidFill>
                <a:effectLst/>
                <a:latin typeface="Segoe UI" panose="020B0502040204020203" pitchFamily="34" charset="0"/>
                <a:ea typeface="Calibri" panose="020F0502020204030204" pitchFamily="34" charset="0"/>
              </a:rPr>
              <a:t>Meeting ID: 245 828 499 136 </a:t>
            </a:r>
            <a:br>
              <a:rPr lang="en-US" dirty="0">
                <a:solidFill>
                  <a:srgbClr val="252424"/>
                </a:solidFill>
                <a:effectLst/>
                <a:latin typeface="Segoe UI" panose="020B0502040204020203" pitchFamily="34" charset="0"/>
                <a:ea typeface="Calibri" panose="020F0502020204030204" pitchFamily="34" charset="0"/>
              </a:rPr>
            </a:br>
            <a:r>
              <a:rPr lang="en-US" dirty="0">
                <a:solidFill>
                  <a:srgbClr val="252424"/>
                </a:solidFill>
                <a:effectLst/>
                <a:latin typeface="Segoe UI" panose="020B0502040204020203" pitchFamily="34" charset="0"/>
                <a:ea typeface="Calibri" panose="020F0502020204030204" pitchFamily="34" charset="0"/>
              </a:rPr>
              <a:t>Passcode: YcY8At </a:t>
            </a:r>
            <a:endParaRPr lang="en-US" dirty="0">
              <a:latin typeface="Calibri" panose="020F0502020204030204" pitchFamily="34" charset="0"/>
              <a:ea typeface="Calibri" panose="020F0502020204030204" pitchFamily="34" charset="0"/>
            </a:endParaRPr>
          </a:p>
          <a:p>
            <a:pPr marL="1657350" lvl="3" indent="-285750">
              <a:spcBef>
                <a:spcPct val="20000"/>
              </a:spcBef>
              <a:spcAft>
                <a:spcPts val="0"/>
              </a:spcAft>
              <a:buFont typeface="Arial"/>
              <a:buChar char="•"/>
            </a:pPr>
            <a:r>
              <a:rPr lang="en-US" dirty="0">
                <a:solidFill>
                  <a:srgbClr val="252424"/>
                </a:solidFill>
                <a:latin typeface="Segoe UI" panose="020B0502040204020203" pitchFamily="34" charset="0"/>
              </a:rPr>
              <a:t>Or call in (audio only) </a:t>
            </a:r>
          </a:p>
          <a:p>
            <a:pPr marL="2114550" lvl="4" indent="-285750">
              <a:spcBef>
                <a:spcPct val="20000"/>
              </a:spcBef>
              <a:spcAft>
                <a:spcPts val="0"/>
              </a:spcAft>
              <a:buFont typeface="Arial"/>
              <a:buChar char="•"/>
            </a:pPr>
            <a:r>
              <a:rPr lang="en-US" dirty="0">
                <a:latin typeface="Arial"/>
                <a:cs typeface="Arial"/>
              </a:rPr>
              <a:t>+1 775-321-6111, United States, Reno</a:t>
            </a:r>
          </a:p>
          <a:p>
            <a:pPr marL="2114550" lvl="4" indent="-285750">
              <a:spcBef>
                <a:spcPct val="20000"/>
              </a:spcBef>
              <a:spcAft>
                <a:spcPts val="0"/>
              </a:spcAft>
              <a:buFont typeface="Arial"/>
              <a:buChar char="•"/>
            </a:pPr>
            <a:r>
              <a:rPr lang="en-US" sz="1800" dirty="0">
                <a:solidFill>
                  <a:srgbClr val="252424"/>
                </a:solidFill>
                <a:effectLst/>
                <a:latin typeface="Segoe UI" panose="020B0502040204020203" pitchFamily="34" charset="0"/>
                <a:ea typeface="Calibri" panose="020F0502020204030204" pitchFamily="34" charset="0"/>
              </a:rPr>
              <a:t>Phone Conference ID: 434 508 871# </a:t>
            </a:r>
            <a:endParaRPr lang="en-US" dirty="0">
              <a:latin typeface="Arial"/>
              <a:cs typeface="Arial"/>
            </a:endParaRPr>
          </a:p>
          <a:p>
            <a:pPr marL="285750" indent="-285750">
              <a:spcBef>
                <a:spcPct val="20000"/>
              </a:spcBef>
              <a:spcAft>
                <a:spcPts val="0"/>
              </a:spcAft>
              <a:buFont typeface="Arial"/>
              <a:buChar char="•"/>
            </a:pPr>
            <a:r>
              <a:rPr lang="en-US" dirty="0">
                <a:latin typeface="Arial"/>
                <a:cs typeface="Arial"/>
              </a:rPr>
              <a:t>By November 30, 2023, for NDEP consideration &amp; inclusion in testimony to SEC</a:t>
            </a:r>
          </a:p>
          <a:p>
            <a:pPr marL="800100" lvl="1" indent="-342900">
              <a:spcBef>
                <a:spcPct val="20000"/>
              </a:spcBef>
              <a:spcAft>
                <a:spcPts val="0"/>
              </a:spcAft>
              <a:buFont typeface="Courier New"/>
              <a:buChar char="o"/>
            </a:pPr>
            <a:r>
              <a:rPr lang="en-US" dirty="0">
                <a:latin typeface="Arial"/>
                <a:cs typeface="Arial"/>
              </a:rPr>
              <a:t>Written Comments:</a:t>
            </a:r>
            <a:endParaRPr lang="en-US" dirty="0"/>
          </a:p>
          <a:p>
            <a:pPr marL="914400" lvl="3">
              <a:spcBef>
                <a:spcPct val="20000"/>
              </a:spcBef>
              <a:spcAft>
                <a:spcPts val="0"/>
              </a:spcAft>
            </a:pPr>
            <a:r>
              <a:rPr lang="en-US" dirty="0">
                <a:latin typeface="Arial"/>
                <a:cs typeface="Arial"/>
              </a:rPr>
              <a:t>Nevada Division of Environmental Protection</a:t>
            </a:r>
            <a:endParaRPr lang="en-US" dirty="0"/>
          </a:p>
          <a:p>
            <a:pPr marL="914400" lvl="3">
              <a:spcBef>
                <a:spcPct val="20000"/>
              </a:spcBef>
              <a:spcAft>
                <a:spcPts val="0"/>
              </a:spcAft>
            </a:pPr>
            <a:r>
              <a:rPr lang="en-US" dirty="0">
                <a:latin typeface="Arial"/>
                <a:cs typeface="Arial"/>
              </a:rPr>
              <a:t>Bureau of Safe Drinking Water</a:t>
            </a:r>
          </a:p>
          <a:p>
            <a:pPr marL="914400" lvl="3">
              <a:spcBef>
                <a:spcPct val="20000"/>
              </a:spcBef>
              <a:spcAft>
                <a:spcPts val="0"/>
              </a:spcAft>
            </a:pPr>
            <a:r>
              <a:rPr lang="en-US" dirty="0">
                <a:latin typeface="Arial"/>
                <a:cs typeface="Arial"/>
              </a:rPr>
              <a:t>901 South Stewart Street, Suite 4001</a:t>
            </a:r>
          </a:p>
          <a:p>
            <a:pPr marL="914400" lvl="3">
              <a:spcBef>
                <a:spcPct val="20000"/>
              </a:spcBef>
              <a:spcAft>
                <a:spcPts val="0"/>
              </a:spcAft>
            </a:pPr>
            <a:r>
              <a:rPr lang="en-US" dirty="0">
                <a:latin typeface="Arial"/>
                <a:cs typeface="Arial"/>
              </a:rPr>
              <a:t>Carson City, NV  89701</a:t>
            </a:r>
            <a:endParaRPr lang="en-US" dirty="0"/>
          </a:p>
          <a:p>
            <a:pPr marL="800100" lvl="2" indent="-342900">
              <a:spcBef>
                <a:spcPct val="20000"/>
              </a:spcBef>
              <a:spcAft>
                <a:spcPts val="0"/>
              </a:spcAft>
              <a:buFont typeface="Courier New"/>
              <a:buChar char="o"/>
            </a:pPr>
            <a:r>
              <a:rPr lang="en-US" dirty="0">
                <a:latin typeface="Arial"/>
                <a:cs typeface="Arial"/>
              </a:rPr>
              <a:t>E-mail your Comments (</a:t>
            </a:r>
            <a:r>
              <a:rPr lang="en-US" dirty="0">
                <a:latin typeface="Arial"/>
                <a:cs typeface="Arial"/>
                <a:hlinkClick r:id="rId5"/>
              </a:rPr>
              <a:t>jcuriel@ndep.nv.gov</a:t>
            </a:r>
            <a:r>
              <a:rPr lang="en-US" dirty="0">
                <a:latin typeface="Arial"/>
                <a:cs typeface="Arial"/>
              </a:rPr>
              <a:t>)</a:t>
            </a:r>
            <a:endParaRPr lang="en-US" dirty="0"/>
          </a:p>
          <a:p>
            <a:pPr marL="285750" indent="-285750">
              <a:spcBef>
                <a:spcPct val="20000"/>
              </a:spcBef>
              <a:spcAft>
                <a:spcPts val="0"/>
              </a:spcAft>
              <a:buFont typeface="Arial"/>
              <a:buChar char="•"/>
            </a:pPr>
            <a:r>
              <a:rPr lang="en-US" dirty="0">
                <a:latin typeface="Arial"/>
                <a:cs typeface="Arial"/>
              </a:rPr>
              <a:t>SEC Hearing on December 5, 2023</a:t>
            </a:r>
            <a:endParaRPr lang="en-US" dirty="0"/>
          </a:p>
        </p:txBody>
      </p:sp>
      <p:sp>
        <p:nvSpPr>
          <p:cNvPr id="3" name="TextBox 6">
            <a:extLst>
              <a:ext uri="{FF2B5EF4-FFF2-40B4-BE49-F238E27FC236}">
                <a16:creationId xmlns:a16="http://schemas.microsoft.com/office/drawing/2014/main" id="{C1C0D445-83E8-0082-C8EE-8F63EE96E37E}"/>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mj-lt"/>
                <a:cs typeface="Arial"/>
              </a:rPr>
              <a:t>How Regulations are Added and/or Revised</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a:solidFill>
                <a:srgbClr val="5F4B3B"/>
              </a:solidFill>
              <a:latin typeface="+mj-lt"/>
            </a:endParaRPr>
          </a:p>
          <a:p>
            <a:r>
              <a:rPr lang="en-US" altLang="en-US" sz="1700" b="1">
                <a:solidFill>
                  <a:srgbClr val="5F4B3B"/>
                </a:solidFill>
                <a:latin typeface="+mj-lt"/>
              </a:rPr>
              <a:t>	</a:t>
            </a:r>
          </a:p>
        </p:txBody>
      </p:sp>
      <p:sp>
        <p:nvSpPr>
          <p:cNvPr id="15" name="TextBox 6"/>
          <p:cNvSpPr txBox="1">
            <a:spLocks noChangeArrowheads="1"/>
          </p:cNvSpPr>
          <p:nvPr/>
        </p:nvSpPr>
        <p:spPr bwMode="auto">
          <a:xfrm>
            <a:off x="1440008" y="952347"/>
            <a:ext cx="7261706" cy="5847755"/>
          </a:xfrm>
          <a:prstGeom prst="rect">
            <a:avLst/>
          </a:prstGeom>
          <a:noFill/>
          <a:ln w="9525">
            <a:noFill/>
            <a:miter lim="800000"/>
            <a:headEnd/>
            <a:tailEnd/>
          </a:ln>
        </p:spPr>
        <p:txBody>
          <a:bodyPr wrap="square" lIns="91440" tIns="45720" rIns="91440" bIns="45720" anchor="t">
            <a:spAutoFit/>
          </a:bodyPr>
          <a:lstStyle/>
          <a:p>
            <a:pPr marL="914400" lvl="1" indent="-457200">
              <a:buAutoNum type="arabicPeriod"/>
              <a:defRPr/>
            </a:pPr>
            <a:r>
              <a:rPr lang="en-US" sz="2200" dirty="0">
                <a:latin typeface="+mn-lt"/>
                <a:cs typeface="Arial"/>
              </a:rPr>
              <a:t>The state agency (NDEP) drafts a regulatory petition.</a:t>
            </a:r>
          </a:p>
          <a:p>
            <a:pPr marL="914400" lvl="1" indent="-457200">
              <a:buFont typeface="+mj-lt"/>
              <a:buAutoNum type="arabicPeriod"/>
              <a:defRPr/>
            </a:pPr>
            <a:endParaRPr lang="en-US" sz="2200" dirty="0">
              <a:latin typeface="+mn-lt"/>
              <a:cs typeface="Arial"/>
            </a:endParaRPr>
          </a:p>
          <a:p>
            <a:pPr marL="914400" lvl="1" indent="-457200">
              <a:buFontTx/>
              <a:buAutoNum type="arabicPeriod"/>
              <a:defRPr/>
            </a:pPr>
            <a:r>
              <a:rPr lang="en-US" sz="2200" dirty="0">
                <a:latin typeface="+mn-lt"/>
                <a:cs typeface="Arial"/>
              </a:rPr>
              <a:t>The petition is sent to the Legislative Counsel Bureau (LCB) to review.  </a:t>
            </a:r>
          </a:p>
          <a:p>
            <a:pPr marL="914400" lvl="1" indent="-457200">
              <a:buAutoNum type="arabicPeriod"/>
              <a:defRPr/>
            </a:pPr>
            <a:endParaRPr lang="en-US" sz="2200" dirty="0">
              <a:latin typeface="+mn-lt"/>
              <a:cs typeface="Arial"/>
            </a:endParaRPr>
          </a:p>
          <a:p>
            <a:pPr marL="914400" lvl="1" indent="-457200">
              <a:buFont typeface="+mj-lt"/>
              <a:buAutoNum type="arabicPeriod"/>
              <a:defRPr/>
            </a:pPr>
            <a:r>
              <a:rPr lang="en-US" sz="2200" b="1" dirty="0">
                <a:latin typeface="+mn-lt"/>
                <a:cs typeface="Arial"/>
              </a:rPr>
              <a:t>The agency hosts a public workshop.</a:t>
            </a:r>
          </a:p>
          <a:p>
            <a:pPr marL="914400" lvl="1" indent="-457200">
              <a:buFont typeface="+mj-lt"/>
              <a:buAutoNum type="arabicPeriod"/>
              <a:defRPr/>
            </a:pPr>
            <a:endParaRPr lang="en-US" sz="2200" dirty="0">
              <a:latin typeface="+mn-lt"/>
              <a:cs typeface="Arial" pitchFamily="34" charset="0"/>
            </a:endParaRPr>
          </a:p>
          <a:p>
            <a:pPr marL="914400" lvl="1" indent="-457200">
              <a:buFont typeface="+mj-lt"/>
              <a:buAutoNum type="arabicPeriod"/>
              <a:defRPr/>
            </a:pPr>
            <a:r>
              <a:rPr lang="en-US" sz="2200" dirty="0">
                <a:latin typeface="+mn-lt"/>
                <a:cs typeface="Arial"/>
              </a:rPr>
              <a:t>The petition is reviewed and voted on by the State Environmental Commission (SEC) during a regulatory meeting (December 5, 2023).</a:t>
            </a:r>
            <a:endParaRPr lang="en-US" sz="2200" dirty="0">
              <a:latin typeface="+mn-lt"/>
              <a:cs typeface="Arial" pitchFamily="34" charset="0"/>
            </a:endParaRPr>
          </a:p>
          <a:p>
            <a:pPr marL="914400" lvl="1" indent="-457200">
              <a:buFont typeface="+mj-lt"/>
              <a:buAutoNum type="arabicPeriod"/>
              <a:defRPr/>
            </a:pPr>
            <a:endParaRPr lang="en-US" sz="2200" dirty="0">
              <a:latin typeface="+mn-lt"/>
              <a:cs typeface="Arial"/>
            </a:endParaRPr>
          </a:p>
          <a:p>
            <a:pPr marL="914400" lvl="1" indent="-457200">
              <a:buFont typeface="+mj-lt"/>
              <a:buAutoNum type="arabicPeriod"/>
              <a:defRPr/>
            </a:pPr>
            <a:r>
              <a:rPr lang="en-US" sz="2200" dirty="0">
                <a:latin typeface="+mn-lt"/>
                <a:cs typeface="Arial"/>
              </a:rPr>
              <a:t>The Legislative Commission reviews the regulation revisions for possible approval. </a:t>
            </a:r>
          </a:p>
          <a:p>
            <a:pPr marL="914400" lvl="1" indent="-457200">
              <a:buFont typeface="+mj-lt"/>
              <a:buAutoNum type="arabicPeriod"/>
              <a:defRPr/>
            </a:pPr>
            <a:endParaRPr lang="en-US" sz="2200" dirty="0">
              <a:latin typeface="+mn-lt"/>
              <a:cs typeface="Arial"/>
            </a:endParaRPr>
          </a:p>
          <a:p>
            <a:pPr marL="914400" lvl="1" indent="-457200">
              <a:buFont typeface="+mj-lt"/>
              <a:buAutoNum type="arabicPeriod"/>
              <a:defRPr/>
            </a:pPr>
            <a:r>
              <a:rPr lang="en-US" sz="2200" dirty="0">
                <a:latin typeface="+mn-lt"/>
                <a:cs typeface="Arial"/>
              </a:rPr>
              <a:t>If approved, the petition becomes regulation.</a:t>
            </a:r>
          </a:p>
          <a:p>
            <a:pPr lvl="1">
              <a:defRPr/>
            </a:pPr>
            <a:endParaRPr lang="en-US" sz="2000" dirty="0">
              <a:latin typeface="+mn-lt"/>
            </a:endParaRPr>
          </a:p>
          <a:p>
            <a:pPr lvl="1">
              <a:defRPr/>
            </a:pPr>
            <a:endParaRPr lang="en-US" sz="2400" b="1" dirty="0">
              <a:solidFill>
                <a:srgbClr val="5F4B3B"/>
              </a:solidFill>
              <a:latin typeface="+mj-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3" name="TextBox 6">
            <a:extLst>
              <a:ext uri="{FF2B5EF4-FFF2-40B4-BE49-F238E27FC236}">
                <a16:creationId xmlns:a16="http://schemas.microsoft.com/office/drawing/2014/main" id="{8778CCE6-AAA6-E22A-2507-B55CCF64820B}"/>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149400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mj-lt"/>
                <a:cs typeface="Arial"/>
              </a:rPr>
              <a:t>State Environmental Commission (SEC)</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a:solidFill>
                <a:srgbClr val="5F4B3B"/>
              </a:solidFill>
              <a:latin typeface="+mj-lt"/>
            </a:endParaRPr>
          </a:p>
          <a:p>
            <a:r>
              <a:rPr lang="en-US" altLang="en-US" sz="1700" b="1">
                <a:solidFill>
                  <a:srgbClr val="5F4B3B"/>
                </a:solidFill>
                <a:latin typeface="+mj-lt"/>
              </a:rPr>
              <a:t>	</a:t>
            </a:r>
          </a:p>
        </p:txBody>
      </p:sp>
      <p:sp>
        <p:nvSpPr>
          <p:cNvPr id="4" name="Rectangle 3"/>
          <p:cNvSpPr/>
          <p:nvPr/>
        </p:nvSpPr>
        <p:spPr>
          <a:xfrm>
            <a:off x="7802520" y="3322935"/>
            <a:ext cx="856832" cy="1615827"/>
          </a:xfrm>
          <a:prstGeom prst="rect">
            <a:avLst/>
          </a:prstGeom>
        </p:spPr>
        <p:txBody>
          <a:bodyPr wrap="square">
            <a:spAutoFit/>
          </a:bodyPr>
          <a:lstStyle/>
          <a:p>
            <a:pPr algn="ctr"/>
            <a:r>
              <a:rPr lang="en-US" sz="1100">
                <a:solidFill>
                  <a:schemeClr val="bg1"/>
                </a:solidFill>
              </a:rPr>
              <a:t>Photo – ideal for photos of foliage, trees, etc. (rather than landscape scenes)</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8" name="TextBox 7">
            <a:extLst>
              <a:ext uri="{FF2B5EF4-FFF2-40B4-BE49-F238E27FC236}">
                <a16:creationId xmlns:a16="http://schemas.microsoft.com/office/drawing/2014/main" id="{1FA71DFB-E71A-4EC5-96E9-364F675D6FDB}"/>
              </a:ext>
            </a:extLst>
          </p:cNvPr>
          <p:cNvSpPr txBox="1"/>
          <p:nvPr/>
        </p:nvSpPr>
        <p:spPr>
          <a:xfrm>
            <a:off x="3343275" y="1014680"/>
            <a:ext cx="3296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hlinkClick r:id="rId5"/>
              </a:rPr>
              <a:t>https://sec.nv.gov/about-us/</a:t>
            </a:r>
            <a:endParaRPr lang="en-US"/>
          </a:p>
        </p:txBody>
      </p:sp>
      <p:sp>
        <p:nvSpPr>
          <p:cNvPr id="3" name="TextBox 2">
            <a:extLst>
              <a:ext uri="{FF2B5EF4-FFF2-40B4-BE49-F238E27FC236}">
                <a16:creationId xmlns:a16="http://schemas.microsoft.com/office/drawing/2014/main" id="{54F5D66C-6502-AC68-CBFC-90900BDB7606}"/>
              </a:ext>
            </a:extLst>
          </p:cNvPr>
          <p:cNvSpPr txBox="1"/>
          <p:nvPr/>
        </p:nvSpPr>
        <p:spPr>
          <a:xfrm>
            <a:off x="1873188" y="1597982"/>
            <a:ext cx="7242367" cy="5632311"/>
          </a:xfrm>
          <a:prstGeom prst="rect">
            <a:avLst/>
          </a:prstGeom>
          <a:noFill/>
        </p:spPr>
        <p:txBody>
          <a:bodyPr wrap="none" rtlCol="0">
            <a:spAutoFit/>
          </a:bodyPr>
          <a:lstStyle/>
          <a:p>
            <a:r>
              <a:rPr lang="en-US" dirty="0">
                <a:effectLst/>
                <a:latin typeface="Arial" panose="020B0604020202020204" pitchFamily="34" charset="0"/>
                <a:cs typeface="Arial" panose="020B0604020202020204" pitchFamily="34" charset="0"/>
              </a:rPr>
              <a:t>Nevada's deciding body for rules, actions, and programs that</a:t>
            </a:r>
          </a:p>
          <a:p>
            <a:r>
              <a:rPr lang="en-US" dirty="0">
                <a:effectLst/>
                <a:latin typeface="Arial" panose="020B0604020202020204" pitchFamily="34" charset="0"/>
                <a:cs typeface="Arial" panose="020B0604020202020204" pitchFamily="34" charset="0"/>
              </a:rPr>
              <a:t>affect the quality of the environment.</a:t>
            </a:r>
          </a:p>
          <a:p>
            <a:endParaRPr lang="en-US" dirty="0">
              <a:effectLst/>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judiciary for the environment and the communities it supports</a:t>
            </a:r>
          </a:p>
          <a:p>
            <a:pPr marL="285750" indent="-285750">
              <a:lnSpc>
                <a:spcPct val="20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t>
            </a:r>
            <a:r>
              <a:rPr lang="en-US" b="0" i="0" dirty="0">
                <a:solidFill>
                  <a:srgbClr val="000000"/>
                </a:solidFill>
                <a:effectLst/>
                <a:latin typeface="Arial" panose="020B0604020202020204" pitchFamily="34" charset="0"/>
                <a:cs typeface="Arial" panose="020B0604020202020204" pitchFamily="34" charset="0"/>
              </a:rPr>
              <a:t>ake evidence-based decisions to ensure Nevada’s</a:t>
            </a:r>
          </a:p>
          <a:p>
            <a:r>
              <a:rPr lang="en-US" b="0" i="0" dirty="0">
                <a:solidFill>
                  <a:srgbClr val="000000"/>
                </a:solidFill>
                <a:effectLst/>
                <a:latin typeface="Arial" panose="020B0604020202020204" pitchFamily="34" charset="0"/>
                <a:cs typeface="Arial" panose="020B0604020202020204" pitchFamily="34" charset="0"/>
              </a:rPr>
              <a:t>     Environmental laws are realized without fail</a:t>
            </a:r>
          </a:p>
          <a:p>
            <a:pPr marL="285750" indent="-285750">
              <a:lnSpc>
                <a:spcPct val="20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Ensure decisions made by NDEP follow the law</a:t>
            </a:r>
          </a:p>
          <a:p>
            <a:pPr>
              <a:lnSpc>
                <a:spcPct val="200000"/>
              </a:lnSpc>
            </a:pPr>
            <a:endParaRPr lang="en-US" b="0" i="0" dirty="0">
              <a:solidFill>
                <a:srgbClr val="000000"/>
              </a:solidFill>
              <a:effectLst/>
              <a:latin typeface="Arial" panose="020B0604020202020204" pitchFamily="34" charset="0"/>
              <a:cs typeface="Arial" panose="020B0604020202020204" pitchFamily="34" charset="0"/>
            </a:endParaRPr>
          </a:p>
          <a:p>
            <a:pPr>
              <a:lnSpc>
                <a:spcPct val="150000"/>
              </a:lnSpc>
            </a:pPr>
            <a:r>
              <a:rPr lang="en-US" b="0" i="1" dirty="0">
                <a:effectLst/>
                <a:latin typeface="Arial" panose="020B0604020202020204" pitchFamily="34" charset="0"/>
                <a:cs typeface="Arial" panose="020B0604020202020204" pitchFamily="34" charset="0"/>
              </a:rPr>
              <a:t>“We’re public servants and private citizens charged to keep Nevada’s</a:t>
            </a:r>
          </a:p>
          <a:p>
            <a:pPr>
              <a:lnSpc>
                <a:spcPct val="150000"/>
              </a:lnSpc>
            </a:pPr>
            <a:r>
              <a:rPr lang="en-US" b="0" i="1" dirty="0">
                <a:effectLst/>
                <a:latin typeface="Arial" panose="020B0604020202020204" pitchFamily="34" charset="0"/>
                <a:cs typeface="Arial" panose="020B0604020202020204" pitchFamily="34" charset="0"/>
              </a:rPr>
              <a:t>environmental rules fair, legal, and effective. Our committee holds</a:t>
            </a:r>
          </a:p>
          <a:p>
            <a:pPr>
              <a:lnSpc>
                <a:spcPct val="150000"/>
              </a:lnSpc>
            </a:pPr>
            <a:r>
              <a:rPr lang="en-US" b="0" i="1" dirty="0">
                <a:effectLst/>
                <a:latin typeface="Arial" panose="020B0604020202020204" pitchFamily="34" charset="0"/>
                <a:cs typeface="Arial" panose="020B0604020202020204" pitchFamily="34" charset="0"/>
              </a:rPr>
              <a:t>accountable the decisions, actions, and laws that affect Nevada's air,</a:t>
            </a:r>
          </a:p>
          <a:p>
            <a:pPr>
              <a:lnSpc>
                <a:spcPct val="150000"/>
              </a:lnSpc>
            </a:pPr>
            <a:r>
              <a:rPr lang="en-US" b="0" i="1" dirty="0">
                <a:effectLst/>
                <a:latin typeface="Arial" panose="020B0604020202020204" pitchFamily="34" charset="0"/>
                <a:cs typeface="Arial" panose="020B0604020202020204" pitchFamily="34" charset="0"/>
              </a:rPr>
              <a:t>water, and land.”</a:t>
            </a:r>
          </a:p>
          <a:p>
            <a:endParaRPr lang="en-US" dirty="0">
              <a:effectLst/>
              <a:latin typeface="Arial" panose="020B0604020202020204" pitchFamily="34" charset="0"/>
              <a:cs typeface="Arial" panose="020B0604020202020204" pitchFamily="34" charset="0"/>
            </a:endParaRPr>
          </a:p>
          <a:p>
            <a:endParaRPr lang="en-US" dirty="0"/>
          </a:p>
        </p:txBody>
      </p:sp>
      <p:sp>
        <p:nvSpPr>
          <p:cNvPr id="5" name="TextBox 6">
            <a:extLst>
              <a:ext uri="{FF2B5EF4-FFF2-40B4-BE49-F238E27FC236}">
                <a16:creationId xmlns:a16="http://schemas.microsoft.com/office/drawing/2014/main" id="{D7BC2F24-1A73-36EC-9613-8CDB47F923D9}"/>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425445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19200" y="11362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mj-lt"/>
                <a:cs typeface="Arial"/>
              </a:rPr>
              <a:t>The Need for an LCP Fee Increase</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dirty="0">
              <a:solidFill>
                <a:srgbClr val="5F4B3B"/>
              </a:solidFill>
              <a:latin typeface="+mj-lt"/>
            </a:endParaRPr>
          </a:p>
          <a:p>
            <a:r>
              <a:rPr lang="en-US" altLang="en-US" sz="1700" b="1" dirty="0">
                <a:solidFill>
                  <a:srgbClr val="5F4B3B"/>
                </a:solidFill>
                <a:latin typeface="+mj-lt"/>
              </a:rPr>
              <a:t>	</a:t>
            </a:r>
          </a:p>
        </p:txBody>
      </p:sp>
      <p:sp>
        <p:nvSpPr>
          <p:cNvPr id="4" name="Rectangle 3"/>
          <p:cNvSpPr/>
          <p:nvPr/>
        </p:nvSpPr>
        <p:spPr>
          <a:xfrm>
            <a:off x="7802520" y="3322935"/>
            <a:ext cx="856832" cy="1615827"/>
          </a:xfrm>
          <a:prstGeom prst="rect">
            <a:avLst/>
          </a:prstGeom>
        </p:spPr>
        <p:txBody>
          <a:bodyPr wrap="square">
            <a:spAutoFit/>
          </a:bodyPr>
          <a:lstStyle/>
          <a:p>
            <a:pPr algn="ctr"/>
            <a:r>
              <a:rPr lang="en-US" sz="1100">
                <a:solidFill>
                  <a:schemeClr val="bg1"/>
                </a:solidFill>
              </a:rPr>
              <a:t>Photo – ideal for photos of foliage, trees, etc. (rather than landscape scenes)</a:t>
            </a:r>
          </a:p>
        </p:txBody>
      </p:sp>
      <p:sp>
        <p:nvSpPr>
          <p:cNvPr id="36" name="TextBox 6"/>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9" name="Rectangle 1">
            <a:extLst>
              <a:ext uri="{FF2B5EF4-FFF2-40B4-BE49-F238E27FC236}">
                <a16:creationId xmlns:a16="http://schemas.microsoft.com/office/drawing/2014/main" id="{B3DCF4F7-AA10-D8C1-3CE5-4BB907E5620D}"/>
              </a:ext>
            </a:extLst>
          </p:cNvPr>
          <p:cNvSpPr>
            <a:spLocks noChangeArrowheads="1"/>
          </p:cNvSpPr>
          <p:nvPr/>
        </p:nvSpPr>
        <p:spPr bwMode="auto">
          <a:xfrm>
            <a:off x="1254480" y="3750948"/>
            <a:ext cx="79239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Fees last increased in 2004 (Avg. Inflation rate 3.19%/year; cumulative price increase of 61%)</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Increased annual application for certification fee to account for inflation</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Increased method/analyte fees for certification to account for inflation</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lang="en-US" altLang="en-US" sz="1400" dirty="0">
                <a:ea typeface="Calibri" panose="020F0502020204030204" pitchFamily="34" charset="0"/>
              </a:rPr>
              <a:t>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ew fees for Cyanobacteria</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New fees for the Nevada Mining Laboratory Approval Program</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lang="en-US" altLang="en-US" sz="1400" dirty="0">
                <a:solidFill>
                  <a:srgbClr val="000000"/>
                </a:solidFill>
              </a:rPr>
              <a:t>40% initial increase, 15% increase in year 2, 10% increase in years 3 &amp; 4, 5% increase in year 5.</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1" i="0" u="sng" strike="noStrike" cap="none" normalizeH="0" baseline="0" dirty="0">
                <a:ln>
                  <a:noFill/>
                </a:ln>
                <a:solidFill>
                  <a:schemeClr val="tx1"/>
                </a:solidFill>
                <a:effectLst/>
                <a:latin typeface="Arial" panose="020B0604020202020204" pitchFamily="34" charset="0"/>
                <a:ea typeface="Calibri" panose="020F0502020204030204" pitchFamily="34" charset="0"/>
              </a:rPr>
              <a:t>Optional</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3% increase to the annual fees each year after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Chart 1">
            <a:extLst>
              <a:ext uri="{FF2B5EF4-FFF2-40B4-BE49-F238E27FC236}">
                <a16:creationId xmlns:a16="http://schemas.microsoft.com/office/drawing/2014/main" id="{5CC00800-5D5D-7D4A-3898-C219B4776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995" y="710737"/>
            <a:ext cx="48101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8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NAC 445A.066 </a:t>
            </a:r>
            <a:r>
              <a:rPr lang="en-US" sz="3200" dirty="0">
                <a:solidFill>
                  <a:srgbClr val="326297"/>
                </a:solidFill>
                <a:latin typeface="Calibri"/>
                <a:cs typeface="Arial"/>
              </a:rPr>
              <a:t>(CWA and Mining)</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4" name="TextBox 3">
            <a:extLst>
              <a:ext uri="{FF2B5EF4-FFF2-40B4-BE49-F238E27FC236}">
                <a16:creationId xmlns:a16="http://schemas.microsoft.com/office/drawing/2014/main" id="{78DFA371-3C62-7B30-5FD4-CBF714931E28}"/>
              </a:ext>
            </a:extLst>
          </p:cNvPr>
          <p:cNvSpPr txBox="1"/>
          <p:nvPr/>
        </p:nvSpPr>
        <p:spPr>
          <a:xfrm>
            <a:off x="1263150" y="1041975"/>
            <a:ext cx="7815569" cy="4455322"/>
          </a:xfrm>
          <a:prstGeom prst="rect">
            <a:avLst/>
          </a:prstGeom>
          <a:noFill/>
        </p:spPr>
        <p:txBody>
          <a:bodyPr wrap="square">
            <a:spAutoFit/>
          </a:bodyPr>
          <a:lstStyle/>
          <a:p>
            <a:pPr marL="0" marR="0" algn="just">
              <a:lnSpc>
                <a:spcPct val="200000"/>
              </a:lnSpc>
              <a:spcBef>
                <a:spcPts val="0"/>
              </a:spcBef>
              <a:spcAft>
                <a:spcPts val="0"/>
              </a:spcAft>
            </a:pPr>
            <a:r>
              <a:rPr lang="en-US" sz="1600" dirty="0">
                <a:effectLst/>
                <a:latin typeface="+mn-lt"/>
                <a:ea typeface="Times New Roman" panose="02020603050405020304" pitchFamily="18" charset="0"/>
              </a:rPr>
              <a:t>NAC 445A.066 Fees for certification</a:t>
            </a:r>
          </a:p>
          <a:p>
            <a:pPr marL="0" marR="0" algn="just">
              <a:lnSpc>
                <a:spcPct val="200000"/>
              </a:lnSpc>
              <a:spcBef>
                <a:spcPts val="0"/>
              </a:spcBef>
              <a:spcAft>
                <a:spcPts val="0"/>
              </a:spcAft>
            </a:pPr>
            <a:r>
              <a:rPr lang="en-US" sz="1600" dirty="0">
                <a:solidFill>
                  <a:srgbClr val="FF0000"/>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1.  Except as otherwise provided in </a:t>
            </a:r>
            <a:r>
              <a:rPr lang="en-US" sz="1600"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subsection]</a:t>
            </a:r>
            <a:r>
              <a:rPr lang="en-US" sz="1600"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subsections</a:t>
            </a:r>
            <a:r>
              <a:rPr lang="en-US" sz="1600" dirty="0">
                <a:effectLst/>
                <a:latin typeface="+mn-lt"/>
                <a:ea typeface="Times New Roman" panose="02020603050405020304" pitchFamily="18" charset="0"/>
              </a:rPr>
              <a:t> 2</a:t>
            </a:r>
            <a:r>
              <a:rPr lang="en-US" sz="1600" dirty="0">
                <a:solidFill>
                  <a:srgbClr val="FF0000"/>
                </a:solidFill>
                <a:effectLst/>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a:t>
            </a:r>
            <a:r>
              <a:rPr lang="en-US" sz="1600" dirty="0">
                <a:solidFill>
                  <a:srgbClr val="FF0000"/>
                </a:solidFill>
                <a:effectLst/>
                <a:latin typeface="+mn-lt"/>
                <a:ea typeface="Times New Roman" panose="02020603050405020304" pitchFamily="18" charset="0"/>
              </a:rPr>
              <a:t>]</a:t>
            </a:r>
            <a:r>
              <a:rPr lang="en-US" sz="1600"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and 4,</a:t>
            </a:r>
            <a:r>
              <a:rPr lang="en-US" sz="1600" dirty="0">
                <a:effectLst/>
                <a:latin typeface="+mn-lt"/>
                <a:ea typeface="Times New Roman" panose="02020603050405020304" pitchFamily="18" charset="0"/>
              </a:rPr>
              <a:t> a</a:t>
            </a:r>
            <a:r>
              <a:rPr lang="en-US" sz="1600" b="1" i="1" dirty="0">
                <a:solidFill>
                  <a:srgbClr val="0070C0"/>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laboratory must submit an annual fee of </a:t>
            </a:r>
            <a:r>
              <a:rPr lang="en-US" sz="1600" strike="sngStrike" dirty="0">
                <a:solidFill>
                  <a:srgbClr val="FF0000"/>
                </a:solidFill>
                <a:effectLst/>
                <a:latin typeface="+mn-lt"/>
                <a:ea typeface="Times New Roman" panose="02020603050405020304" pitchFamily="18" charset="0"/>
                <a:cs typeface="Arial" panose="020B0604020202020204" pitchFamily="34" charset="0"/>
              </a:rPr>
              <a:t>[$500]</a:t>
            </a:r>
            <a:r>
              <a:rPr lang="en-US" sz="1600"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cs typeface="Arial" panose="020B0604020202020204" pitchFamily="34" charset="0"/>
              </a:rPr>
              <a:t>$700</a:t>
            </a:r>
            <a:r>
              <a:rPr lang="en-US" sz="1600" dirty="0">
                <a:solidFill>
                  <a:srgbClr val="00B0F0"/>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with each application for certification.</a:t>
            </a:r>
          </a:p>
          <a:p>
            <a:pPr marL="0" marR="0" algn="just">
              <a:lnSpc>
                <a:spcPct val="200000"/>
              </a:lnSpc>
              <a:spcBef>
                <a:spcPts val="0"/>
              </a:spcBef>
              <a:spcAft>
                <a:spcPts val="0"/>
              </a:spcAft>
            </a:pPr>
            <a:r>
              <a:rPr lang="en-US" sz="1600" strike="sngStrike"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cs typeface="Calibri" panose="020F0502020204030204" pitchFamily="34" charset="0"/>
              </a:rPr>
              <a:t>2.  A laboratory which only performs analysis for microbiology is not required to pay the fee provided pursuant to subsection 1.]</a:t>
            </a:r>
            <a:endParaRPr lang="en-US" sz="1600" dirty="0">
              <a:effectLst/>
              <a:latin typeface="+mn-lt"/>
              <a:ea typeface="Times New Roman" panose="02020603050405020304" pitchFamily="18" charset="0"/>
            </a:endParaRPr>
          </a:p>
          <a:p>
            <a:pPr marL="0" marR="0" algn="just">
              <a:lnSpc>
                <a:spcPct val="200000"/>
              </a:lnSpc>
              <a:spcBef>
                <a:spcPts val="0"/>
              </a:spcBef>
              <a:spcAft>
                <a:spcPts val="0"/>
              </a:spcAft>
            </a:pPr>
            <a:r>
              <a:rPr lang="en-US" sz="1600" dirty="0">
                <a:effectLst/>
                <a:latin typeface="+mn-lt"/>
                <a:ea typeface="Times New Roman" panose="02020603050405020304" pitchFamily="18" charset="0"/>
              </a:rPr>
              <a:t>    </a:t>
            </a:r>
            <a:r>
              <a:rPr lang="en-US" sz="160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cs typeface="Arial" panose="020B0604020202020204" pitchFamily="34" charset="0"/>
              </a:rPr>
              <a:t>2.</a:t>
            </a:r>
            <a:r>
              <a:rPr lang="en-US" sz="1600" strike="sngStrike" dirty="0">
                <a:solidFill>
                  <a:srgbClr val="FF0000"/>
                </a:solidFill>
                <a:effectLst/>
                <a:latin typeface="+mn-lt"/>
                <a:ea typeface="Times New Roman" panose="02020603050405020304" pitchFamily="18" charset="0"/>
              </a:rPr>
              <a:t> [</a:t>
            </a:r>
            <a:r>
              <a:rPr lang="en-US" sz="1600" strike="sngStrike" dirty="0">
                <a:solidFill>
                  <a:srgbClr val="FF0000"/>
                </a:solidFill>
                <a:effectLst/>
                <a:latin typeface="+mn-lt"/>
                <a:ea typeface="Times New Roman" panose="02020603050405020304" pitchFamily="18" charset="0"/>
                <a:cs typeface="Arial" panose="020B0604020202020204" pitchFamily="34" charset="0"/>
              </a:rPr>
              <a:t>3.</a:t>
            </a:r>
            <a:r>
              <a:rPr lang="en-US" sz="1600" strike="sngStrike" dirty="0">
                <a:solidFill>
                  <a:srgbClr val="FF0000"/>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 Except</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as</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otherwise</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provided</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in</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subsection</a:t>
            </a:r>
            <a:r>
              <a:rPr lang="en-US" sz="1600" b="1" i="1" spc="-20"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4,</a:t>
            </a:r>
            <a:r>
              <a:rPr lang="en-US" sz="1600" b="1" i="1" spc="-15" dirty="0">
                <a:solidFill>
                  <a:srgbClr val="0000FF"/>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in </a:t>
            </a:r>
            <a:r>
              <a:rPr lang="en-US" sz="1600" dirty="0">
                <a:effectLst/>
                <a:latin typeface="+mn-lt"/>
                <a:ea typeface="Times New Roman" panose="02020603050405020304" pitchFamily="18" charset="0"/>
              </a:rPr>
              <a:t>addition to the fee required pursuant to the provisions of </a:t>
            </a:r>
            <a:r>
              <a:rPr lang="en-US" sz="1600" i="1" dirty="0">
                <a:effectLst/>
                <a:latin typeface="+mn-lt"/>
                <a:ea typeface="Times New Roman" panose="02020603050405020304" pitchFamily="18" charset="0"/>
              </a:rPr>
              <a:t>subsections</a:t>
            </a:r>
            <a:r>
              <a:rPr lang="en-US" sz="1600" dirty="0">
                <a:effectLst/>
                <a:latin typeface="+mn-lt"/>
                <a:ea typeface="Times New Roman" panose="02020603050405020304" pitchFamily="18" charset="0"/>
              </a:rPr>
              <a:t> 1 and </a:t>
            </a:r>
            <a:r>
              <a:rPr lang="en-US" sz="1600" strike="sngStrike" dirty="0">
                <a:solidFill>
                  <a:srgbClr val="FF0000"/>
                </a:solidFill>
                <a:effectLst/>
                <a:latin typeface="+mn-lt"/>
                <a:ea typeface="Times New Roman" panose="02020603050405020304" pitchFamily="18" charset="0"/>
                <a:cs typeface="Arial" panose="020B0604020202020204" pitchFamily="34" charset="0"/>
              </a:rPr>
              <a:t>[4</a:t>
            </a:r>
            <a:r>
              <a:rPr lang="en-US" sz="1600" dirty="0">
                <a:solidFill>
                  <a:srgbClr val="FF0000"/>
                </a:solidFill>
                <a:effectLst/>
                <a:latin typeface="+mn-lt"/>
                <a:ea typeface="Times New Roman" panose="02020603050405020304" pitchFamily="18" charset="0"/>
                <a:cs typeface="Arial" panose="020B0604020202020204" pitchFamily="34" charset="0"/>
              </a:rPr>
              <a:t>] </a:t>
            </a:r>
            <a:r>
              <a:rPr lang="en-US" sz="1600" b="1" i="1" dirty="0">
                <a:solidFill>
                  <a:srgbClr val="0000FF"/>
                </a:solidFill>
                <a:effectLst/>
                <a:latin typeface="+mn-lt"/>
                <a:ea typeface="Times New Roman" panose="02020603050405020304" pitchFamily="18" charset="0"/>
                <a:cs typeface="Arial" panose="020B0604020202020204" pitchFamily="34" charset="0"/>
              </a:rPr>
              <a:t>3</a:t>
            </a:r>
            <a:r>
              <a:rPr lang="en-US" sz="1600" dirty="0">
                <a:effectLst/>
                <a:latin typeface="+mn-lt"/>
                <a:ea typeface="Times New Roman" panose="02020603050405020304" pitchFamily="18" charset="0"/>
                <a:cs typeface="Arial" panose="020B0604020202020204" pitchFamily="34" charset="0"/>
              </a:rPr>
              <a:t>,</a:t>
            </a:r>
            <a:r>
              <a:rPr lang="en-US" sz="1600" dirty="0">
                <a:effectLst/>
                <a:latin typeface="+mn-lt"/>
                <a:ea typeface="Times New Roman" panose="02020603050405020304" pitchFamily="18" charset="0"/>
              </a:rPr>
              <a:t> a laboratory must submit an annual certification fee for each category of </a:t>
            </a:r>
            <a:r>
              <a:rPr lang="en-US" sz="1600" dirty="0">
                <a:solidFill>
                  <a:srgbClr val="FF0000"/>
                </a:solidFill>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a:t>
            </a:r>
            <a:r>
              <a:rPr lang="en-US" sz="1600" dirty="0">
                <a:solidFill>
                  <a:srgbClr val="FF0000"/>
                </a:solidFill>
                <a:effectLst/>
                <a:latin typeface="+mn-lt"/>
                <a:ea typeface="Times New Roman" panose="02020603050405020304" pitchFamily="18" charset="0"/>
              </a:rPr>
              <a:t> </a:t>
            </a:r>
            <a:r>
              <a:rPr lang="en-US" sz="1600" dirty="0">
                <a:effectLst/>
                <a:latin typeface="+mn-lt"/>
                <a:ea typeface="Times New Roman" panose="02020603050405020304" pitchFamily="18" charset="0"/>
              </a:rPr>
              <a:t>for which certification is requested. The categories of </a:t>
            </a:r>
            <a:r>
              <a:rPr lang="en-US" sz="1600" dirty="0">
                <a:solidFill>
                  <a:srgbClr val="FF0000"/>
                </a:solidFill>
                <a:latin typeface="+mn-lt"/>
                <a:ea typeface="Times New Roman" panose="02020603050405020304" pitchFamily="18" charset="0"/>
              </a:rPr>
              <a:t>[</a:t>
            </a:r>
            <a:r>
              <a:rPr lang="en-US" sz="1600" strike="sngStrike" dirty="0">
                <a:solidFill>
                  <a:srgbClr val="FF0000"/>
                </a:solidFill>
                <a:effectLst/>
                <a:latin typeface="+mn-lt"/>
                <a:ea typeface="Times New Roman" panose="02020603050405020304" pitchFamily="18" charset="0"/>
              </a:rPr>
              <a:t>contaminant</a:t>
            </a:r>
            <a:r>
              <a:rPr lang="en-US" sz="1600" dirty="0">
                <a:solidFill>
                  <a:srgbClr val="FF0000"/>
                </a:solidFill>
                <a:effectLst/>
                <a:latin typeface="+mn-lt"/>
                <a:ea typeface="Times New Roman" panose="02020603050405020304" pitchFamily="18" charset="0"/>
              </a:rPr>
              <a:t>] </a:t>
            </a:r>
            <a:r>
              <a:rPr lang="en-US" sz="1600" b="1" i="1" dirty="0">
                <a:solidFill>
                  <a:srgbClr val="0000FF"/>
                </a:solidFill>
                <a:effectLst/>
                <a:latin typeface="+mn-lt"/>
                <a:ea typeface="Times New Roman" panose="02020603050405020304" pitchFamily="18" charset="0"/>
              </a:rPr>
              <a:t>analytes</a:t>
            </a:r>
            <a:r>
              <a:rPr lang="en-US" sz="1600" dirty="0">
                <a:effectLst/>
                <a:latin typeface="+mn-lt"/>
                <a:ea typeface="Times New Roman" panose="02020603050405020304" pitchFamily="18" charset="0"/>
              </a:rPr>
              <a:t> and annual </a:t>
            </a:r>
            <a:r>
              <a:rPr lang="en-US" sz="1600" b="1" i="1" dirty="0">
                <a:solidFill>
                  <a:srgbClr val="0000FF"/>
                </a:solidFill>
                <a:effectLst/>
                <a:latin typeface="+mn-lt"/>
                <a:ea typeface="Times New Roman" panose="02020603050405020304" pitchFamily="18" charset="0"/>
              </a:rPr>
              <a:t>certification</a:t>
            </a:r>
            <a:r>
              <a:rPr lang="en-US" sz="1600" dirty="0">
                <a:effectLst/>
                <a:latin typeface="+mn-lt"/>
                <a:ea typeface="Times New Roman" panose="02020603050405020304" pitchFamily="18" charset="0"/>
              </a:rPr>
              <a:t> fees are:</a:t>
            </a:r>
          </a:p>
        </p:txBody>
      </p:sp>
      <p:sp>
        <p:nvSpPr>
          <p:cNvPr id="3" name="TextBox 6">
            <a:extLst>
              <a:ext uri="{FF2B5EF4-FFF2-40B4-BE49-F238E27FC236}">
                <a16:creationId xmlns:a16="http://schemas.microsoft.com/office/drawing/2014/main" id="{B7B468D8-1760-6874-3355-3FA8B3404C7D}"/>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65168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0" name="TextBox 9">
            <a:extLst>
              <a:ext uri="{FF2B5EF4-FFF2-40B4-BE49-F238E27FC236}">
                <a16:creationId xmlns:a16="http://schemas.microsoft.com/office/drawing/2014/main" id="{202433DB-A9D9-B24F-EB86-3EBFA2E9B5D5}"/>
              </a:ext>
            </a:extLst>
          </p:cNvPr>
          <p:cNvSpPr txBox="1"/>
          <p:nvPr/>
        </p:nvSpPr>
        <p:spPr>
          <a:xfrm>
            <a:off x="1185347" y="690265"/>
            <a:ext cx="7924800" cy="5104795"/>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a:t>
            </a:r>
            <a:r>
              <a:rPr lang="en-US" sz="1200" i="1" dirty="0">
                <a:solidFill>
                  <a:srgbClr val="0000FF"/>
                </a:solidFill>
                <a:effectLst/>
                <a:latin typeface="+mn-lt"/>
                <a:ea typeface="Times New Roman" panose="02020603050405020304" pitchFamily="18" charset="0"/>
              </a:rPr>
              <a: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Aug. 1, 	 Aug. 1, 	 Aug. 1, 	 Aug. 1, </a:t>
            </a:r>
            <a:r>
              <a:rPr lang="en-US" sz="1200" b="1" i="1" dirty="0">
                <a:solidFill>
                  <a:srgbClr val="0000FF"/>
                </a:solidFill>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Aug. 1,</a:t>
            </a: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Non-potable Water Fees:</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2024         	2025        	2026       	2027</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2028</a:t>
            </a:r>
            <a:endParaRPr lang="en-US" sz="1200" b="1" dirty="0">
              <a:effectLst/>
              <a:latin typeface="+mn-lt"/>
              <a:ea typeface="Times New Roman" panose="02020603050405020304" pitchFamily="18" charset="0"/>
            </a:endParaRPr>
          </a:p>
          <a:p>
            <a:pPr marL="0" marR="0" fontAlgn="base">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Asbestos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$644	$708	$779	$818</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Cyanide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$403	$443 	$487	$511</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spc="-10" dirty="0">
                <a:solidFill>
                  <a:srgbClr val="0000FF"/>
                </a:solidFill>
                <a:effectLst/>
                <a:latin typeface="Calibri" panose="020F0502020204030204" pitchFamily="34" charset="0"/>
                <a:ea typeface="Times New Roman" panose="02020603050405020304" pitchFamily="18" charset="0"/>
              </a:rPr>
              <a:t>Demands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$490	$564 	$620	$682	$716</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Dioxin</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spc="-10" dirty="0">
                <a:solidFill>
                  <a:srgbClr val="0000FF"/>
                </a:solidFill>
                <a:effectLst/>
                <a:latin typeface="+mn-lt"/>
                <a:ea typeface="Times New Roman" panose="02020603050405020304" pitchFamily="18" charset="0"/>
              </a:rPr>
              <a:t>Disinfectant Residuals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$175	$201	$221	$243                  $255</a:t>
            </a:r>
            <a:endParaRPr lang="en-US" sz="1200" dirty="0">
              <a:effectLst/>
              <a:latin typeface="+mn-lt"/>
              <a:ea typeface="Times New Roman" panose="02020603050405020304" pitchFamily="18" charset="0"/>
            </a:endParaRPr>
          </a:p>
          <a:p>
            <a:pPr indent="365760">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rPr>
              <a:t>Extractable Organics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$877	$965	$1062	$1115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Herbicides</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mn-lt"/>
                <a:ea typeface="Times New Roman" panose="02020603050405020304" pitchFamily="18" charset="0"/>
              </a:rPr>
              <a:t> $763	$877	$965	$1062	$1115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5760">
              <a:lnSpc>
                <a:spcPct val="200000"/>
              </a:lnSpc>
              <a:spcBef>
                <a:spcPts val="0"/>
              </a:spcBef>
              <a:spcAft>
                <a:spcPts val="0"/>
              </a:spcAft>
            </a:pPr>
            <a:r>
              <a:rPr lang="en-US" sz="1200" i="1"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Microbiology</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mn-lt"/>
                <a:ea typeface="Times New Roman" panose="02020603050405020304" pitchFamily="18" charset="0"/>
              </a:rPr>
              <a:t>$560 	$644	$708	$779	$818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5760" fontAlgn="base">
              <a:spcBef>
                <a:spcPts val="0"/>
              </a:spcBef>
              <a:spcAft>
                <a:spcPts val="0"/>
              </a:spcAft>
            </a:pPr>
            <a:r>
              <a:rPr lang="en-US" sz="1200" i="1"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Microcystins</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nodularins</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365760" fontAlgn="base">
              <a:spcBef>
                <a:spcPts val="0"/>
              </a:spcBef>
              <a:spcAft>
                <a:spcPts val="0"/>
              </a:spcAft>
            </a:pPr>
            <a:r>
              <a:rPr lang="en-US" sz="1200" i="1" dirty="0"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cylindrospermopsin</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and anatoxin-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$1580	$1817 	$1999	$2199 	$2309</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365760" fontAlgn="base">
              <a:lnSpc>
                <a:spcPct val="200000"/>
              </a:lnSpc>
              <a:spcBef>
                <a:spcPts val="0"/>
              </a:spcBef>
              <a:spcAft>
                <a:spcPts val="0"/>
              </a:spcAft>
            </a:pPr>
            <a:r>
              <a:rPr lang="en-US" sz="1200" i="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Minerals</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$644	$708	$779	$818</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800" dirty="0">
                <a:effectLst/>
                <a:latin typeface="+mn-lt"/>
                <a:ea typeface="Times New Roman" panose="02020603050405020304" pitchFamily="18" charset="0"/>
              </a:rPr>
              <a:t>	</a:t>
            </a:r>
            <a:r>
              <a:rPr lang="en-US" sz="800" b="1" i="1" dirty="0">
                <a:solidFill>
                  <a:srgbClr val="0000FF"/>
                </a:solidFill>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p:txBody>
      </p:sp>
      <p:sp>
        <p:nvSpPr>
          <p:cNvPr id="3" name="TextBox 6">
            <a:extLst>
              <a:ext uri="{FF2B5EF4-FFF2-40B4-BE49-F238E27FC236}">
                <a16:creationId xmlns:a16="http://schemas.microsoft.com/office/drawing/2014/main" id="{5CC0124E-1786-EC08-CCE3-F69E36627D14}"/>
              </a:ext>
            </a:extLst>
          </p:cNvPr>
          <p:cNvSpPr txBox="1">
            <a:spLocks noChangeArrowheads="1"/>
          </p:cNvSpPr>
          <p:nvPr/>
        </p:nvSpPr>
        <p:spPr bwMode="auto">
          <a:xfrm>
            <a:off x="0" y="1447800"/>
            <a:ext cx="1219200" cy="4493538"/>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Danilo Dragoni</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James Settelmeyer</a:t>
            </a:r>
          </a:p>
          <a:p>
            <a:pPr lvl="0" algn="ctr">
              <a:defRPr/>
            </a:pPr>
            <a:r>
              <a:rPr lang="en-US" sz="1100" i="1" dirty="0">
                <a:solidFill>
                  <a:srgbClr val="2A4D78"/>
                </a:solidFill>
                <a:latin typeface="Calibri"/>
                <a:cs typeface="Arial" pitchFamily="34" charset="0"/>
              </a:rPr>
              <a:t>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spTree>
    <p:extLst>
      <p:ext uri="{BB962C8B-B14F-4D97-AF65-F5344CB8AC3E}">
        <p14:creationId xmlns:p14="http://schemas.microsoft.com/office/powerpoint/2010/main" val="3795769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6766</Words>
  <Application>Microsoft Office PowerPoint</Application>
  <PresentationFormat>On-screen Show (4:3)</PresentationFormat>
  <Paragraphs>1014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Andrea Seifert</cp:lastModifiedBy>
  <cp:revision>72</cp:revision>
  <cp:lastPrinted>2022-08-04T17:42:00Z</cp:lastPrinted>
  <dcterms:created xsi:type="dcterms:W3CDTF">2011-02-07T22:15:11Z</dcterms:created>
  <dcterms:modified xsi:type="dcterms:W3CDTF">2023-10-30T14:12:52Z</dcterms:modified>
</cp:coreProperties>
</file>