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33"/>
  </p:notesMasterIdLst>
  <p:sldIdLst>
    <p:sldId id="446" r:id="rId2"/>
    <p:sldId id="470" r:id="rId3"/>
    <p:sldId id="471" r:id="rId4"/>
    <p:sldId id="445" r:id="rId5"/>
    <p:sldId id="468" r:id="rId6"/>
    <p:sldId id="513" r:id="rId7"/>
    <p:sldId id="512" r:id="rId8"/>
    <p:sldId id="473" r:id="rId9"/>
    <p:sldId id="496" r:id="rId10"/>
    <p:sldId id="498" r:id="rId11"/>
    <p:sldId id="497" r:id="rId12"/>
    <p:sldId id="499" r:id="rId13"/>
    <p:sldId id="500" r:id="rId14"/>
    <p:sldId id="501" r:id="rId15"/>
    <p:sldId id="502" r:id="rId16"/>
    <p:sldId id="503" r:id="rId17"/>
    <p:sldId id="504" r:id="rId18"/>
    <p:sldId id="505" r:id="rId19"/>
    <p:sldId id="507" r:id="rId20"/>
    <p:sldId id="508" r:id="rId21"/>
    <p:sldId id="509" r:id="rId22"/>
    <p:sldId id="510" r:id="rId23"/>
    <p:sldId id="511" r:id="rId24"/>
    <p:sldId id="514" r:id="rId25"/>
    <p:sldId id="490" r:id="rId26"/>
    <p:sldId id="516" r:id="rId27"/>
    <p:sldId id="517" r:id="rId28"/>
    <p:sldId id="518" r:id="rId29"/>
    <p:sldId id="519" r:id="rId30"/>
    <p:sldId id="520" r:id="rId31"/>
    <p:sldId id="451" r:id="rId32"/>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Seifert" initials="AS" lastIdx="1" clrIdx="0">
    <p:extLst>
      <p:ext uri="{19B8F6BF-5375-455C-9EA6-DF929625EA0E}">
        <p15:presenceInfo xmlns:p15="http://schemas.microsoft.com/office/powerpoint/2012/main" userId="S::aseifert@ndep.nv.gov::a8233511-28cc-4806-9f26-ea7e8363fd61" providerId="AD"/>
      </p:ext>
    </p:extLst>
  </p:cmAuthor>
  <p:cmAuthor id="2" name="Brendon Grant" initials="BG" lastIdx="1" clrIdx="1">
    <p:extLst>
      <p:ext uri="{19B8F6BF-5375-455C-9EA6-DF929625EA0E}">
        <p15:presenceInfo xmlns:p15="http://schemas.microsoft.com/office/powerpoint/2012/main" userId="S::bgrant@ndep.nv.gov::c6101403-2a03-49db-b454-ecb8490127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26297"/>
    <a:srgbClr val="90B7E1"/>
    <a:srgbClr val="97785D"/>
    <a:srgbClr val="7A9D4B"/>
    <a:srgbClr val="D7D2B7"/>
    <a:srgbClr val="216198"/>
    <a:srgbClr val="F7941E"/>
    <a:srgbClr val="007B54"/>
    <a:srgbClr val="5F4B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1E428B-7679-AE34-CF42-AFA67CCA414D}" v="7" dt="2022-08-09T15:46:52.931"/>
    <p1510:client id="{E7E25061-DAA6-4AA2-A719-1E51960CA892}" v="2" dt="2022-08-04T18:07:29.0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62" y="72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LCP Revenue vs. Expenses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'Expenses_Revenue Trend'!$B$3</c:f>
              <c:strCache>
                <c:ptCount val="1"/>
                <c:pt idx="0">
                  <c:v>RESERVE</c:v>
                </c:pt>
              </c:strCache>
            </c:strRef>
          </c:tx>
          <c:spPr>
            <a:ln w="28575" cap="rnd">
              <a:solidFill>
                <a:schemeClr val="accent1"/>
              </a:solidFill>
              <a:round/>
            </a:ln>
            <a:effectLst/>
          </c:spPr>
          <c:marker>
            <c:symbol val="none"/>
          </c:marker>
          <c:cat>
            <c:numRef>
              <c:f>'Expenses_Revenue Trend'!$A$4:$A$10</c:f>
              <c:numCache>
                <c:formatCode>General</c:formatCode>
                <c:ptCount val="7"/>
                <c:pt idx="0">
                  <c:v>2019</c:v>
                </c:pt>
                <c:pt idx="1">
                  <c:v>2020</c:v>
                </c:pt>
                <c:pt idx="2">
                  <c:v>2021</c:v>
                </c:pt>
                <c:pt idx="3">
                  <c:v>2022</c:v>
                </c:pt>
                <c:pt idx="4">
                  <c:v>2023</c:v>
                </c:pt>
                <c:pt idx="5">
                  <c:v>2024</c:v>
                </c:pt>
                <c:pt idx="6">
                  <c:v>2025</c:v>
                </c:pt>
              </c:numCache>
            </c:numRef>
          </c:cat>
          <c:val>
            <c:numRef>
              <c:f>'Expenses_Revenue Trend'!$B$4:$B$10</c:f>
              <c:numCache>
                <c:formatCode>"$"#,##0.00_);[Red]\("$"#,##0.00\)</c:formatCode>
                <c:ptCount val="7"/>
                <c:pt idx="0">
                  <c:v>416981</c:v>
                </c:pt>
                <c:pt idx="1">
                  <c:v>513207</c:v>
                </c:pt>
                <c:pt idx="2">
                  <c:v>212417</c:v>
                </c:pt>
                <c:pt idx="3">
                  <c:v>242358</c:v>
                </c:pt>
                <c:pt idx="4">
                  <c:v>153203.96909090964</c:v>
                </c:pt>
                <c:pt idx="5">
                  <c:v>64049.938181819278</c:v>
                </c:pt>
                <c:pt idx="6">
                  <c:v>-25104.092727271083</c:v>
                </c:pt>
              </c:numCache>
            </c:numRef>
          </c:val>
          <c:smooth val="0"/>
          <c:extLst>
            <c:ext xmlns:c16="http://schemas.microsoft.com/office/drawing/2014/chart" uri="{C3380CC4-5D6E-409C-BE32-E72D297353CC}">
              <c16:uniqueId val="{00000000-7B54-4CAF-8707-D78ECF2019A3}"/>
            </c:ext>
          </c:extLst>
        </c:ser>
        <c:ser>
          <c:idx val="1"/>
          <c:order val="1"/>
          <c:tx>
            <c:strRef>
              <c:f>'Expenses_Revenue Trend'!$C$3</c:f>
              <c:strCache>
                <c:ptCount val="1"/>
                <c:pt idx="0">
                  <c:v>EXPENSES</c:v>
                </c:pt>
              </c:strCache>
            </c:strRef>
          </c:tx>
          <c:spPr>
            <a:ln w="28575" cap="rnd">
              <a:solidFill>
                <a:schemeClr val="accent2"/>
              </a:solidFill>
              <a:round/>
            </a:ln>
            <a:effectLst/>
          </c:spPr>
          <c:marker>
            <c:symbol val="none"/>
          </c:marker>
          <c:cat>
            <c:numRef>
              <c:f>'Expenses_Revenue Trend'!$A$4:$A$10</c:f>
              <c:numCache>
                <c:formatCode>General</c:formatCode>
                <c:ptCount val="7"/>
                <c:pt idx="0">
                  <c:v>2019</c:v>
                </c:pt>
                <c:pt idx="1">
                  <c:v>2020</c:v>
                </c:pt>
                <c:pt idx="2">
                  <c:v>2021</c:v>
                </c:pt>
                <c:pt idx="3">
                  <c:v>2022</c:v>
                </c:pt>
                <c:pt idx="4">
                  <c:v>2023</c:v>
                </c:pt>
                <c:pt idx="5">
                  <c:v>2024</c:v>
                </c:pt>
                <c:pt idx="6">
                  <c:v>2025</c:v>
                </c:pt>
              </c:numCache>
            </c:numRef>
          </c:cat>
          <c:val>
            <c:numRef>
              <c:f>'Expenses_Revenue Trend'!$C$4:$C$10</c:f>
              <c:numCache>
                <c:formatCode>_("$"* #,##0.00_);_("$"* \(#,##0.00\);_("$"* "-"??_);_(@_)</c:formatCode>
                <c:ptCount val="7"/>
                <c:pt idx="0">
                  <c:v>452353.99999999948</c:v>
                </c:pt>
                <c:pt idx="1">
                  <c:v>601164.46000000078</c:v>
                </c:pt>
                <c:pt idx="2">
                  <c:v>517312.50999999954</c:v>
                </c:pt>
                <c:pt idx="3">
                  <c:v>580406.6509090903</c:v>
                </c:pt>
                <c:pt idx="4">
                  <c:v>580406.6509090903</c:v>
                </c:pt>
                <c:pt idx="5">
                  <c:v>580406.6509090903</c:v>
                </c:pt>
                <c:pt idx="6">
                  <c:v>580406.6509090903</c:v>
                </c:pt>
              </c:numCache>
            </c:numRef>
          </c:val>
          <c:smooth val="0"/>
          <c:extLst>
            <c:ext xmlns:c16="http://schemas.microsoft.com/office/drawing/2014/chart" uri="{C3380CC4-5D6E-409C-BE32-E72D297353CC}">
              <c16:uniqueId val="{00000001-7B54-4CAF-8707-D78ECF2019A3}"/>
            </c:ext>
          </c:extLst>
        </c:ser>
        <c:ser>
          <c:idx val="2"/>
          <c:order val="2"/>
          <c:tx>
            <c:strRef>
              <c:f>'Expenses_Revenue Trend'!$D$3</c:f>
              <c:strCache>
                <c:ptCount val="1"/>
                <c:pt idx="0">
                  <c:v>REVENUE</c:v>
                </c:pt>
              </c:strCache>
            </c:strRef>
          </c:tx>
          <c:spPr>
            <a:ln w="28575" cap="rnd">
              <a:solidFill>
                <a:schemeClr val="accent3"/>
              </a:solidFill>
              <a:round/>
            </a:ln>
            <a:effectLst/>
          </c:spPr>
          <c:marker>
            <c:symbol val="none"/>
          </c:marker>
          <c:cat>
            <c:numRef>
              <c:f>'Expenses_Revenue Trend'!$A$4:$A$10</c:f>
              <c:numCache>
                <c:formatCode>General</c:formatCode>
                <c:ptCount val="7"/>
                <c:pt idx="0">
                  <c:v>2019</c:v>
                </c:pt>
                <c:pt idx="1">
                  <c:v>2020</c:v>
                </c:pt>
                <c:pt idx="2">
                  <c:v>2021</c:v>
                </c:pt>
                <c:pt idx="3">
                  <c:v>2022</c:v>
                </c:pt>
                <c:pt idx="4">
                  <c:v>2023</c:v>
                </c:pt>
                <c:pt idx="5">
                  <c:v>2024</c:v>
                </c:pt>
                <c:pt idx="6">
                  <c:v>2025</c:v>
                </c:pt>
              </c:numCache>
            </c:numRef>
          </c:cat>
          <c:val>
            <c:numRef>
              <c:f>'Expenses_Revenue Trend'!$D$4:$D$10</c:f>
              <c:numCache>
                <c:formatCode>_("$"* #,##0_);_("$"* \(#,##0\);_("$"* "-"??_);_(@_)</c:formatCode>
                <c:ptCount val="7"/>
                <c:pt idx="0">
                  <c:v>536196.56000000006</c:v>
                </c:pt>
                <c:pt idx="1">
                  <c:v>490696.61</c:v>
                </c:pt>
                <c:pt idx="2">
                  <c:v>495645.04</c:v>
                </c:pt>
                <c:pt idx="3">
                  <c:v>487416.21</c:v>
                </c:pt>
                <c:pt idx="4">
                  <c:v>491252.61999999994</c:v>
                </c:pt>
                <c:pt idx="5">
                  <c:v>491252.61999999994</c:v>
                </c:pt>
                <c:pt idx="6">
                  <c:v>491252.61999999994</c:v>
                </c:pt>
              </c:numCache>
            </c:numRef>
          </c:val>
          <c:smooth val="0"/>
          <c:extLst>
            <c:ext xmlns:c16="http://schemas.microsoft.com/office/drawing/2014/chart" uri="{C3380CC4-5D6E-409C-BE32-E72D297353CC}">
              <c16:uniqueId val="{00000002-7B54-4CAF-8707-D78ECF2019A3}"/>
            </c:ext>
          </c:extLst>
        </c:ser>
        <c:ser>
          <c:idx val="3"/>
          <c:order val="3"/>
          <c:tx>
            <c:strRef>
              <c:f>'Expenses_Revenue Trend'!$E$3</c:f>
              <c:strCache>
                <c:ptCount val="1"/>
                <c:pt idx="0">
                  <c:v>Total Available</c:v>
                </c:pt>
              </c:strCache>
            </c:strRef>
          </c:tx>
          <c:spPr>
            <a:ln w="28575" cap="rnd">
              <a:solidFill>
                <a:schemeClr val="accent4"/>
              </a:solidFill>
              <a:round/>
            </a:ln>
            <a:effectLst/>
          </c:spPr>
          <c:marker>
            <c:symbol val="none"/>
          </c:marker>
          <c:cat>
            <c:numRef>
              <c:f>'Expenses_Revenue Trend'!$A$4:$A$10</c:f>
              <c:numCache>
                <c:formatCode>General</c:formatCode>
                <c:ptCount val="7"/>
                <c:pt idx="0">
                  <c:v>2019</c:v>
                </c:pt>
                <c:pt idx="1">
                  <c:v>2020</c:v>
                </c:pt>
                <c:pt idx="2">
                  <c:v>2021</c:v>
                </c:pt>
                <c:pt idx="3">
                  <c:v>2022</c:v>
                </c:pt>
                <c:pt idx="4">
                  <c:v>2023</c:v>
                </c:pt>
                <c:pt idx="5">
                  <c:v>2024</c:v>
                </c:pt>
                <c:pt idx="6">
                  <c:v>2025</c:v>
                </c:pt>
              </c:numCache>
            </c:numRef>
          </c:cat>
          <c:val>
            <c:numRef>
              <c:f>'Expenses_Revenue Trend'!$E$4:$E$10</c:f>
              <c:numCache>
                <c:formatCode>_("$"* #,##0_);_("$"* \(#,##0\);_("$"* "-"??_);_(@_)</c:formatCode>
                <c:ptCount val="7"/>
                <c:pt idx="0">
                  <c:v>953177.56</c:v>
                </c:pt>
                <c:pt idx="1">
                  <c:v>1003903.61</c:v>
                </c:pt>
                <c:pt idx="2">
                  <c:v>708062.04</c:v>
                </c:pt>
                <c:pt idx="3">
                  <c:v>729774.21</c:v>
                </c:pt>
                <c:pt idx="4">
                  <c:v>644456.58909090958</c:v>
                </c:pt>
                <c:pt idx="5">
                  <c:v>555302.55818181927</c:v>
                </c:pt>
                <c:pt idx="6">
                  <c:v>466148.52727272885</c:v>
                </c:pt>
              </c:numCache>
            </c:numRef>
          </c:val>
          <c:smooth val="0"/>
          <c:extLst>
            <c:ext xmlns:c16="http://schemas.microsoft.com/office/drawing/2014/chart" uri="{C3380CC4-5D6E-409C-BE32-E72D297353CC}">
              <c16:uniqueId val="{00000003-7B54-4CAF-8707-D78ECF2019A3}"/>
            </c:ext>
          </c:extLst>
        </c:ser>
        <c:dLbls>
          <c:showLegendKey val="0"/>
          <c:showVal val="0"/>
          <c:showCatName val="0"/>
          <c:showSerName val="0"/>
          <c:showPercent val="0"/>
          <c:showBubbleSize val="0"/>
        </c:dLbls>
        <c:smooth val="0"/>
        <c:axId val="544911176"/>
        <c:axId val="544911504"/>
      </c:lineChart>
      <c:catAx>
        <c:axId val="544911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4911504"/>
        <c:crosses val="autoZero"/>
        <c:auto val="1"/>
        <c:lblAlgn val="ctr"/>
        <c:lblOffset val="100"/>
        <c:noMultiLvlLbl val="0"/>
      </c:catAx>
      <c:valAx>
        <c:axId val="54491150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_);[Red]\(&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4911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2" y="15"/>
            <a:ext cx="3043649" cy="464839"/>
          </a:xfrm>
          <a:prstGeom prst="rect">
            <a:avLst/>
          </a:prstGeom>
        </p:spPr>
        <p:txBody>
          <a:bodyPr vert="horz" lIns="88147" tIns="44069" rIns="88147" bIns="44069" rtlCol="0"/>
          <a:lstStyle>
            <a:lvl1pPr algn="l">
              <a:defRPr sz="1200"/>
            </a:lvl1pPr>
          </a:lstStyle>
          <a:p>
            <a:endParaRPr lang="en-US"/>
          </a:p>
        </p:txBody>
      </p:sp>
      <p:sp>
        <p:nvSpPr>
          <p:cNvPr id="3" name="Date Placeholder 2"/>
          <p:cNvSpPr>
            <a:spLocks noGrp="1"/>
          </p:cNvSpPr>
          <p:nvPr>
            <p:ph type="dt" idx="1"/>
          </p:nvPr>
        </p:nvSpPr>
        <p:spPr>
          <a:xfrm>
            <a:off x="3977940" y="15"/>
            <a:ext cx="3043649" cy="464839"/>
          </a:xfrm>
          <a:prstGeom prst="rect">
            <a:avLst/>
          </a:prstGeom>
        </p:spPr>
        <p:txBody>
          <a:bodyPr vert="horz" lIns="88147" tIns="44069" rIns="88147" bIns="44069" rtlCol="0"/>
          <a:lstStyle>
            <a:lvl1pPr algn="r">
              <a:defRPr sz="1200"/>
            </a:lvl1pPr>
          </a:lstStyle>
          <a:p>
            <a:fld id="{F1E5B160-7981-405C-9F4C-B8A1E1E06422}" type="datetimeFigureOut">
              <a:rPr lang="en-US" smtClean="0"/>
              <a:pPr/>
              <a:t>1/17/2023</a:t>
            </a:fld>
            <a:endParaRPr lang="en-US"/>
          </a:p>
        </p:txBody>
      </p:sp>
      <p:sp>
        <p:nvSpPr>
          <p:cNvPr id="4" name="Slide Image Placeholder 3"/>
          <p:cNvSpPr>
            <a:spLocks noGrp="1" noRot="1" noChangeAspect="1"/>
          </p:cNvSpPr>
          <p:nvPr>
            <p:ph type="sldImg" idx="2"/>
          </p:nvPr>
        </p:nvSpPr>
        <p:spPr>
          <a:xfrm>
            <a:off x="1184275" y="700088"/>
            <a:ext cx="4656138" cy="3490912"/>
          </a:xfrm>
          <a:prstGeom prst="rect">
            <a:avLst/>
          </a:prstGeom>
          <a:noFill/>
          <a:ln w="12700">
            <a:solidFill>
              <a:prstClr val="black"/>
            </a:solidFill>
          </a:ln>
        </p:spPr>
        <p:txBody>
          <a:bodyPr vert="horz" lIns="88147" tIns="44069" rIns="88147" bIns="44069" rtlCol="0" anchor="ctr"/>
          <a:lstStyle/>
          <a:p>
            <a:endParaRPr lang="en-US"/>
          </a:p>
        </p:txBody>
      </p:sp>
      <p:sp>
        <p:nvSpPr>
          <p:cNvPr id="5" name="Notes Placeholder 4"/>
          <p:cNvSpPr>
            <a:spLocks noGrp="1"/>
          </p:cNvSpPr>
          <p:nvPr>
            <p:ph type="body" sz="quarter" idx="3"/>
          </p:nvPr>
        </p:nvSpPr>
        <p:spPr>
          <a:xfrm>
            <a:off x="702619" y="4422147"/>
            <a:ext cx="5617870" cy="4188171"/>
          </a:xfrm>
          <a:prstGeom prst="rect">
            <a:avLst/>
          </a:prstGeom>
        </p:spPr>
        <p:txBody>
          <a:bodyPr vert="horz" lIns="88147" tIns="44069" rIns="88147" bIns="4406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2" y="8842738"/>
            <a:ext cx="3043649" cy="464839"/>
          </a:xfrm>
          <a:prstGeom prst="rect">
            <a:avLst/>
          </a:prstGeom>
        </p:spPr>
        <p:txBody>
          <a:bodyPr vert="horz" lIns="88147" tIns="44069" rIns="88147" bIns="44069" rtlCol="0" anchor="b"/>
          <a:lstStyle>
            <a:lvl1pPr algn="l">
              <a:defRPr sz="1200"/>
            </a:lvl1pPr>
          </a:lstStyle>
          <a:p>
            <a:endParaRPr lang="en-US"/>
          </a:p>
        </p:txBody>
      </p:sp>
      <p:sp>
        <p:nvSpPr>
          <p:cNvPr id="7" name="Slide Number Placeholder 6"/>
          <p:cNvSpPr>
            <a:spLocks noGrp="1"/>
          </p:cNvSpPr>
          <p:nvPr>
            <p:ph type="sldNum" sz="quarter" idx="5"/>
          </p:nvPr>
        </p:nvSpPr>
        <p:spPr>
          <a:xfrm>
            <a:off x="3977940" y="8842738"/>
            <a:ext cx="3043649" cy="464839"/>
          </a:xfrm>
          <a:prstGeom prst="rect">
            <a:avLst/>
          </a:prstGeom>
        </p:spPr>
        <p:txBody>
          <a:bodyPr vert="horz" lIns="88147" tIns="44069" rIns="88147" bIns="44069" rtlCol="0" anchor="b"/>
          <a:lstStyle>
            <a:lvl1pPr algn="r">
              <a:defRPr sz="1200"/>
            </a:lvl1pPr>
          </a:lstStyle>
          <a:p>
            <a:fld id="{B522BFD1-B64D-4EAE-A0E6-2F7E7F4A7A4A}" type="slidenum">
              <a:rPr lang="en-US" smtClean="0"/>
              <a:pPr/>
              <a:t>‹#›</a:t>
            </a:fld>
            <a:endParaRPr lang="en-US"/>
          </a:p>
        </p:txBody>
      </p:sp>
    </p:spTree>
    <p:extLst>
      <p:ext uri="{BB962C8B-B14F-4D97-AF65-F5344CB8AC3E}">
        <p14:creationId xmlns:p14="http://schemas.microsoft.com/office/powerpoint/2010/main" val="3001638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pPr/>
              <a:t>1</a:t>
            </a:fld>
            <a:endParaRPr lang="en-US"/>
          </a:p>
        </p:txBody>
      </p:sp>
    </p:spTree>
    <p:extLst>
      <p:ext uri="{BB962C8B-B14F-4D97-AF65-F5344CB8AC3E}">
        <p14:creationId xmlns:p14="http://schemas.microsoft.com/office/powerpoint/2010/main" val="3637325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pPr/>
              <a:t>10</a:t>
            </a:fld>
            <a:endParaRPr lang="en-US"/>
          </a:p>
        </p:txBody>
      </p:sp>
    </p:spTree>
    <p:extLst>
      <p:ext uri="{BB962C8B-B14F-4D97-AF65-F5344CB8AC3E}">
        <p14:creationId xmlns:p14="http://schemas.microsoft.com/office/powerpoint/2010/main" val="1385803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pPr/>
              <a:t>11</a:t>
            </a:fld>
            <a:endParaRPr lang="en-US"/>
          </a:p>
        </p:txBody>
      </p:sp>
    </p:spTree>
    <p:extLst>
      <p:ext uri="{BB962C8B-B14F-4D97-AF65-F5344CB8AC3E}">
        <p14:creationId xmlns:p14="http://schemas.microsoft.com/office/powerpoint/2010/main" val="2947421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pPr/>
              <a:t>12</a:t>
            </a:fld>
            <a:endParaRPr lang="en-US"/>
          </a:p>
        </p:txBody>
      </p:sp>
    </p:spTree>
    <p:extLst>
      <p:ext uri="{BB962C8B-B14F-4D97-AF65-F5344CB8AC3E}">
        <p14:creationId xmlns:p14="http://schemas.microsoft.com/office/powerpoint/2010/main" val="2379586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pPr/>
              <a:t>13</a:t>
            </a:fld>
            <a:endParaRPr lang="en-US"/>
          </a:p>
        </p:txBody>
      </p:sp>
    </p:spTree>
    <p:extLst>
      <p:ext uri="{BB962C8B-B14F-4D97-AF65-F5344CB8AC3E}">
        <p14:creationId xmlns:p14="http://schemas.microsoft.com/office/powerpoint/2010/main" val="1491393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pPr/>
              <a:t>14</a:t>
            </a:fld>
            <a:endParaRPr lang="en-US"/>
          </a:p>
        </p:txBody>
      </p:sp>
    </p:spTree>
    <p:extLst>
      <p:ext uri="{BB962C8B-B14F-4D97-AF65-F5344CB8AC3E}">
        <p14:creationId xmlns:p14="http://schemas.microsoft.com/office/powerpoint/2010/main" val="3917943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pPr/>
              <a:t>15</a:t>
            </a:fld>
            <a:endParaRPr lang="en-US"/>
          </a:p>
        </p:txBody>
      </p:sp>
    </p:spTree>
    <p:extLst>
      <p:ext uri="{BB962C8B-B14F-4D97-AF65-F5344CB8AC3E}">
        <p14:creationId xmlns:p14="http://schemas.microsoft.com/office/powerpoint/2010/main" val="950653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pPr/>
              <a:t>16</a:t>
            </a:fld>
            <a:endParaRPr lang="en-US"/>
          </a:p>
        </p:txBody>
      </p:sp>
    </p:spTree>
    <p:extLst>
      <p:ext uri="{BB962C8B-B14F-4D97-AF65-F5344CB8AC3E}">
        <p14:creationId xmlns:p14="http://schemas.microsoft.com/office/powerpoint/2010/main" val="464064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pPr/>
              <a:t>17</a:t>
            </a:fld>
            <a:endParaRPr lang="en-US"/>
          </a:p>
        </p:txBody>
      </p:sp>
    </p:spTree>
    <p:extLst>
      <p:ext uri="{BB962C8B-B14F-4D97-AF65-F5344CB8AC3E}">
        <p14:creationId xmlns:p14="http://schemas.microsoft.com/office/powerpoint/2010/main" val="3356632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pPr/>
              <a:t>18</a:t>
            </a:fld>
            <a:endParaRPr lang="en-US"/>
          </a:p>
        </p:txBody>
      </p:sp>
    </p:spTree>
    <p:extLst>
      <p:ext uri="{BB962C8B-B14F-4D97-AF65-F5344CB8AC3E}">
        <p14:creationId xmlns:p14="http://schemas.microsoft.com/office/powerpoint/2010/main" val="3471685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pPr/>
              <a:t>19</a:t>
            </a:fld>
            <a:endParaRPr lang="en-US"/>
          </a:p>
        </p:txBody>
      </p:sp>
    </p:spTree>
    <p:extLst>
      <p:ext uri="{BB962C8B-B14F-4D97-AF65-F5344CB8AC3E}">
        <p14:creationId xmlns:p14="http://schemas.microsoft.com/office/powerpoint/2010/main" val="2217808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pPr/>
              <a:t>2</a:t>
            </a:fld>
            <a:endParaRPr lang="en-US"/>
          </a:p>
        </p:txBody>
      </p:sp>
    </p:spTree>
    <p:extLst>
      <p:ext uri="{BB962C8B-B14F-4D97-AF65-F5344CB8AC3E}">
        <p14:creationId xmlns:p14="http://schemas.microsoft.com/office/powerpoint/2010/main" val="21753666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pPr/>
              <a:t>20</a:t>
            </a:fld>
            <a:endParaRPr lang="en-US"/>
          </a:p>
        </p:txBody>
      </p:sp>
    </p:spTree>
    <p:extLst>
      <p:ext uri="{BB962C8B-B14F-4D97-AF65-F5344CB8AC3E}">
        <p14:creationId xmlns:p14="http://schemas.microsoft.com/office/powerpoint/2010/main" val="85748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pPr/>
              <a:t>21</a:t>
            </a:fld>
            <a:endParaRPr lang="en-US"/>
          </a:p>
        </p:txBody>
      </p:sp>
    </p:spTree>
    <p:extLst>
      <p:ext uri="{BB962C8B-B14F-4D97-AF65-F5344CB8AC3E}">
        <p14:creationId xmlns:p14="http://schemas.microsoft.com/office/powerpoint/2010/main" val="35449058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pPr/>
              <a:t>22</a:t>
            </a:fld>
            <a:endParaRPr lang="en-US"/>
          </a:p>
        </p:txBody>
      </p:sp>
    </p:spTree>
    <p:extLst>
      <p:ext uri="{BB962C8B-B14F-4D97-AF65-F5344CB8AC3E}">
        <p14:creationId xmlns:p14="http://schemas.microsoft.com/office/powerpoint/2010/main" val="7359713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pPr/>
              <a:t>23</a:t>
            </a:fld>
            <a:endParaRPr lang="en-US"/>
          </a:p>
        </p:txBody>
      </p:sp>
    </p:spTree>
    <p:extLst>
      <p:ext uri="{BB962C8B-B14F-4D97-AF65-F5344CB8AC3E}">
        <p14:creationId xmlns:p14="http://schemas.microsoft.com/office/powerpoint/2010/main" val="32999345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522BFD1-B64D-4EAE-A0E6-2F7E7F4A7A4A}"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5131054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pPr/>
              <a:t>25</a:t>
            </a:fld>
            <a:endParaRPr lang="en-US"/>
          </a:p>
        </p:txBody>
      </p:sp>
    </p:spTree>
    <p:extLst>
      <p:ext uri="{BB962C8B-B14F-4D97-AF65-F5344CB8AC3E}">
        <p14:creationId xmlns:p14="http://schemas.microsoft.com/office/powerpoint/2010/main" val="18058827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pPr/>
              <a:t>26</a:t>
            </a:fld>
            <a:endParaRPr lang="en-US"/>
          </a:p>
        </p:txBody>
      </p:sp>
    </p:spTree>
    <p:extLst>
      <p:ext uri="{BB962C8B-B14F-4D97-AF65-F5344CB8AC3E}">
        <p14:creationId xmlns:p14="http://schemas.microsoft.com/office/powerpoint/2010/main" val="879606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22BFD1-B64D-4EAE-A0E6-2F7E7F4A7A4A}" type="slidenum">
              <a:rPr lang="en-US" smtClean="0"/>
              <a:pPr/>
              <a:t>27</a:t>
            </a:fld>
            <a:endParaRPr lang="en-US"/>
          </a:p>
        </p:txBody>
      </p:sp>
    </p:spTree>
    <p:extLst>
      <p:ext uri="{BB962C8B-B14F-4D97-AF65-F5344CB8AC3E}">
        <p14:creationId xmlns:p14="http://schemas.microsoft.com/office/powerpoint/2010/main" val="37342004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22BFD1-B64D-4EAE-A0E6-2F7E7F4A7A4A}" type="slidenum">
              <a:rPr lang="en-US" smtClean="0"/>
              <a:pPr/>
              <a:t>28</a:t>
            </a:fld>
            <a:endParaRPr lang="en-US"/>
          </a:p>
        </p:txBody>
      </p:sp>
    </p:spTree>
    <p:extLst>
      <p:ext uri="{BB962C8B-B14F-4D97-AF65-F5344CB8AC3E}">
        <p14:creationId xmlns:p14="http://schemas.microsoft.com/office/powerpoint/2010/main" val="7385550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22BFD1-B64D-4EAE-A0E6-2F7E7F4A7A4A}" type="slidenum">
              <a:rPr lang="en-US" smtClean="0"/>
              <a:pPr/>
              <a:t>29</a:t>
            </a:fld>
            <a:endParaRPr lang="en-US"/>
          </a:p>
        </p:txBody>
      </p:sp>
    </p:spTree>
    <p:extLst>
      <p:ext uri="{BB962C8B-B14F-4D97-AF65-F5344CB8AC3E}">
        <p14:creationId xmlns:p14="http://schemas.microsoft.com/office/powerpoint/2010/main" val="4122015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pPr/>
              <a:t>3</a:t>
            </a:fld>
            <a:endParaRPr lang="en-US"/>
          </a:p>
        </p:txBody>
      </p:sp>
    </p:spTree>
    <p:extLst>
      <p:ext uri="{BB962C8B-B14F-4D97-AF65-F5344CB8AC3E}">
        <p14:creationId xmlns:p14="http://schemas.microsoft.com/office/powerpoint/2010/main" val="25367030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22BFD1-B64D-4EAE-A0E6-2F7E7F4A7A4A}" type="slidenum">
              <a:rPr lang="en-US" smtClean="0"/>
              <a:pPr/>
              <a:t>30</a:t>
            </a:fld>
            <a:endParaRPr lang="en-US"/>
          </a:p>
        </p:txBody>
      </p:sp>
    </p:spTree>
    <p:extLst>
      <p:ext uri="{BB962C8B-B14F-4D97-AF65-F5344CB8AC3E}">
        <p14:creationId xmlns:p14="http://schemas.microsoft.com/office/powerpoint/2010/main" val="16512424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pPr/>
              <a:t>31</a:t>
            </a:fld>
            <a:endParaRPr lang="en-US"/>
          </a:p>
        </p:txBody>
      </p:sp>
    </p:spTree>
    <p:extLst>
      <p:ext uri="{BB962C8B-B14F-4D97-AF65-F5344CB8AC3E}">
        <p14:creationId xmlns:p14="http://schemas.microsoft.com/office/powerpoint/2010/main" val="1513105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pPr/>
              <a:t>4</a:t>
            </a:fld>
            <a:endParaRPr lang="en-US"/>
          </a:p>
        </p:txBody>
      </p:sp>
    </p:spTree>
    <p:extLst>
      <p:ext uri="{BB962C8B-B14F-4D97-AF65-F5344CB8AC3E}">
        <p14:creationId xmlns:p14="http://schemas.microsoft.com/office/powerpoint/2010/main" val="3161272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22BFD1-B64D-4EAE-A0E6-2F7E7F4A7A4A}" type="slidenum">
              <a:rPr lang="en-US" smtClean="0"/>
              <a:pPr/>
              <a:t>5</a:t>
            </a:fld>
            <a:endParaRPr lang="en-US"/>
          </a:p>
        </p:txBody>
      </p:sp>
    </p:spTree>
    <p:extLst>
      <p:ext uri="{BB962C8B-B14F-4D97-AF65-F5344CB8AC3E}">
        <p14:creationId xmlns:p14="http://schemas.microsoft.com/office/powerpoint/2010/main" val="3896429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22BFD1-B64D-4EAE-A0E6-2F7E7F4A7A4A}" type="slidenum">
              <a:rPr lang="en-US" smtClean="0"/>
              <a:pPr/>
              <a:t>6</a:t>
            </a:fld>
            <a:endParaRPr lang="en-US"/>
          </a:p>
        </p:txBody>
      </p:sp>
    </p:spTree>
    <p:extLst>
      <p:ext uri="{BB962C8B-B14F-4D97-AF65-F5344CB8AC3E}">
        <p14:creationId xmlns:p14="http://schemas.microsoft.com/office/powerpoint/2010/main" val="753794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22BFD1-B64D-4EAE-A0E6-2F7E7F4A7A4A}" type="slidenum">
              <a:rPr lang="en-US" smtClean="0"/>
              <a:pPr/>
              <a:t>7</a:t>
            </a:fld>
            <a:endParaRPr lang="en-US"/>
          </a:p>
        </p:txBody>
      </p:sp>
    </p:spTree>
    <p:extLst>
      <p:ext uri="{BB962C8B-B14F-4D97-AF65-F5344CB8AC3E}">
        <p14:creationId xmlns:p14="http://schemas.microsoft.com/office/powerpoint/2010/main" val="4169614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pPr/>
              <a:t>8</a:t>
            </a:fld>
            <a:endParaRPr lang="en-US"/>
          </a:p>
        </p:txBody>
      </p:sp>
    </p:spTree>
    <p:extLst>
      <p:ext uri="{BB962C8B-B14F-4D97-AF65-F5344CB8AC3E}">
        <p14:creationId xmlns:p14="http://schemas.microsoft.com/office/powerpoint/2010/main" val="3909473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6138" cy="34909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pPr/>
              <a:t>9</a:t>
            </a:fld>
            <a:endParaRPr lang="en-US"/>
          </a:p>
        </p:txBody>
      </p:sp>
    </p:spTree>
    <p:extLst>
      <p:ext uri="{BB962C8B-B14F-4D97-AF65-F5344CB8AC3E}">
        <p14:creationId xmlns:p14="http://schemas.microsoft.com/office/powerpoint/2010/main" val="1737884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4CC398B-B676-4B3E-9A65-8660A9F31719}" type="datetime1">
              <a:rPr lang="en-US" smtClean="0"/>
              <a:t>1/17/2023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03D940-AB8C-4343-850E-90F1D850C68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0287CC2-59A6-4929-A58F-5BCBDB32C328}" type="datetime1">
              <a:rPr lang="en-US" smtClean="0"/>
              <a:t>1/17/2023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986DD8-2FFF-4994-B346-F2AB0E9B206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BFCCBDF-7D53-4E14-AF1D-8C9169919610}" type="datetime1">
              <a:rPr lang="en-US" smtClean="0"/>
              <a:t>1/17/2023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F74486-C75A-4538-AD84-AE187F005CF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7869115-9ECC-46DF-895E-5BA55B467639}" type="datetime1">
              <a:rPr lang="en-US" smtClean="0"/>
              <a:t>1/17/2023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2C8348-52CF-44E6-9411-5FE69E3D925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CD6D9B6-3BFB-4B48-B14E-70BC0E8142B4}" type="datetime1">
              <a:rPr lang="en-US" smtClean="0"/>
              <a:t>1/17/2023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57F8BF-BF66-45EB-A947-B0BE8FB0864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6F61517-D9A2-4FA0-A96D-8F5BD5D84AA6}" type="datetime1">
              <a:rPr lang="en-US" smtClean="0"/>
              <a:t>1/17/2023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E9A24D-1E48-4654-8F52-08AEC378D07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7D399FF-DB74-46DA-BCE4-D8DE66A63547}" type="datetime1">
              <a:rPr lang="en-US" smtClean="0"/>
              <a:t>1/17/2023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61D5928-0355-4A38-8288-403E7045EBB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7615103-CDAF-44F3-B81A-C0CE0497663A}" type="datetime1">
              <a:rPr lang="en-US" smtClean="0"/>
              <a:t>1/17/2023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7466AB5-A271-407F-883F-7DACAB1CE4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DA7F05-66F5-4227-89EE-14B83AFE4F3C}" type="datetime1">
              <a:rPr lang="en-US" smtClean="0"/>
              <a:t>1/17/2023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32C1140-0409-4EB3-BB7D-DC6DFCB6805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1A4FAB7-865C-4B86-8552-4C5EA6B49638}" type="datetime1">
              <a:rPr lang="en-US" smtClean="0"/>
              <a:t>1/17/2023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4B18A20-8DD2-47AB-AD89-B976C7080B9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9575952-BDE1-476D-BD15-C13DEB77EAC4}" type="datetime1">
              <a:rPr lang="en-US" smtClean="0"/>
              <a:t>1/17/2023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AC2A62-B1C7-48A4-8033-59F371202C4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42B4AF1-D948-43D1-B341-8782F03E72F6}" type="datetime1">
              <a:rPr lang="en-US" smtClean="0"/>
              <a:t>1/17/2023</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38254EE-1697-41C0-890F-42D22A39C3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hyperlink" Target="https://www.epa.gov/dwlabcert/laboratory-certification-manual-drinking-water" TargetMode="Externa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hyperlink" Target="https://www.epa.gov/nscep" TargetMode="Externa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hyperlink" Target="http://www.awwa.org/store.aspx" TargetMode="External"/><Relationship Id="rId5" Type="http://schemas.openxmlformats.org/officeDocument/2006/relationships/hyperlink" Target="https://webstore.ansi.org/"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hyperlink" Target="mailto:chasenau@ndep.nv.gov?subject=R130-22%20Public%20Comment" TargetMode="External"/><Relationship Id="rId3" Type="http://schemas.openxmlformats.org/officeDocument/2006/relationships/image" Target="../media/image4.png"/><Relationship Id="rId7" Type="http://schemas.openxmlformats.org/officeDocument/2006/relationships/hyperlink" Target="mailto:jcuriel@ndep.nv.gov?subject=R130-22%20Public%20Comment"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mailto:mantoine@ndep.nv.gov?subject=R130-22%20Public%20Comment" TargetMode="External"/><Relationship Id="rId5" Type="http://schemas.openxmlformats.org/officeDocument/2006/relationships/hyperlink" Target="mailto:Aseifert@ndep.nv.gov" TargetMode="External"/><Relationship Id="rId4" Type="http://schemas.openxmlformats.org/officeDocument/2006/relationships/image" Target="../media/image5.png"/><Relationship Id="rId9" Type="http://schemas.openxmlformats.org/officeDocument/2006/relationships/hyperlink" Target="mailto:cdodge@ndep.nv.gov?subject=R130-22%20Public%20Comment"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hyperlink" Target="mailto:mantoine@ndep.nv.gov?subject=R130-22%20Public%20Comment"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mailto:mantoine@ndep.nv.gov?subject=R130-22%20Public%20Comment"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s://sec.nv.gov/about-us/"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4167" b="22630"/>
          <a:stretch/>
        </p:blipFill>
        <p:spPr>
          <a:xfrm>
            <a:off x="-3048" y="4573577"/>
            <a:ext cx="9144000" cy="2282952"/>
          </a:xfrm>
          <a:prstGeom prst="rect">
            <a:avLst/>
          </a:prstGeom>
        </p:spPr>
      </p:pic>
      <p:sp>
        <p:nvSpPr>
          <p:cNvPr id="17" name="TextBox 6"/>
          <p:cNvSpPr txBox="1">
            <a:spLocks noChangeArrowheads="1"/>
          </p:cNvSpPr>
          <p:nvPr/>
        </p:nvSpPr>
        <p:spPr bwMode="auto">
          <a:xfrm>
            <a:off x="5029200" y="6324600"/>
            <a:ext cx="3886200" cy="707886"/>
          </a:xfrm>
          <a:prstGeom prst="rect">
            <a:avLst/>
          </a:prstGeom>
          <a:noFill/>
          <a:ln w="9525">
            <a:noFill/>
            <a:miter lim="800000"/>
            <a:headEnd/>
            <a:tailEnd/>
          </a:ln>
        </p:spPr>
        <p:txBody>
          <a:bodyPr wrap="square">
            <a:spAutoFit/>
          </a:bodyPr>
          <a:lstStyle/>
          <a:p>
            <a:pPr algn="r">
              <a:defRPr/>
            </a:pPr>
            <a:r>
              <a:rPr lang="en-US" sz="1600" i="1">
                <a:solidFill>
                  <a:srgbClr val="685240"/>
                </a:solidFill>
                <a:latin typeface="+mn-lt"/>
                <a:cs typeface="Arial" pitchFamily="34" charset="0"/>
              </a:rPr>
              <a:t>ndep.nv.gov</a:t>
            </a:r>
          </a:p>
          <a:p>
            <a:pPr>
              <a:defRPr/>
            </a:pPr>
            <a:endParaRPr lang="en-US" sz="2400">
              <a:latin typeface="+mn-lt"/>
              <a:cs typeface="Arial" pitchFamily="34" charset="0"/>
            </a:endParaRPr>
          </a:p>
        </p:txBody>
      </p:sp>
      <p:sp>
        <p:nvSpPr>
          <p:cNvPr id="16" name="TextBox 6"/>
          <p:cNvSpPr txBox="1">
            <a:spLocks noChangeArrowheads="1"/>
          </p:cNvSpPr>
          <p:nvPr/>
        </p:nvSpPr>
        <p:spPr bwMode="auto">
          <a:xfrm>
            <a:off x="4031386" y="1390477"/>
            <a:ext cx="4836756" cy="2708434"/>
          </a:xfrm>
          <a:prstGeom prst="rect">
            <a:avLst/>
          </a:prstGeom>
          <a:noFill/>
          <a:ln w="9525">
            <a:noFill/>
            <a:miter lim="800000"/>
            <a:headEnd/>
            <a:tailEnd/>
          </a:ln>
        </p:spPr>
        <p:txBody>
          <a:bodyPr wrap="square" anchor="t">
            <a:spAutoFit/>
          </a:bodyPr>
          <a:lstStyle/>
          <a:p>
            <a:pPr algn="ctr">
              <a:defRPr/>
            </a:pPr>
            <a:r>
              <a:rPr lang="en-US" sz="3600" b="1" dirty="0">
                <a:solidFill>
                  <a:srgbClr val="685240"/>
                </a:solidFill>
                <a:latin typeface="+mn-lt"/>
                <a:cs typeface="Arial"/>
              </a:rPr>
              <a:t>Bureau of Safe Drinking Water (BSDW)</a:t>
            </a:r>
            <a:endParaRPr lang="en-US" sz="3600" b="1" dirty="0">
              <a:solidFill>
                <a:srgbClr val="685240"/>
              </a:solidFill>
              <a:latin typeface="+mn-lt"/>
              <a:cs typeface="Arial" pitchFamily="34" charset="0"/>
            </a:endParaRPr>
          </a:p>
          <a:p>
            <a:pPr algn="ctr">
              <a:defRPr/>
            </a:pPr>
            <a:endParaRPr lang="en-US" sz="2000" b="1" dirty="0">
              <a:solidFill>
                <a:srgbClr val="685240"/>
              </a:solidFill>
              <a:latin typeface="+mn-lt"/>
              <a:cs typeface="Arial"/>
            </a:endParaRPr>
          </a:p>
          <a:p>
            <a:pPr algn="ctr">
              <a:defRPr/>
            </a:pPr>
            <a:endParaRPr lang="en-US" sz="2600" b="1" i="1" dirty="0">
              <a:solidFill>
                <a:srgbClr val="685240"/>
              </a:solidFill>
              <a:latin typeface="+mn-lt"/>
              <a:cs typeface="Arial"/>
            </a:endParaRPr>
          </a:p>
          <a:p>
            <a:pPr algn="ctr">
              <a:defRPr/>
            </a:pPr>
            <a:r>
              <a:rPr lang="en-US" sz="2600" b="1" i="1" dirty="0">
                <a:solidFill>
                  <a:srgbClr val="685240"/>
                </a:solidFill>
                <a:latin typeface="+mn-lt"/>
                <a:cs typeface="Arial"/>
              </a:rPr>
              <a:t>December 16, 2022</a:t>
            </a:r>
            <a:endParaRPr lang="en-US" sz="2600" b="1" i="1" dirty="0">
              <a:solidFill>
                <a:srgbClr val="685240"/>
              </a:solidFill>
              <a:latin typeface="+mn-lt"/>
              <a:cs typeface="Arial" pitchFamily="34" charset="0"/>
            </a:endParaRPr>
          </a:p>
          <a:p>
            <a:pPr algn="ctr">
              <a:defRPr/>
            </a:pPr>
            <a:r>
              <a:rPr lang="en-US" sz="2600" b="1" i="1" dirty="0">
                <a:solidFill>
                  <a:srgbClr val="685240"/>
                </a:solidFill>
                <a:latin typeface="+mn-lt"/>
                <a:cs typeface="Arial"/>
              </a:rPr>
              <a:t>Carson City, NV</a:t>
            </a:r>
          </a:p>
        </p:txBody>
      </p:sp>
      <p:sp>
        <p:nvSpPr>
          <p:cNvPr id="12" name="TextBox 6"/>
          <p:cNvSpPr txBox="1">
            <a:spLocks noChangeArrowheads="1"/>
          </p:cNvSpPr>
          <p:nvPr/>
        </p:nvSpPr>
        <p:spPr bwMode="auto">
          <a:xfrm>
            <a:off x="181818" y="2030380"/>
            <a:ext cx="4233638" cy="830997"/>
          </a:xfrm>
          <a:prstGeom prst="rect">
            <a:avLst/>
          </a:prstGeom>
          <a:noFill/>
          <a:ln w="9525">
            <a:noFill/>
            <a:miter lim="800000"/>
            <a:headEnd/>
            <a:tailEnd/>
          </a:ln>
        </p:spPr>
        <p:txBody>
          <a:bodyPr wrap="square">
            <a:spAutoFit/>
          </a:bodyPr>
          <a:lstStyle/>
          <a:p>
            <a:pPr algn="ctr">
              <a:defRPr/>
            </a:pPr>
            <a:r>
              <a:rPr lang="en-US" sz="2400" b="1">
                <a:solidFill>
                  <a:schemeClr val="bg1"/>
                </a:solidFill>
                <a:latin typeface="+mn-lt"/>
                <a:cs typeface="Arial" pitchFamily="34" charset="0"/>
              </a:rPr>
              <a:t>Picture – use thin </a:t>
            </a:r>
          </a:p>
          <a:p>
            <a:pPr algn="ctr">
              <a:defRPr/>
            </a:pPr>
            <a:r>
              <a:rPr lang="en-US" sz="2400" b="1">
                <a:solidFill>
                  <a:schemeClr val="bg1"/>
                </a:solidFill>
                <a:latin typeface="+mn-lt"/>
                <a:cs typeface="Arial" pitchFamily="34" charset="0"/>
              </a:rPr>
              <a:t>white frame</a:t>
            </a:r>
            <a:endParaRPr lang="en-US" sz="2400" b="1" i="1">
              <a:solidFill>
                <a:schemeClr val="bg1"/>
              </a:solidFill>
              <a:latin typeface="+mn-lt"/>
              <a:cs typeface="Arial" pitchFamily="34" charset="0"/>
            </a:endParaRPr>
          </a:p>
        </p:txBody>
      </p:sp>
      <p:pic>
        <p:nvPicPr>
          <p:cNvPr id="2" name="Picture 1"/>
          <p:cNvPicPr>
            <a:picLocks noChangeAspect="1"/>
          </p:cNvPicPr>
          <p:nvPr/>
        </p:nvPicPr>
        <p:blipFill rotWithShape="1">
          <a:blip r:embed="rId4"/>
          <a:srcRect l="60000" t="11852" r="14167" b="75555"/>
          <a:stretch/>
        </p:blipFill>
        <p:spPr>
          <a:xfrm>
            <a:off x="4572000" y="401175"/>
            <a:ext cx="4147232" cy="568572"/>
          </a:xfrm>
          <a:prstGeom prst="rect">
            <a:avLst/>
          </a:prstGeom>
        </p:spPr>
      </p:pic>
      <p:sp>
        <p:nvSpPr>
          <p:cNvPr id="4" name="TextBox 3">
            <a:extLst>
              <a:ext uri="{FF2B5EF4-FFF2-40B4-BE49-F238E27FC236}">
                <a16:creationId xmlns:a16="http://schemas.microsoft.com/office/drawing/2014/main" id="{C61B273E-4916-4609-AC9D-14E7799B82AB}"/>
              </a:ext>
            </a:extLst>
          </p:cNvPr>
          <p:cNvSpPr txBox="1"/>
          <p:nvPr/>
        </p:nvSpPr>
        <p:spPr>
          <a:xfrm>
            <a:off x="474240" y="5145629"/>
            <a:ext cx="768436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rgbClr val="5F4B3B"/>
                </a:solidFill>
                <a:latin typeface="Arial"/>
                <a:cs typeface="Segoe UI"/>
              </a:rPr>
              <a:t>LCB File #R130-22</a:t>
            </a:r>
          </a:p>
          <a:p>
            <a:pPr algn="ctr"/>
            <a:r>
              <a:rPr lang="en-US" sz="2800" b="1" dirty="0">
                <a:solidFill>
                  <a:srgbClr val="5F4B3B"/>
                </a:solidFill>
                <a:latin typeface="Arial"/>
                <a:cs typeface="Segoe UI"/>
              </a:rPr>
              <a:t>Regulation Revision Workshop</a:t>
            </a:r>
            <a:r>
              <a:rPr lang="en-US" sz="2800" dirty="0">
                <a:latin typeface="Arial"/>
                <a:cs typeface="Segoe UI"/>
              </a:rPr>
              <a:t>​</a:t>
            </a:r>
          </a:p>
        </p:txBody>
      </p:sp>
      <p:pic>
        <p:nvPicPr>
          <p:cNvPr id="5" name="Picture 6">
            <a:extLst>
              <a:ext uri="{FF2B5EF4-FFF2-40B4-BE49-F238E27FC236}">
                <a16:creationId xmlns:a16="http://schemas.microsoft.com/office/drawing/2014/main" id="{CC66C38D-9111-4237-A578-A950391B2B7D}"/>
              </a:ext>
            </a:extLst>
          </p:cNvPr>
          <p:cNvPicPr>
            <a:picLocks noChangeAspect="1"/>
          </p:cNvPicPr>
          <p:nvPr/>
        </p:nvPicPr>
        <p:blipFill>
          <a:blip r:embed="rId5"/>
          <a:stretch>
            <a:fillRect/>
          </a:stretch>
        </p:blipFill>
        <p:spPr>
          <a:xfrm>
            <a:off x="573741" y="1091453"/>
            <a:ext cx="3209364" cy="2407023"/>
          </a:xfrm>
          <a:prstGeom prst="rect">
            <a:avLst/>
          </a:prstGeom>
        </p:spPr>
      </p:pic>
    </p:spTree>
    <p:extLst>
      <p:ext uri="{BB962C8B-B14F-4D97-AF65-F5344CB8AC3E}">
        <p14:creationId xmlns:p14="http://schemas.microsoft.com/office/powerpoint/2010/main" val="1360367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209884" y="228600"/>
            <a:ext cx="7924800" cy="461665"/>
          </a:xfrm>
          <a:prstGeom prst="rect">
            <a:avLst/>
          </a:prstGeom>
          <a:noFill/>
          <a:ln w="9525">
            <a:noFill/>
            <a:miter lim="800000"/>
            <a:headEnd/>
            <a:tailEnd/>
          </a:ln>
        </p:spPr>
        <p:txBody>
          <a:bodyPr wrap="square" anchor="t">
            <a:spAutoFit/>
          </a:bodyPr>
          <a:lstStyle/>
          <a:p>
            <a:pPr algn="ctr">
              <a:defRPr/>
            </a:pPr>
            <a:r>
              <a:rPr lang="en-US" sz="2400" b="1" dirty="0">
                <a:solidFill>
                  <a:srgbClr val="326297"/>
                </a:solidFill>
                <a:latin typeface="Calibri"/>
                <a:cs typeface="Arial"/>
              </a:rPr>
              <a:t>NAC 445A.066</a:t>
            </a:r>
          </a:p>
        </p:txBody>
      </p:sp>
      <p:grpSp>
        <p:nvGrpSpPr>
          <p:cNvPr id="2" name="Group 1"/>
          <p:cNvGrpSpPr/>
          <p:nvPr/>
        </p:nvGrpSpPr>
        <p:grpSpPr>
          <a:xfrm>
            <a:off x="-220809" y="-64159"/>
            <a:ext cx="1660817" cy="6922159"/>
            <a:chOff x="-220809" y="-64159"/>
            <a:chExt cx="1660817" cy="6922159"/>
          </a:xfrm>
        </p:grpSpPr>
        <p:grpSp>
          <p:nvGrpSpPr>
            <p:cNvPr id="11" name="Group 10"/>
            <p:cNvGrpSpPr/>
            <p:nvPr/>
          </p:nvGrpSpPr>
          <p:grpSpPr>
            <a:xfrm>
              <a:off x="0" y="0"/>
              <a:ext cx="1219200" cy="6858000"/>
              <a:chOff x="0" y="0"/>
              <a:chExt cx="1219200" cy="6858000"/>
            </a:xfrm>
          </p:grpSpPr>
          <p:sp>
            <p:nvSpPr>
              <p:cNvPr id="12" name="Rectangle 11"/>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13" name="TextBox 6"/>
              <p:cNvSpPr txBox="1">
                <a:spLocks noChangeArrowheads="1"/>
              </p:cNvSpPr>
              <p:nvPr/>
            </p:nvSpPr>
            <p:spPr bwMode="auto">
              <a:xfrm>
                <a:off x="0" y="1447800"/>
                <a:ext cx="1219200" cy="3985706"/>
              </a:xfrm>
              <a:prstGeom prst="rect">
                <a:avLst/>
              </a:prstGeom>
              <a:noFill/>
              <a:ln w="9525">
                <a:noFill/>
                <a:miter lim="800000"/>
                <a:headEnd/>
                <a:tailEnd/>
              </a:ln>
            </p:spPr>
            <p:txBody>
              <a:bodyPr wrap="square">
                <a:spAutoFit/>
              </a:bodyPr>
              <a:lstStyle/>
              <a:p>
                <a:pPr lvl="0" algn="ctr">
                  <a:defRPr/>
                </a:pPr>
                <a:r>
                  <a:rPr lang="en-US" sz="1100" b="1">
                    <a:solidFill>
                      <a:srgbClr val="2A4D78"/>
                    </a:solidFill>
                    <a:latin typeface="Calibri"/>
                    <a:cs typeface="Arial" pitchFamily="34" charset="0"/>
                  </a:rPr>
                  <a:t>Greg Lovato</a:t>
                </a:r>
              </a:p>
              <a:p>
                <a:pPr lvl="0" algn="ctr">
                  <a:defRPr/>
                </a:pPr>
                <a:r>
                  <a:rPr lang="en-US" sz="1100" i="1">
                    <a:solidFill>
                      <a:srgbClr val="2A4D78"/>
                    </a:solidFill>
                    <a:latin typeface="Calibri"/>
                    <a:cs typeface="Arial" pitchFamily="34" charset="0"/>
                  </a:rPr>
                  <a:t>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Jennifer Carr</a:t>
                </a:r>
              </a:p>
              <a:p>
                <a:pPr lvl="0" algn="ctr">
                  <a:defRPr/>
                </a:pPr>
                <a:r>
                  <a:rPr lang="en-US" sz="1100" i="1">
                    <a:solidFill>
                      <a:srgbClr val="2A4D78"/>
                    </a:solidFill>
                    <a:latin typeface="Calibri"/>
                    <a:cs typeface="Arial" pitchFamily="34" charset="0"/>
                  </a:rPr>
                  <a:t>Deputy 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Jeffrey Kinder</a:t>
                </a:r>
              </a:p>
              <a:p>
                <a:pPr lvl="0" algn="ctr">
                  <a:defRPr/>
                </a:pPr>
                <a:r>
                  <a:rPr lang="en-US" sz="1100" i="1">
                    <a:solidFill>
                      <a:srgbClr val="2A4D78"/>
                    </a:solidFill>
                    <a:latin typeface="Calibri"/>
                    <a:cs typeface="Arial" pitchFamily="34" charset="0"/>
                  </a:rPr>
                  <a:t>Deputy 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Rick </a:t>
                </a:r>
                <a:r>
                  <a:rPr lang="en-US" sz="1100" b="1" err="1">
                    <a:solidFill>
                      <a:srgbClr val="2A4D78"/>
                    </a:solidFill>
                    <a:latin typeface="Calibri"/>
                    <a:cs typeface="Arial" pitchFamily="34" charset="0"/>
                  </a:rPr>
                  <a:t>Perdomo</a:t>
                </a:r>
                <a:endParaRPr lang="en-US" sz="1100" b="1">
                  <a:solidFill>
                    <a:srgbClr val="2A4D78"/>
                  </a:solidFill>
                  <a:latin typeface="Calibri"/>
                  <a:cs typeface="Arial" pitchFamily="34" charset="0"/>
                </a:endParaRPr>
              </a:p>
              <a:p>
                <a:pPr algn="ctr">
                  <a:defRPr/>
                </a:pPr>
                <a:r>
                  <a:rPr lang="en-US" sz="1100" i="1">
                    <a:solidFill>
                      <a:srgbClr val="2A4D78"/>
                    </a:solidFill>
                    <a:latin typeface="Calibri"/>
                    <a:cs typeface="Arial" pitchFamily="34" charset="0"/>
                  </a:rPr>
                  <a:t>Deputy Administrator</a:t>
                </a:r>
              </a:p>
              <a:p>
                <a:pPr lvl="0" algn="ctr">
                  <a:defRPr/>
                </a:pPr>
                <a:endParaRPr lang="en-US" sz="1100" b="1">
                  <a:solidFill>
                    <a:srgbClr val="2A4D78"/>
                  </a:solidFill>
                  <a:latin typeface="Calibri"/>
                  <a:cs typeface="Arial" pitchFamily="34" charset="0"/>
                </a:endParaRPr>
              </a:p>
              <a:p>
                <a:pPr lvl="0" algn="ctr">
                  <a:defRPr/>
                </a:pPr>
                <a:endParaRPr lang="en-US" sz="1100" i="1">
                  <a:solidFill>
                    <a:srgbClr val="2A4D78"/>
                  </a:solidFill>
                  <a:latin typeface="Calibri"/>
                  <a:cs typeface="Arial" pitchFamily="34" charset="0"/>
                </a:endParaRPr>
              </a:p>
              <a:p>
                <a:pPr lvl="0" algn="ctr">
                  <a:defRPr/>
                </a:pPr>
                <a:endParaRPr lang="en-US" sz="1100" i="1">
                  <a:solidFill>
                    <a:srgbClr val="2A4D78"/>
                  </a:solidFill>
                  <a:latin typeface="Calibri"/>
                  <a:cs typeface="Arial" pitchFamily="34" charset="0"/>
                </a:endParaRPr>
              </a:p>
              <a:p>
                <a:pPr lvl="0" algn="ctr">
                  <a:defRPr/>
                </a:pPr>
                <a:br>
                  <a:rPr lang="en-US" sz="1100" i="1">
                    <a:solidFill>
                      <a:prstClr val="black"/>
                    </a:solidFill>
                    <a:latin typeface="Calibri"/>
                    <a:cs typeface="Arial" pitchFamily="34" charset="0"/>
                  </a:rPr>
                </a:br>
                <a:endParaRPr lang="en-US" sz="1100">
                  <a:solidFill>
                    <a:prstClr val="black"/>
                  </a:solidFill>
                  <a:latin typeface="Calibri"/>
                  <a:cs typeface="Arial" pitchFamily="34" charset="0"/>
                </a:endParaRPr>
              </a:p>
              <a:p>
                <a:pPr lvl="0" algn="ctr">
                  <a:defRPr/>
                </a:pPr>
                <a:br>
                  <a:rPr lang="en-US" sz="1100" i="1">
                    <a:solidFill>
                      <a:prstClr val="black"/>
                    </a:solidFill>
                    <a:latin typeface="Calibri"/>
                    <a:cs typeface="Arial" pitchFamily="34" charset="0"/>
                  </a:rPr>
                </a:br>
                <a:br>
                  <a:rPr lang="en-US" sz="1100" i="1">
                    <a:latin typeface="+mn-lt"/>
                    <a:cs typeface="Arial" pitchFamily="34" charset="0"/>
                  </a:rPr>
                </a:br>
                <a:br>
                  <a:rPr lang="en-US" sz="1100" i="1">
                    <a:latin typeface="+mn-lt"/>
                    <a:cs typeface="Arial" pitchFamily="34" charset="0"/>
                  </a:rPr>
                </a:br>
                <a:endParaRPr lang="en-US" sz="1100" i="1">
                  <a:latin typeface="+mn-lt"/>
                  <a:cs typeface="Arial" pitchFamily="34" charset="0"/>
                </a:endParaRPr>
              </a:p>
            </p:txBody>
          </p:sp>
        </p:gr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18" name="Picture 17"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9" name="TextBox 6"/>
            <p:cNvSpPr txBox="1">
              <a:spLocks noChangeArrowheads="1"/>
            </p:cNvSpPr>
            <p:nvPr/>
          </p:nvSpPr>
          <p:spPr bwMode="auto">
            <a:xfrm>
              <a:off x="0" y="4979313"/>
              <a:ext cx="1219200" cy="261610"/>
            </a:xfrm>
            <a:prstGeom prst="rect">
              <a:avLst/>
            </a:prstGeom>
            <a:noFill/>
            <a:ln w="9525">
              <a:noFill/>
              <a:miter lim="800000"/>
              <a:headEnd/>
              <a:tailEnd/>
            </a:ln>
          </p:spPr>
          <p:txBody>
            <a:bodyPr wrap="square">
              <a:spAutoFit/>
            </a:bodyPr>
            <a:lstStyle/>
            <a:p>
              <a:pPr lvl="0" algn="ctr">
                <a:defRPr/>
              </a:pPr>
              <a:endParaRPr lang="en-US" sz="1100" i="1" dirty="0">
                <a:latin typeface="+mn-lt"/>
                <a:cs typeface="Arial" pitchFamily="34" charset="0"/>
              </a:endParaRPr>
            </a:p>
          </p:txBody>
        </p:sp>
      </p:grpSp>
      <p:sp>
        <p:nvSpPr>
          <p:cNvPr id="15" name="TextBox 6">
            <a:extLst>
              <a:ext uri="{FF2B5EF4-FFF2-40B4-BE49-F238E27FC236}">
                <a16:creationId xmlns:a16="http://schemas.microsoft.com/office/drawing/2014/main" id="{B1BF53FF-90A9-A496-9B94-9D9621AF1F5C}"/>
              </a:ext>
            </a:extLst>
          </p:cNvPr>
          <p:cNvSpPr txBox="1">
            <a:spLocks noChangeArrowheads="1"/>
          </p:cNvSpPr>
          <p:nvPr/>
        </p:nvSpPr>
        <p:spPr bwMode="auto">
          <a:xfrm>
            <a:off x="0" y="4979313"/>
            <a:ext cx="1219200" cy="430887"/>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Jim Lawrence</a:t>
            </a:r>
          </a:p>
          <a:p>
            <a:pPr lvl="0" algn="ctr">
              <a:defRPr/>
            </a:pPr>
            <a:r>
              <a:rPr lang="en-US" sz="1100" i="1" dirty="0">
                <a:solidFill>
                  <a:srgbClr val="2A4D78"/>
                </a:solidFill>
                <a:latin typeface="Calibri"/>
                <a:cs typeface="Arial" pitchFamily="34" charset="0"/>
              </a:rPr>
              <a:t>Acting Director</a:t>
            </a:r>
            <a:endParaRPr lang="en-US" sz="1100" i="1" dirty="0">
              <a:latin typeface="+mn-lt"/>
              <a:cs typeface="Arial" pitchFamily="34" charset="0"/>
            </a:endParaRPr>
          </a:p>
        </p:txBody>
      </p:sp>
      <p:sp>
        <p:nvSpPr>
          <p:cNvPr id="10" name="TextBox 9">
            <a:extLst>
              <a:ext uri="{FF2B5EF4-FFF2-40B4-BE49-F238E27FC236}">
                <a16:creationId xmlns:a16="http://schemas.microsoft.com/office/drawing/2014/main" id="{202433DB-A9D9-B24F-EB86-3EBFA2E9B5D5}"/>
              </a:ext>
            </a:extLst>
          </p:cNvPr>
          <p:cNvSpPr txBox="1"/>
          <p:nvPr/>
        </p:nvSpPr>
        <p:spPr>
          <a:xfrm>
            <a:off x="1228516" y="588598"/>
            <a:ext cx="7915484" cy="5201424"/>
          </a:xfrm>
          <a:prstGeom prst="rect">
            <a:avLst/>
          </a:prstGeom>
          <a:noFill/>
        </p:spPr>
        <p:txBody>
          <a:bodyPr wrap="square">
            <a:spAutoFit/>
          </a:bodyPr>
          <a:lstStyle/>
          <a:p>
            <a:pPr marL="365760" marR="0">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CATEGORY OF CONTAMINANT				</a:t>
            </a:r>
            <a:endParaRPr lang="en-US" sz="1200" b="1" dirty="0">
              <a:effectLst/>
              <a:latin typeface="+mn-lt"/>
              <a:ea typeface="Times New Roman" panose="02020603050405020304" pitchFamily="18" charset="0"/>
            </a:endParaRPr>
          </a:p>
          <a:p>
            <a:pPr marL="0" marR="0">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                                                                       		Year 1	Year 2	Year 3	Year 4	Year 5</a:t>
            </a:r>
            <a:endParaRPr lang="en-US" sz="1200" b="1" dirty="0">
              <a:effectLst/>
              <a:latin typeface="+mn-lt"/>
              <a:ea typeface="Times New Roman" panose="02020603050405020304" pitchFamily="18" charset="0"/>
            </a:endParaRPr>
          </a:p>
          <a:p>
            <a:pPr marL="0" marR="0">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Non-potable Water Fees (cont.):</a:t>
            </a:r>
            <a:r>
              <a:rPr lang="en-US" sz="1200" b="1"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2023         	2024        	2025       	2026</a:t>
            </a:r>
            <a:r>
              <a:rPr lang="en-US" sz="1200" b="1"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  2027</a:t>
            </a:r>
            <a:endParaRPr lang="en-US" sz="1200" b="1" dirty="0">
              <a:effectLst/>
              <a:latin typeface="+mn-lt"/>
              <a:ea typeface="Times New Roman" panose="02020603050405020304" pitchFamily="18" charset="0"/>
            </a:endParaRPr>
          </a:p>
          <a:p>
            <a:pPr marL="0" marR="0" indent="365760" fontAlgn="base">
              <a:lnSpc>
                <a:spcPct val="200000"/>
              </a:lnSpc>
              <a:spcBef>
                <a:spcPts val="0"/>
              </a:spcBef>
              <a:spcAft>
                <a:spcPts val="0"/>
              </a:spcAft>
            </a:pPr>
            <a:r>
              <a:rPr lang="en-US" sz="1200" i="1" dirty="0">
                <a:solidFill>
                  <a:srgbClr val="0000FF"/>
                </a:solidFill>
                <a:effectLst/>
                <a:latin typeface="+mn-lt"/>
                <a:ea typeface="Times New Roman" panose="02020603050405020304" pitchFamily="18" charset="0"/>
              </a:rPr>
              <a:t>Semi-volatile organic chemistry</a:t>
            </a:r>
            <a:r>
              <a:rPr lang="en-US" sz="1200" dirty="0">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$763	801 	841 	883	927</a:t>
            </a:r>
            <a:endParaRPr lang="en-US" sz="1200" dirty="0">
              <a:effectLst/>
              <a:latin typeface="+mn-lt"/>
              <a:ea typeface="Times New Roman" panose="02020603050405020304" pitchFamily="18" charset="0"/>
            </a:endParaRPr>
          </a:p>
          <a:p>
            <a:pPr marL="0" marR="0" indent="365760">
              <a:lnSpc>
                <a:spcPct val="200000"/>
              </a:lnSpc>
              <a:spcBef>
                <a:spcPts val="0"/>
              </a:spcBef>
              <a:spcAft>
                <a:spcPts val="0"/>
              </a:spcAft>
            </a:pPr>
            <a:r>
              <a:rPr lang="en-US" sz="1200" i="1" dirty="0">
                <a:solidFill>
                  <a:srgbClr val="0000FF"/>
                </a:solidFill>
                <a:effectLst/>
                <a:latin typeface="+mn-lt"/>
                <a:ea typeface="Times New Roman" panose="02020603050405020304" pitchFamily="18" charset="0"/>
              </a:rPr>
              <a:t>Toxicity bioassay</a:t>
            </a:r>
            <a:r>
              <a:rPr lang="en-US" sz="1200" dirty="0">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$560 	588 	617	648</a:t>
            </a:r>
            <a:r>
              <a:rPr lang="en-US" sz="1200" dirty="0">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680</a:t>
            </a:r>
            <a:endParaRPr lang="en-US" sz="1200" dirty="0">
              <a:effectLst/>
              <a:latin typeface="+mn-lt"/>
              <a:ea typeface="Times New Roman" panose="02020603050405020304" pitchFamily="18" charset="0"/>
            </a:endParaRPr>
          </a:p>
          <a:p>
            <a:pPr marL="0" marR="0" indent="365760">
              <a:lnSpc>
                <a:spcPct val="200000"/>
              </a:lnSpc>
              <a:spcBef>
                <a:spcPts val="0"/>
              </a:spcBef>
              <a:spcAft>
                <a:spcPts val="0"/>
              </a:spcAft>
            </a:pPr>
            <a:r>
              <a:rPr lang="en-US" sz="1200" i="1" dirty="0">
                <a:solidFill>
                  <a:srgbClr val="0000FF"/>
                </a:solidFill>
                <a:effectLst/>
                <a:latin typeface="+mn-lt"/>
                <a:ea typeface="Times New Roman" panose="02020603050405020304" pitchFamily="18" charset="0"/>
              </a:rPr>
              <a:t>Trace Metals</a:t>
            </a:r>
            <a:r>
              <a:rPr lang="en-US" sz="1200" dirty="0">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$763</a:t>
            </a:r>
            <a:r>
              <a:rPr lang="en-US" sz="1200" dirty="0">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801 	841	883	927</a:t>
            </a:r>
            <a:endParaRPr lang="en-US" sz="1200" dirty="0">
              <a:effectLst/>
              <a:latin typeface="+mn-lt"/>
              <a:ea typeface="Times New Roman" panose="02020603050405020304" pitchFamily="18" charset="0"/>
            </a:endParaRPr>
          </a:p>
          <a:p>
            <a:pPr marL="0" marR="0" indent="365760">
              <a:lnSpc>
                <a:spcPct val="200000"/>
              </a:lnSpc>
              <a:spcBef>
                <a:spcPts val="0"/>
              </a:spcBef>
              <a:spcAft>
                <a:spcPts val="0"/>
              </a:spcAft>
            </a:pPr>
            <a:r>
              <a:rPr lang="en-US" sz="1200" i="1" dirty="0">
                <a:solidFill>
                  <a:srgbClr val="0000FF"/>
                </a:solidFill>
                <a:effectLst/>
                <a:latin typeface="+mn-lt"/>
                <a:ea typeface="Times New Roman" panose="02020603050405020304" pitchFamily="18" charset="0"/>
              </a:rPr>
              <a:t>Volatile organic chemistry</a:t>
            </a:r>
            <a:r>
              <a:rPr lang="en-US" sz="1200" dirty="0">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$763	801 	841	883	927</a:t>
            </a:r>
            <a:endParaRPr lang="en-US" sz="1200" dirty="0">
              <a:effectLst/>
              <a:latin typeface="+mn-lt"/>
              <a:ea typeface="Times New Roman" panose="02020603050405020304" pitchFamily="18" charset="0"/>
            </a:endParaRPr>
          </a:p>
          <a:p>
            <a:pPr marL="0" marR="0" indent="365760">
              <a:lnSpc>
                <a:spcPct val="200000"/>
              </a:lnSpc>
              <a:spcBef>
                <a:spcPts val="0"/>
              </a:spcBef>
              <a:spcAft>
                <a:spcPts val="0"/>
              </a:spcAft>
            </a:pPr>
            <a:r>
              <a:rPr lang="en-US" sz="1200" i="1" dirty="0">
                <a:solidFill>
                  <a:srgbClr val="0000FF"/>
                </a:solidFill>
                <a:effectLst/>
                <a:latin typeface="+mn-lt"/>
                <a:ea typeface="Times New Roman" panose="02020603050405020304" pitchFamily="18" charset="0"/>
              </a:rPr>
              <a:t>Any other multi-contaminant method 		$560 	588	617	\648</a:t>
            </a:r>
            <a:r>
              <a:rPr lang="en-US" sz="1200" dirty="0">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680</a:t>
            </a:r>
            <a:endParaRPr lang="en-US" sz="1200" dirty="0">
              <a:effectLst/>
              <a:latin typeface="+mn-lt"/>
              <a:ea typeface="Times New Roman" panose="02020603050405020304" pitchFamily="18" charset="0"/>
            </a:endParaRPr>
          </a:p>
          <a:p>
            <a:pPr marL="0" marR="0" indent="365760" fontAlgn="base">
              <a:lnSpc>
                <a:spcPct val="200000"/>
              </a:lnSpc>
              <a:spcBef>
                <a:spcPts val="0"/>
              </a:spcBef>
              <a:spcAft>
                <a:spcPts val="0"/>
              </a:spcAft>
            </a:pPr>
            <a:r>
              <a:rPr lang="en-US" sz="1200" i="1" dirty="0">
                <a:solidFill>
                  <a:srgbClr val="0000FF"/>
                </a:solidFill>
                <a:effectLst/>
                <a:latin typeface="+mn-lt"/>
                <a:ea typeface="Times New Roman" panose="02020603050405020304" pitchFamily="18" charset="0"/>
              </a:rPr>
              <a:t>Any other single contaminant method 		$350	368 	386	405 	425</a:t>
            </a:r>
            <a:endParaRPr lang="en-US" sz="1200" dirty="0">
              <a:effectLst/>
              <a:latin typeface="+mn-lt"/>
              <a:ea typeface="Times New Roman" panose="02020603050405020304" pitchFamily="18" charset="0"/>
            </a:endParaRPr>
          </a:p>
          <a:p>
            <a:pPr marL="0" marR="0" indent="365760">
              <a:lnSpc>
                <a:spcPct val="200000"/>
              </a:lnSpc>
              <a:spcBef>
                <a:spcPts val="0"/>
              </a:spcBef>
              <a:spcAft>
                <a:spcPts val="0"/>
              </a:spcAft>
            </a:pPr>
            <a:r>
              <a:rPr lang="en-US" sz="1200" i="1" dirty="0">
                <a:solidFill>
                  <a:srgbClr val="0000FF"/>
                </a:solidFill>
                <a:effectLst/>
                <a:latin typeface="+mn-lt"/>
                <a:ea typeface="Times New Roman" panose="02020603050405020304" pitchFamily="18" charset="0"/>
              </a:rPr>
              <a:t>Saxitoxins Phycological Services</a:t>
            </a:r>
            <a:r>
              <a:rPr lang="en-US" sz="1200" dirty="0">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$763	801	841	883	927</a:t>
            </a:r>
            <a:endParaRPr lang="en-US" sz="1200" dirty="0">
              <a:effectLst/>
              <a:latin typeface="+mn-lt"/>
              <a:ea typeface="Times New Roman" panose="02020603050405020304" pitchFamily="18" charset="0"/>
            </a:endParaRPr>
          </a:p>
          <a:p>
            <a:pPr marL="0" marR="0" indent="365760">
              <a:lnSpc>
                <a:spcPct val="200000"/>
              </a:lnSpc>
              <a:spcBef>
                <a:spcPts val="0"/>
              </a:spcBef>
              <a:spcAft>
                <a:spcPts val="0"/>
              </a:spcAft>
            </a:pPr>
            <a:r>
              <a:rPr lang="en-US" sz="1200" i="1" dirty="0">
                <a:solidFill>
                  <a:srgbClr val="0000FF"/>
                </a:solidFill>
                <a:effectLst/>
                <a:latin typeface="+mn-lt"/>
                <a:ea typeface="Times New Roman" panose="02020603050405020304" pitchFamily="18" charset="0"/>
              </a:rPr>
              <a:t>Molecular Genetic Analyses</a:t>
            </a:r>
            <a:r>
              <a:rPr lang="en-US" sz="1200" dirty="0">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$560 	588 	617	648	680</a:t>
            </a:r>
            <a:endParaRPr lang="en-US" sz="1200" dirty="0">
              <a:effectLst/>
              <a:latin typeface="+mn-lt"/>
              <a:ea typeface="Times New Roman" panose="02020603050405020304" pitchFamily="18" charset="0"/>
            </a:endParaRPr>
          </a:p>
          <a:p>
            <a:pPr marL="361950" marR="0">
              <a:lnSpc>
                <a:spcPct val="200000"/>
              </a:lnSpc>
              <a:spcBef>
                <a:spcPts val="0"/>
              </a:spcBef>
              <a:spcAft>
                <a:spcPts val="0"/>
              </a:spcAft>
            </a:pPr>
            <a:r>
              <a:rPr lang="en-US" sz="1200" i="1" dirty="0" err="1">
                <a:solidFill>
                  <a:srgbClr val="0000FF"/>
                </a:solidFill>
                <a:effectLst/>
                <a:latin typeface="+mn-lt"/>
                <a:ea typeface="Times New Roman" panose="02020603050405020304" pitchFamily="18" charset="0"/>
              </a:rPr>
              <a:t>Microcystins</a:t>
            </a:r>
            <a:r>
              <a:rPr lang="en-US" sz="1200" i="1" dirty="0">
                <a:solidFill>
                  <a:srgbClr val="0000FF"/>
                </a:solidFill>
                <a:effectLst/>
                <a:latin typeface="+mn-lt"/>
                <a:ea typeface="Times New Roman" panose="02020603050405020304" pitchFamily="18" charset="0"/>
              </a:rPr>
              <a:t>/</a:t>
            </a:r>
            <a:r>
              <a:rPr lang="en-US" sz="1200" i="1" dirty="0" err="1">
                <a:solidFill>
                  <a:srgbClr val="0000FF"/>
                </a:solidFill>
                <a:effectLst/>
                <a:latin typeface="+mn-lt"/>
                <a:ea typeface="Times New Roman" panose="02020603050405020304" pitchFamily="18" charset="0"/>
              </a:rPr>
              <a:t>Nodularins</a:t>
            </a:r>
            <a:r>
              <a:rPr lang="en-US" sz="1200" dirty="0">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$763	801	841	883	927</a:t>
            </a:r>
            <a:endParaRPr lang="en-US" sz="1200" dirty="0">
              <a:latin typeface="+mn-lt"/>
              <a:ea typeface="Times New Roman" panose="02020603050405020304" pitchFamily="18" charset="0"/>
            </a:endParaRPr>
          </a:p>
          <a:p>
            <a:pPr marL="361950">
              <a:lnSpc>
                <a:spcPct val="200000"/>
              </a:lnSpc>
              <a:spcBef>
                <a:spcPts val="0"/>
              </a:spcBef>
              <a:spcAft>
                <a:spcPts val="0"/>
              </a:spcAft>
            </a:pPr>
            <a:r>
              <a:rPr lang="en-US" sz="1200" i="1" dirty="0" err="1">
                <a:solidFill>
                  <a:srgbClr val="0000FF"/>
                </a:solidFill>
                <a:effectLst/>
                <a:latin typeface="+mn-lt"/>
                <a:ea typeface="Times New Roman" panose="02020603050405020304" pitchFamily="18" charset="0"/>
              </a:rPr>
              <a:t>Microcystins</a:t>
            </a:r>
            <a:r>
              <a:rPr lang="en-US" sz="1200" i="1" dirty="0">
                <a:solidFill>
                  <a:srgbClr val="0000FF"/>
                </a:solidFill>
                <a:effectLst/>
                <a:latin typeface="+mn-lt"/>
                <a:ea typeface="Times New Roman" panose="02020603050405020304" pitchFamily="18" charset="0"/>
              </a:rPr>
              <a:t>/</a:t>
            </a:r>
            <a:r>
              <a:rPr lang="en-US" sz="1200" i="1" dirty="0" err="1">
                <a:solidFill>
                  <a:srgbClr val="0000FF"/>
                </a:solidFill>
                <a:effectLst/>
                <a:latin typeface="+mn-lt"/>
                <a:ea typeface="Times New Roman" panose="02020603050405020304" pitchFamily="18" charset="0"/>
              </a:rPr>
              <a:t>Nodularins</a:t>
            </a:r>
            <a:r>
              <a:rPr lang="en-US" sz="1200" i="1" dirty="0">
                <a:solidFill>
                  <a:srgbClr val="0000FF"/>
                </a:solidFill>
                <a:effectLst/>
                <a:latin typeface="+mn-lt"/>
                <a:ea typeface="Times New Roman" panose="02020603050405020304" pitchFamily="18" charset="0"/>
              </a:rPr>
              <a:t>, </a:t>
            </a:r>
            <a:endParaRPr lang="en-US" sz="1200" dirty="0">
              <a:effectLst/>
              <a:latin typeface="+mn-lt"/>
              <a:ea typeface="Times New Roman" panose="02020603050405020304" pitchFamily="18" charset="0"/>
            </a:endParaRPr>
          </a:p>
          <a:p>
            <a:pPr marL="361950" marR="0">
              <a:spcBef>
                <a:spcPts val="0"/>
              </a:spcBef>
              <a:spcAft>
                <a:spcPts val="0"/>
              </a:spcAft>
            </a:pPr>
            <a:r>
              <a:rPr lang="en-US" sz="1200" i="1" dirty="0" err="1">
                <a:solidFill>
                  <a:srgbClr val="0000FF"/>
                </a:solidFill>
                <a:effectLst/>
                <a:latin typeface="+mn-lt"/>
                <a:ea typeface="Times New Roman" panose="02020603050405020304" pitchFamily="18" charset="0"/>
              </a:rPr>
              <a:t>Cylindrospermopsin</a:t>
            </a:r>
            <a:r>
              <a:rPr lang="en-US" sz="1200" i="1" dirty="0">
                <a:solidFill>
                  <a:srgbClr val="0000FF"/>
                </a:solidFill>
                <a:effectLst/>
                <a:latin typeface="+mn-lt"/>
                <a:ea typeface="Times New Roman" panose="02020603050405020304" pitchFamily="18" charset="0"/>
              </a:rPr>
              <a:t>, Anatoxin-a</a:t>
            </a:r>
            <a:r>
              <a:rPr lang="en-US" sz="1200" dirty="0">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$1580</a:t>
            </a:r>
            <a:r>
              <a:rPr lang="en-US" sz="1200" dirty="0">
                <a:effectLst/>
                <a:latin typeface="+mn-lt"/>
                <a:ea typeface="Times New Roman" panose="02020603050405020304" pitchFamily="18" charset="0"/>
              </a:rPr>
              <a:t>	1</a:t>
            </a:r>
            <a:r>
              <a:rPr lang="en-US" sz="1200" i="1" dirty="0">
                <a:solidFill>
                  <a:srgbClr val="0000FF"/>
                </a:solidFill>
                <a:effectLst/>
                <a:latin typeface="+mn-lt"/>
                <a:ea typeface="Times New Roman" panose="02020603050405020304" pitchFamily="18" charset="0"/>
              </a:rPr>
              <a:t>588 	1667	1750	1838 </a:t>
            </a:r>
            <a:r>
              <a:rPr lang="en-US" sz="800" dirty="0">
                <a:effectLst/>
                <a:latin typeface="+mn-lt"/>
                <a:ea typeface="Times New Roman" panose="02020603050405020304" pitchFamily="18" charset="0"/>
              </a:rPr>
              <a:t>	</a:t>
            </a:r>
            <a:r>
              <a:rPr lang="en-US" sz="800" b="1" i="1" dirty="0">
                <a:solidFill>
                  <a:srgbClr val="0000FF"/>
                </a:solidFill>
                <a:effectLst/>
                <a:latin typeface="Times New Roman" panose="02020603050405020304" pitchFamily="18"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4479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209884" y="228600"/>
            <a:ext cx="7924800" cy="461665"/>
          </a:xfrm>
          <a:prstGeom prst="rect">
            <a:avLst/>
          </a:prstGeom>
          <a:noFill/>
          <a:ln w="9525">
            <a:noFill/>
            <a:miter lim="800000"/>
            <a:headEnd/>
            <a:tailEnd/>
          </a:ln>
        </p:spPr>
        <p:txBody>
          <a:bodyPr wrap="square" anchor="t">
            <a:spAutoFit/>
          </a:bodyPr>
          <a:lstStyle/>
          <a:p>
            <a:pPr algn="ctr">
              <a:defRPr/>
            </a:pPr>
            <a:r>
              <a:rPr lang="en-US" sz="2400" b="1" dirty="0">
                <a:solidFill>
                  <a:srgbClr val="326297"/>
                </a:solidFill>
                <a:latin typeface="Calibri"/>
                <a:cs typeface="Arial"/>
              </a:rPr>
              <a:t>NAC 445A.066</a:t>
            </a:r>
          </a:p>
        </p:txBody>
      </p:sp>
      <p:grpSp>
        <p:nvGrpSpPr>
          <p:cNvPr id="2" name="Group 1"/>
          <p:cNvGrpSpPr/>
          <p:nvPr/>
        </p:nvGrpSpPr>
        <p:grpSpPr>
          <a:xfrm>
            <a:off x="-220809" y="-64159"/>
            <a:ext cx="1660817" cy="6922159"/>
            <a:chOff x="-220809" y="-64159"/>
            <a:chExt cx="1660817" cy="6922159"/>
          </a:xfrm>
        </p:grpSpPr>
        <p:grpSp>
          <p:nvGrpSpPr>
            <p:cNvPr id="11" name="Group 10"/>
            <p:cNvGrpSpPr/>
            <p:nvPr/>
          </p:nvGrpSpPr>
          <p:grpSpPr>
            <a:xfrm>
              <a:off x="0" y="0"/>
              <a:ext cx="1219200" cy="6858000"/>
              <a:chOff x="0" y="0"/>
              <a:chExt cx="1219200" cy="6858000"/>
            </a:xfrm>
          </p:grpSpPr>
          <p:sp>
            <p:nvSpPr>
              <p:cNvPr id="12" name="Rectangle 11"/>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13" name="TextBox 6"/>
              <p:cNvSpPr txBox="1">
                <a:spLocks noChangeArrowheads="1"/>
              </p:cNvSpPr>
              <p:nvPr/>
            </p:nvSpPr>
            <p:spPr bwMode="auto">
              <a:xfrm>
                <a:off x="0" y="1447800"/>
                <a:ext cx="1219200" cy="3985706"/>
              </a:xfrm>
              <a:prstGeom prst="rect">
                <a:avLst/>
              </a:prstGeom>
              <a:noFill/>
              <a:ln w="9525">
                <a:noFill/>
                <a:miter lim="800000"/>
                <a:headEnd/>
                <a:tailEnd/>
              </a:ln>
            </p:spPr>
            <p:txBody>
              <a:bodyPr wrap="square">
                <a:spAutoFit/>
              </a:bodyPr>
              <a:lstStyle/>
              <a:p>
                <a:pPr lvl="0" algn="ctr">
                  <a:defRPr/>
                </a:pPr>
                <a:r>
                  <a:rPr lang="en-US" sz="1100" b="1">
                    <a:solidFill>
                      <a:srgbClr val="2A4D78"/>
                    </a:solidFill>
                    <a:latin typeface="Calibri"/>
                    <a:cs typeface="Arial" pitchFamily="34" charset="0"/>
                  </a:rPr>
                  <a:t>Greg Lovato</a:t>
                </a:r>
              </a:p>
              <a:p>
                <a:pPr lvl="0" algn="ctr">
                  <a:defRPr/>
                </a:pPr>
                <a:r>
                  <a:rPr lang="en-US" sz="1100" i="1">
                    <a:solidFill>
                      <a:srgbClr val="2A4D78"/>
                    </a:solidFill>
                    <a:latin typeface="Calibri"/>
                    <a:cs typeface="Arial" pitchFamily="34" charset="0"/>
                  </a:rPr>
                  <a:t>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Jennifer Carr</a:t>
                </a:r>
              </a:p>
              <a:p>
                <a:pPr lvl="0" algn="ctr">
                  <a:defRPr/>
                </a:pPr>
                <a:r>
                  <a:rPr lang="en-US" sz="1100" i="1">
                    <a:solidFill>
                      <a:srgbClr val="2A4D78"/>
                    </a:solidFill>
                    <a:latin typeface="Calibri"/>
                    <a:cs typeface="Arial" pitchFamily="34" charset="0"/>
                  </a:rPr>
                  <a:t>Deputy 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Jeffrey Kinder</a:t>
                </a:r>
              </a:p>
              <a:p>
                <a:pPr lvl="0" algn="ctr">
                  <a:defRPr/>
                </a:pPr>
                <a:r>
                  <a:rPr lang="en-US" sz="1100" i="1">
                    <a:solidFill>
                      <a:srgbClr val="2A4D78"/>
                    </a:solidFill>
                    <a:latin typeface="Calibri"/>
                    <a:cs typeface="Arial" pitchFamily="34" charset="0"/>
                  </a:rPr>
                  <a:t>Deputy 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Rick </a:t>
                </a:r>
                <a:r>
                  <a:rPr lang="en-US" sz="1100" b="1" err="1">
                    <a:solidFill>
                      <a:srgbClr val="2A4D78"/>
                    </a:solidFill>
                    <a:latin typeface="Calibri"/>
                    <a:cs typeface="Arial" pitchFamily="34" charset="0"/>
                  </a:rPr>
                  <a:t>Perdomo</a:t>
                </a:r>
                <a:endParaRPr lang="en-US" sz="1100" b="1">
                  <a:solidFill>
                    <a:srgbClr val="2A4D78"/>
                  </a:solidFill>
                  <a:latin typeface="Calibri"/>
                  <a:cs typeface="Arial" pitchFamily="34" charset="0"/>
                </a:endParaRPr>
              </a:p>
              <a:p>
                <a:pPr algn="ctr">
                  <a:defRPr/>
                </a:pPr>
                <a:r>
                  <a:rPr lang="en-US" sz="1100" i="1">
                    <a:solidFill>
                      <a:srgbClr val="2A4D78"/>
                    </a:solidFill>
                    <a:latin typeface="Calibri"/>
                    <a:cs typeface="Arial" pitchFamily="34" charset="0"/>
                  </a:rPr>
                  <a:t>Deputy Administrator</a:t>
                </a:r>
              </a:p>
              <a:p>
                <a:pPr lvl="0" algn="ctr">
                  <a:defRPr/>
                </a:pPr>
                <a:endParaRPr lang="en-US" sz="1100" b="1">
                  <a:solidFill>
                    <a:srgbClr val="2A4D78"/>
                  </a:solidFill>
                  <a:latin typeface="Calibri"/>
                  <a:cs typeface="Arial" pitchFamily="34" charset="0"/>
                </a:endParaRPr>
              </a:p>
              <a:p>
                <a:pPr lvl="0" algn="ctr">
                  <a:defRPr/>
                </a:pPr>
                <a:endParaRPr lang="en-US" sz="1100" i="1">
                  <a:solidFill>
                    <a:srgbClr val="2A4D78"/>
                  </a:solidFill>
                  <a:latin typeface="Calibri"/>
                  <a:cs typeface="Arial" pitchFamily="34" charset="0"/>
                </a:endParaRPr>
              </a:p>
              <a:p>
                <a:pPr lvl="0" algn="ctr">
                  <a:defRPr/>
                </a:pPr>
                <a:endParaRPr lang="en-US" sz="1100" i="1">
                  <a:solidFill>
                    <a:srgbClr val="2A4D78"/>
                  </a:solidFill>
                  <a:latin typeface="Calibri"/>
                  <a:cs typeface="Arial" pitchFamily="34" charset="0"/>
                </a:endParaRPr>
              </a:p>
              <a:p>
                <a:pPr lvl="0" algn="ctr">
                  <a:defRPr/>
                </a:pPr>
                <a:br>
                  <a:rPr lang="en-US" sz="1100" i="1">
                    <a:solidFill>
                      <a:prstClr val="black"/>
                    </a:solidFill>
                    <a:latin typeface="Calibri"/>
                    <a:cs typeface="Arial" pitchFamily="34" charset="0"/>
                  </a:rPr>
                </a:br>
                <a:endParaRPr lang="en-US" sz="1100">
                  <a:solidFill>
                    <a:prstClr val="black"/>
                  </a:solidFill>
                  <a:latin typeface="Calibri"/>
                  <a:cs typeface="Arial" pitchFamily="34" charset="0"/>
                </a:endParaRPr>
              </a:p>
              <a:p>
                <a:pPr lvl="0" algn="ctr">
                  <a:defRPr/>
                </a:pPr>
                <a:br>
                  <a:rPr lang="en-US" sz="1100" i="1">
                    <a:solidFill>
                      <a:prstClr val="black"/>
                    </a:solidFill>
                    <a:latin typeface="Calibri"/>
                    <a:cs typeface="Arial" pitchFamily="34" charset="0"/>
                  </a:rPr>
                </a:br>
                <a:br>
                  <a:rPr lang="en-US" sz="1100" i="1">
                    <a:latin typeface="+mn-lt"/>
                    <a:cs typeface="Arial" pitchFamily="34" charset="0"/>
                  </a:rPr>
                </a:br>
                <a:br>
                  <a:rPr lang="en-US" sz="1100" i="1">
                    <a:latin typeface="+mn-lt"/>
                    <a:cs typeface="Arial" pitchFamily="34" charset="0"/>
                  </a:rPr>
                </a:br>
                <a:endParaRPr lang="en-US" sz="1100" i="1">
                  <a:latin typeface="+mn-lt"/>
                  <a:cs typeface="Arial" pitchFamily="34" charset="0"/>
                </a:endParaRPr>
              </a:p>
            </p:txBody>
          </p:sp>
        </p:gr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18" name="Picture 17"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9" name="TextBox 6"/>
            <p:cNvSpPr txBox="1">
              <a:spLocks noChangeArrowheads="1"/>
            </p:cNvSpPr>
            <p:nvPr/>
          </p:nvSpPr>
          <p:spPr bwMode="auto">
            <a:xfrm>
              <a:off x="0" y="4979313"/>
              <a:ext cx="1219200" cy="261610"/>
            </a:xfrm>
            <a:prstGeom prst="rect">
              <a:avLst/>
            </a:prstGeom>
            <a:noFill/>
            <a:ln w="9525">
              <a:noFill/>
              <a:miter lim="800000"/>
              <a:headEnd/>
              <a:tailEnd/>
            </a:ln>
          </p:spPr>
          <p:txBody>
            <a:bodyPr wrap="square">
              <a:spAutoFit/>
            </a:bodyPr>
            <a:lstStyle/>
            <a:p>
              <a:pPr lvl="0" algn="ctr">
                <a:defRPr/>
              </a:pPr>
              <a:endParaRPr lang="en-US" sz="1100" i="1" dirty="0">
                <a:latin typeface="+mn-lt"/>
                <a:cs typeface="Arial" pitchFamily="34" charset="0"/>
              </a:endParaRPr>
            </a:p>
          </p:txBody>
        </p:sp>
      </p:grpSp>
      <p:sp>
        <p:nvSpPr>
          <p:cNvPr id="15" name="TextBox 6">
            <a:extLst>
              <a:ext uri="{FF2B5EF4-FFF2-40B4-BE49-F238E27FC236}">
                <a16:creationId xmlns:a16="http://schemas.microsoft.com/office/drawing/2014/main" id="{B1BF53FF-90A9-A496-9B94-9D9621AF1F5C}"/>
              </a:ext>
            </a:extLst>
          </p:cNvPr>
          <p:cNvSpPr txBox="1">
            <a:spLocks noChangeArrowheads="1"/>
          </p:cNvSpPr>
          <p:nvPr/>
        </p:nvSpPr>
        <p:spPr bwMode="auto">
          <a:xfrm>
            <a:off x="0" y="4979313"/>
            <a:ext cx="1219200" cy="430887"/>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Jim Lawrence</a:t>
            </a:r>
          </a:p>
          <a:p>
            <a:pPr lvl="0" algn="ctr">
              <a:defRPr/>
            </a:pPr>
            <a:r>
              <a:rPr lang="en-US" sz="1100" i="1" dirty="0">
                <a:solidFill>
                  <a:srgbClr val="2A4D78"/>
                </a:solidFill>
                <a:latin typeface="Calibri"/>
                <a:cs typeface="Arial" pitchFamily="34" charset="0"/>
              </a:rPr>
              <a:t>Acting Director</a:t>
            </a:r>
            <a:endParaRPr lang="en-US" sz="1100" i="1" dirty="0">
              <a:latin typeface="+mn-lt"/>
              <a:cs typeface="Arial" pitchFamily="34" charset="0"/>
            </a:endParaRPr>
          </a:p>
        </p:txBody>
      </p:sp>
      <p:sp>
        <p:nvSpPr>
          <p:cNvPr id="10" name="TextBox 9">
            <a:extLst>
              <a:ext uri="{FF2B5EF4-FFF2-40B4-BE49-F238E27FC236}">
                <a16:creationId xmlns:a16="http://schemas.microsoft.com/office/drawing/2014/main" id="{202433DB-A9D9-B24F-EB86-3EBFA2E9B5D5}"/>
              </a:ext>
            </a:extLst>
          </p:cNvPr>
          <p:cNvSpPr txBox="1"/>
          <p:nvPr/>
        </p:nvSpPr>
        <p:spPr>
          <a:xfrm>
            <a:off x="1228516" y="588598"/>
            <a:ext cx="7915484" cy="6579686"/>
          </a:xfrm>
          <a:prstGeom prst="rect">
            <a:avLst/>
          </a:prstGeom>
          <a:noFill/>
        </p:spPr>
        <p:txBody>
          <a:bodyPr wrap="square">
            <a:spAutoFit/>
          </a:bodyPr>
          <a:lstStyle/>
          <a:p>
            <a:pPr marL="365760" marR="0">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CATEGORY OF CONTAMINANT				</a:t>
            </a:r>
            <a:endParaRPr lang="en-US" sz="1200" dirty="0">
              <a:effectLst/>
              <a:latin typeface="+mn-lt"/>
              <a:ea typeface="Times New Roman" panose="02020603050405020304" pitchFamily="18" charset="0"/>
            </a:endParaRPr>
          </a:p>
          <a:p>
            <a:pPr marL="0" marR="0">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                                                                       		Year 1	Year 2	Year 3	Year 4	Year 5</a:t>
            </a:r>
            <a:endParaRPr lang="en-US" sz="1200" dirty="0">
              <a:effectLst/>
              <a:latin typeface="+mn-lt"/>
              <a:ea typeface="Times New Roman" panose="02020603050405020304" pitchFamily="18" charset="0"/>
            </a:endParaRPr>
          </a:p>
          <a:p>
            <a:pPr marL="0" marR="0">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 Mining Fees:</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                  </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2023 	2024	2025	2026	2027</a:t>
            </a:r>
            <a:endParaRPr lang="en-US" sz="1200" dirty="0">
              <a:effectLst/>
              <a:latin typeface="+mn-lt"/>
              <a:ea typeface="Times New Roman" panose="02020603050405020304" pitchFamily="18" charset="0"/>
            </a:endParaRPr>
          </a:p>
          <a:p>
            <a:pPr marL="0" marR="0" indent="361950">
              <a:lnSpc>
                <a:spcPct val="200000"/>
              </a:lnSpc>
              <a:spcBef>
                <a:spcPts val="0"/>
              </a:spcBef>
              <a:spcAft>
                <a:spcPts val="0"/>
              </a:spcAft>
            </a:pPr>
            <a:r>
              <a:rPr lang="en-US" sz="1200" i="1" dirty="0">
                <a:solidFill>
                  <a:srgbClr val="0000FF"/>
                </a:solidFill>
                <a:effectLst/>
                <a:latin typeface="+mn-lt"/>
                <a:ea typeface="Times New Roman" panose="02020603050405020304" pitchFamily="18" charset="0"/>
              </a:rPr>
              <a:t>Any other individual contaminant – Cyanide     </a:t>
            </a:r>
            <a:r>
              <a:rPr lang="en-US" sz="1200" dirty="0">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$350    	368 	386	405	425</a:t>
            </a:r>
            <a:endParaRPr lang="en-US" sz="1200" dirty="0">
              <a:effectLst/>
              <a:latin typeface="+mn-lt"/>
              <a:ea typeface="Times New Roman" panose="02020603050405020304" pitchFamily="18" charset="0"/>
            </a:endParaRPr>
          </a:p>
          <a:p>
            <a:pPr marL="0" marR="0" indent="361950">
              <a:lnSpc>
                <a:spcPct val="200000"/>
              </a:lnSpc>
              <a:spcBef>
                <a:spcPts val="0"/>
              </a:spcBef>
              <a:spcAft>
                <a:spcPts val="0"/>
              </a:spcAft>
            </a:pPr>
            <a:r>
              <a:rPr lang="en-US" sz="1200" i="1" dirty="0">
                <a:solidFill>
                  <a:srgbClr val="0000FF"/>
                </a:solidFill>
                <a:effectLst/>
                <a:latin typeface="+mn-lt"/>
                <a:ea typeface="Times New Roman" panose="02020603050405020304" pitchFamily="18" charset="0"/>
              </a:rPr>
              <a:t>Any other individual contaminant-D7572- 11     </a:t>
            </a:r>
            <a:r>
              <a:rPr lang="en-US" sz="1200" dirty="0">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$350          	368	386 	405	425</a:t>
            </a:r>
            <a:endParaRPr lang="en-US" sz="1200" dirty="0">
              <a:effectLst/>
              <a:latin typeface="+mn-lt"/>
              <a:ea typeface="Times New Roman" panose="02020603050405020304" pitchFamily="18" charset="0"/>
            </a:endParaRPr>
          </a:p>
          <a:p>
            <a:pPr marL="0" marR="0" indent="361950">
              <a:lnSpc>
                <a:spcPct val="200000"/>
              </a:lnSpc>
              <a:spcBef>
                <a:spcPts val="0"/>
              </a:spcBef>
              <a:spcAft>
                <a:spcPts val="0"/>
              </a:spcAft>
            </a:pPr>
            <a:r>
              <a:rPr lang="en-US" sz="1200" i="1" dirty="0">
                <a:solidFill>
                  <a:srgbClr val="0000FF"/>
                </a:solidFill>
                <a:effectLst/>
                <a:latin typeface="+mn-lt"/>
                <a:ea typeface="Times New Roman" panose="02020603050405020304" pitchFamily="18" charset="0"/>
              </a:rPr>
              <a:t>Any other individual contaminant-Metal</a:t>
            </a:r>
            <a:r>
              <a:rPr lang="en-US" sz="1200" dirty="0">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350          	368	386	405	425</a:t>
            </a:r>
            <a:endParaRPr lang="en-US" sz="1200" dirty="0">
              <a:effectLst/>
              <a:latin typeface="+mn-lt"/>
              <a:ea typeface="Times New Roman" panose="02020603050405020304" pitchFamily="18" charset="0"/>
            </a:endParaRPr>
          </a:p>
          <a:p>
            <a:pPr marL="0" marR="0" indent="361950">
              <a:lnSpc>
                <a:spcPct val="200000"/>
              </a:lnSpc>
              <a:spcBef>
                <a:spcPts val="0"/>
              </a:spcBef>
              <a:spcAft>
                <a:spcPts val="0"/>
              </a:spcAft>
            </a:pPr>
            <a:r>
              <a:rPr lang="en-US" sz="1200" i="1" dirty="0">
                <a:solidFill>
                  <a:srgbClr val="0000FF"/>
                </a:solidFill>
                <a:effectLst/>
                <a:latin typeface="+mn-lt"/>
                <a:ea typeface="Times New Roman" panose="02020603050405020304" pitchFamily="18" charset="0"/>
              </a:rPr>
              <a:t>Any other individual contaminant-ORP</a:t>
            </a:r>
            <a:r>
              <a:rPr lang="en-US" sz="1200" dirty="0">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    </a:t>
            </a:r>
            <a:r>
              <a:rPr lang="en-US" sz="1200" dirty="0">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$350          	368         	386         	405         	425</a:t>
            </a:r>
            <a:endParaRPr lang="en-US" sz="1200" dirty="0">
              <a:effectLst/>
              <a:latin typeface="+mn-lt"/>
              <a:ea typeface="Times New Roman" panose="02020603050405020304" pitchFamily="18" charset="0"/>
            </a:endParaRPr>
          </a:p>
          <a:p>
            <a:pPr marL="0" marR="0" indent="365760">
              <a:lnSpc>
                <a:spcPct val="200000"/>
              </a:lnSpc>
              <a:spcBef>
                <a:spcPts val="0"/>
              </a:spcBef>
              <a:spcAft>
                <a:spcPts val="0"/>
              </a:spcAft>
            </a:pPr>
            <a:r>
              <a:rPr lang="en-US" sz="1200" i="1" dirty="0">
                <a:solidFill>
                  <a:srgbClr val="0000FF"/>
                </a:solidFill>
                <a:effectLst/>
                <a:latin typeface="+mn-lt"/>
                <a:ea typeface="Times New Roman" panose="02020603050405020304" pitchFamily="18" charset="0"/>
              </a:rPr>
              <a:t>Any other multi-contaminant method-C1308-08</a:t>
            </a:r>
            <a:r>
              <a:rPr lang="en-US" sz="1200" dirty="0">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$560 </a:t>
            </a:r>
            <a:r>
              <a:rPr lang="en-US" sz="1200" dirty="0">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588          	617         	648</a:t>
            </a:r>
            <a:r>
              <a:rPr lang="en-US" sz="1200" dirty="0">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680</a:t>
            </a:r>
            <a:endParaRPr lang="en-US" sz="1200" dirty="0">
              <a:effectLst/>
              <a:latin typeface="+mn-lt"/>
              <a:ea typeface="Times New Roman" panose="02020603050405020304" pitchFamily="18" charset="0"/>
            </a:endParaRPr>
          </a:p>
          <a:p>
            <a:pPr marL="0" marR="0" indent="361950" fontAlgn="base">
              <a:lnSpc>
                <a:spcPct val="200000"/>
              </a:lnSpc>
              <a:spcBef>
                <a:spcPts val="0"/>
              </a:spcBef>
              <a:spcAft>
                <a:spcPts val="0"/>
              </a:spcAft>
            </a:pPr>
            <a:r>
              <a:rPr lang="en-US" sz="1200" i="1" dirty="0">
                <a:solidFill>
                  <a:srgbClr val="0000FF"/>
                </a:solidFill>
                <a:effectLst/>
                <a:latin typeface="+mn-lt"/>
                <a:ea typeface="Times New Roman" panose="02020603050405020304" pitchFamily="18" charset="0"/>
              </a:rPr>
              <a:t>Any other multi-contaminant method-D5744-12.</a:t>
            </a:r>
            <a:r>
              <a:rPr lang="en-US" sz="1200" dirty="0">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$763</a:t>
            </a:r>
            <a:r>
              <a:rPr lang="en-US" sz="1200" dirty="0">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801          	841         	883         	927</a:t>
            </a:r>
            <a:endParaRPr lang="en-US" sz="1200" dirty="0">
              <a:effectLst/>
              <a:latin typeface="+mn-lt"/>
              <a:ea typeface="Times New Roman" panose="02020603050405020304" pitchFamily="18" charset="0"/>
            </a:endParaRPr>
          </a:p>
          <a:p>
            <a:pPr marL="0" marR="0" indent="365760">
              <a:lnSpc>
                <a:spcPct val="200000"/>
              </a:lnSpc>
              <a:spcBef>
                <a:spcPts val="0"/>
              </a:spcBef>
              <a:spcAft>
                <a:spcPts val="0"/>
              </a:spcAft>
            </a:pPr>
            <a:r>
              <a:rPr lang="en-US" sz="1200" i="1" dirty="0">
                <a:solidFill>
                  <a:srgbClr val="0000FF"/>
                </a:solidFill>
                <a:effectLst/>
                <a:latin typeface="+mn-lt"/>
                <a:ea typeface="Times New Roman" panose="02020603050405020304" pitchFamily="18" charset="0"/>
              </a:rPr>
              <a:t>Any other multi-contaminant method-E1915</a:t>
            </a:r>
            <a:r>
              <a:rPr lang="en-US" sz="1200" dirty="0">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$560 </a:t>
            </a:r>
            <a:r>
              <a:rPr lang="en-US" sz="1200" dirty="0">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588          	617         	648</a:t>
            </a:r>
            <a:r>
              <a:rPr lang="en-US" sz="1200" dirty="0">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680</a:t>
            </a:r>
            <a:endParaRPr lang="en-US" sz="1200" dirty="0">
              <a:effectLst/>
              <a:latin typeface="+mn-lt"/>
              <a:ea typeface="Times New Roman" panose="02020603050405020304" pitchFamily="18" charset="0"/>
            </a:endParaRPr>
          </a:p>
          <a:p>
            <a:pPr marL="0" marR="0" indent="365760">
              <a:lnSpc>
                <a:spcPct val="200000"/>
              </a:lnSpc>
              <a:spcBef>
                <a:spcPts val="0"/>
              </a:spcBef>
              <a:spcAft>
                <a:spcPts val="0"/>
              </a:spcAft>
            </a:pPr>
            <a:r>
              <a:rPr lang="en-US" sz="1200" i="1" dirty="0">
                <a:solidFill>
                  <a:srgbClr val="0000FF"/>
                </a:solidFill>
                <a:effectLst/>
                <a:latin typeface="+mn-lt"/>
                <a:ea typeface="Times New Roman" panose="02020603050405020304" pitchFamily="18" charset="0"/>
              </a:rPr>
              <a:t>Any other multi-contaminant method-EPA 600</a:t>
            </a:r>
            <a:r>
              <a:rPr lang="en-US" sz="1200" dirty="0">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$560 </a:t>
            </a:r>
            <a:r>
              <a:rPr lang="en-US" sz="1200" dirty="0">
                <a:effectLst/>
                <a:latin typeface="+mn-lt"/>
                <a:ea typeface="Times New Roman" panose="02020603050405020304" pitchFamily="18" charset="0"/>
              </a:rPr>
              <a:t>	5</a:t>
            </a:r>
            <a:r>
              <a:rPr lang="en-US" sz="1200" i="1" dirty="0">
                <a:solidFill>
                  <a:srgbClr val="0000FF"/>
                </a:solidFill>
                <a:effectLst/>
                <a:latin typeface="+mn-lt"/>
                <a:ea typeface="Times New Roman" panose="02020603050405020304" pitchFamily="18" charset="0"/>
              </a:rPr>
              <a:t>88          	617         	648</a:t>
            </a:r>
            <a:r>
              <a:rPr lang="en-US" sz="1200" dirty="0">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680</a:t>
            </a:r>
            <a:endParaRPr lang="en-US" sz="1200" dirty="0">
              <a:effectLst/>
              <a:latin typeface="+mn-lt"/>
              <a:ea typeface="Times New Roman" panose="02020603050405020304" pitchFamily="18" charset="0"/>
            </a:endParaRPr>
          </a:p>
          <a:p>
            <a:pPr marL="0" marR="0" indent="365760">
              <a:lnSpc>
                <a:spcPct val="200000"/>
              </a:lnSpc>
              <a:spcBef>
                <a:spcPts val="0"/>
              </a:spcBef>
              <a:spcAft>
                <a:spcPts val="0"/>
              </a:spcAft>
            </a:pPr>
            <a:r>
              <a:rPr lang="en-US" sz="1200" i="1" dirty="0">
                <a:solidFill>
                  <a:srgbClr val="0000FF"/>
                </a:solidFill>
                <a:effectLst/>
                <a:latin typeface="+mn-lt"/>
                <a:ea typeface="Times New Roman" panose="02020603050405020304" pitchFamily="18" charset="0"/>
              </a:rPr>
              <a:t>Any other multi-contaminant method-MWM</a:t>
            </a:r>
            <a:r>
              <a:rPr lang="en-US" sz="1200" dirty="0">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$560 </a:t>
            </a:r>
            <a:r>
              <a:rPr lang="en-US" sz="1200" dirty="0">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588          	617         	648	680 </a:t>
            </a:r>
            <a:endParaRPr lang="en-US" sz="1200" dirty="0">
              <a:effectLst/>
              <a:latin typeface="+mn-lt"/>
              <a:ea typeface="Times New Roman" panose="02020603050405020304" pitchFamily="18" charset="0"/>
            </a:endParaRPr>
          </a:p>
          <a:p>
            <a:pPr marL="0" marR="0" algn="just">
              <a:lnSpc>
                <a:spcPct val="200000"/>
              </a:lnSpc>
              <a:spcBef>
                <a:spcPts val="0"/>
              </a:spcBef>
              <a:spcAft>
                <a:spcPts val="0"/>
              </a:spcAft>
            </a:pPr>
            <a:endParaRPr lang="en-US" sz="1200" b="1" i="1" dirty="0">
              <a:solidFill>
                <a:srgbClr val="0000FF"/>
              </a:solidFill>
              <a:effectLst/>
              <a:latin typeface="+mn-lt"/>
              <a:ea typeface="Times New Roman" panose="02020603050405020304" pitchFamily="18" charset="0"/>
            </a:endParaRPr>
          </a:p>
          <a:p>
            <a:pPr marL="0" marR="0" algn="just">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For the calendar year beginning on January 1, 2027, and for each calendar year thereafter, the Director shall increase each fee required by this subsection by an amount that is equal to 4 percent of the fee for the immediately preceding fiscal year. The Director of the Department of Conservation and Natural Resources or the Director’s designee may, for any individual fiscal year, suspend an increase in a rate or fee specified in this subsection.</a:t>
            </a:r>
            <a:endParaRPr lang="en-US" sz="1200" dirty="0">
              <a:effectLst/>
              <a:latin typeface="+mn-lt"/>
              <a:ea typeface="Times New Roman" panose="02020603050405020304" pitchFamily="18" charset="0"/>
            </a:endParaRPr>
          </a:p>
          <a:p>
            <a:pPr marL="0" marR="0">
              <a:lnSpc>
                <a:spcPct val="200000"/>
              </a:lnSpc>
              <a:spcBef>
                <a:spcPts val="0"/>
              </a:spcBef>
              <a:spcAft>
                <a:spcPts val="0"/>
              </a:spcAft>
            </a:pPr>
            <a:endParaRPr lang="en-US" sz="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93798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209884" y="228600"/>
            <a:ext cx="7924800" cy="461665"/>
          </a:xfrm>
          <a:prstGeom prst="rect">
            <a:avLst/>
          </a:prstGeom>
          <a:noFill/>
          <a:ln w="9525">
            <a:noFill/>
            <a:miter lim="800000"/>
            <a:headEnd/>
            <a:tailEnd/>
          </a:ln>
        </p:spPr>
        <p:txBody>
          <a:bodyPr wrap="square" anchor="t">
            <a:spAutoFit/>
          </a:bodyPr>
          <a:lstStyle/>
          <a:p>
            <a:pPr algn="ctr">
              <a:defRPr/>
            </a:pPr>
            <a:r>
              <a:rPr lang="en-US" sz="2400" b="1" dirty="0">
                <a:solidFill>
                  <a:srgbClr val="326297"/>
                </a:solidFill>
                <a:latin typeface="Calibri"/>
                <a:cs typeface="Arial"/>
              </a:rPr>
              <a:t>NAC 445A.066</a:t>
            </a:r>
          </a:p>
        </p:txBody>
      </p:sp>
      <p:grpSp>
        <p:nvGrpSpPr>
          <p:cNvPr id="2" name="Group 1"/>
          <p:cNvGrpSpPr/>
          <p:nvPr/>
        </p:nvGrpSpPr>
        <p:grpSpPr>
          <a:xfrm>
            <a:off x="-220809" y="-64159"/>
            <a:ext cx="1660817" cy="6922159"/>
            <a:chOff x="-220809" y="-64159"/>
            <a:chExt cx="1660817" cy="6922159"/>
          </a:xfrm>
        </p:grpSpPr>
        <p:grpSp>
          <p:nvGrpSpPr>
            <p:cNvPr id="11" name="Group 10"/>
            <p:cNvGrpSpPr/>
            <p:nvPr/>
          </p:nvGrpSpPr>
          <p:grpSpPr>
            <a:xfrm>
              <a:off x="0" y="0"/>
              <a:ext cx="1219200" cy="6858000"/>
              <a:chOff x="0" y="0"/>
              <a:chExt cx="1219200" cy="6858000"/>
            </a:xfrm>
          </p:grpSpPr>
          <p:sp>
            <p:nvSpPr>
              <p:cNvPr id="12" name="Rectangle 11"/>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13" name="TextBox 6"/>
              <p:cNvSpPr txBox="1">
                <a:spLocks noChangeArrowheads="1"/>
              </p:cNvSpPr>
              <p:nvPr/>
            </p:nvSpPr>
            <p:spPr bwMode="auto">
              <a:xfrm>
                <a:off x="0" y="1447800"/>
                <a:ext cx="1219200" cy="3985706"/>
              </a:xfrm>
              <a:prstGeom prst="rect">
                <a:avLst/>
              </a:prstGeom>
              <a:noFill/>
              <a:ln w="9525">
                <a:noFill/>
                <a:miter lim="800000"/>
                <a:headEnd/>
                <a:tailEnd/>
              </a:ln>
            </p:spPr>
            <p:txBody>
              <a:bodyPr wrap="square">
                <a:spAutoFit/>
              </a:bodyPr>
              <a:lstStyle/>
              <a:p>
                <a:pPr lvl="0" algn="ctr">
                  <a:defRPr/>
                </a:pPr>
                <a:r>
                  <a:rPr lang="en-US" sz="1100" b="1">
                    <a:solidFill>
                      <a:srgbClr val="2A4D78"/>
                    </a:solidFill>
                    <a:latin typeface="Calibri"/>
                    <a:cs typeface="Arial" pitchFamily="34" charset="0"/>
                  </a:rPr>
                  <a:t>Greg Lovato</a:t>
                </a:r>
              </a:p>
              <a:p>
                <a:pPr lvl="0" algn="ctr">
                  <a:defRPr/>
                </a:pPr>
                <a:r>
                  <a:rPr lang="en-US" sz="1100" i="1">
                    <a:solidFill>
                      <a:srgbClr val="2A4D78"/>
                    </a:solidFill>
                    <a:latin typeface="Calibri"/>
                    <a:cs typeface="Arial" pitchFamily="34" charset="0"/>
                  </a:rPr>
                  <a:t>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Jennifer Carr</a:t>
                </a:r>
              </a:p>
              <a:p>
                <a:pPr lvl="0" algn="ctr">
                  <a:defRPr/>
                </a:pPr>
                <a:r>
                  <a:rPr lang="en-US" sz="1100" i="1">
                    <a:solidFill>
                      <a:srgbClr val="2A4D78"/>
                    </a:solidFill>
                    <a:latin typeface="Calibri"/>
                    <a:cs typeface="Arial" pitchFamily="34" charset="0"/>
                  </a:rPr>
                  <a:t>Deputy 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Jeffrey Kinder</a:t>
                </a:r>
              </a:p>
              <a:p>
                <a:pPr lvl="0" algn="ctr">
                  <a:defRPr/>
                </a:pPr>
                <a:r>
                  <a:rPr lang="en-US" sz="1100" i="1">
                    <a:solidFill>
                      <a:srgbClr val="2A4D78"/>
                    </a:solidFill>
                    <a:latin typeface="Calibri"/>
                    <a:cs typeface="Arial" pitchFamily="34" charset="0"/>
                  </a:rPr>
                  <a:t>Deputy 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Rick </a:t>
                </a:r>
                <a:r>
                  <a:rPr lang="en-US" sz="1100" b="1" err="1">
                    <a:solidFill>
                      <a:srgbClr val="2A4D78"/>
                    </a:solidFill>
                    <a:latin typeface="Calibri"/>
                    <a:cs typeface="Arial" pitchFamily="34" charset="0"/>
                  </a:rPr>
                  <a:t>Perdomo</a:t>
                </a:r>
                <a:endParaRPr lang="en-US" sz="1100" b="1">
                  <a:solidFill>
                    <a:srgbClr val="2A4D78"/>
                  </a:solidFill>
                  <a:latin typeface="Calibri"/>
                  <a:cs typeface="Arial" pitchFamily="34" charset="0"/>
                </a:endParaRPr>
              </a:p>
              <a:p>
                <a:pPr algn="ctr">
                  <a:defRPr/>
                </a:pPr>
                <a:r>
                  <a:rPr lang="en-US" sz="1100" i="1">
                    <a:solidFill>
                      <a:srgbClr val="2A4D78"/>
                    </a:solidFill>
                    <a:latin typeface="Calibri"/>
                    <a:cs typeface="Arial" pitchFamily="34" charset="0"/>
                  </a:rPr>
                  <a:t>Deputy Administrator</a:t>
                </a:r>
              </a:p>
              <a:p>
                <a:pPr lvl="0" algn="ctr">
                  <a:defRPr/>
                </a:pPr>
                <a:endParaRPr lang="en-US" sz="1100" b="1">
                  <a:solidFill>
                    <a:srgbClr val="2A4D78"/>
                  </a:solidFill>
                  <a:latin typeface="Calibri"/>
                  <a:cs typeface="Arial" pitchFamily="34" charset="0"/>
                </a:endParaRPr>
              </a:p>
              <a:p>
                <a:pPr lvl="0" algn="ctr">
                  <a:defRPr/>
                </a:pPr>
                <a:endParaRPr lang="en-US" sz="1100" i="1">
                  <a:solidFill>
                    <a:srgbClr val="2A4D78"/>
                  </a:solidFill>
                  <a:latin typeface="Calibri"/>
                  <a:cs typeface="Arial" pitchFamily="34" charset="0"/>
                </a:endParaRPr>
              </a:p>
              <a:p>
                <a:pPr lvl="0" algn="ctr">
                  <a:defRPr/>
                </a:pPr>
                <a:endParaRPr lang="en-US" sz="1100" i="1">
                  <a:solidFill>
                    <a:srgbClr val="2A4D78"/>
                  </a:solidFill>
                  <a:latin typeface="Calibri"/>
                  <a:cs typeface="Arial" pitchFamily="34" charset="0"/>
                </a:endParaRPr>
              </a:p>
              <a:p>
                <a:pPr lvl="0" algn="ctr">
                  <a:defRPr/>
                </a:pPr>
                <a:br>
                  <a:rPr lang="en-US" sz="1100" i="1">
                    <a:solidFill>
                      <a:prstClr val="black"/>
                    </a:solidFill>
                    <a:latin typeface="Calibri"/>
                    <a:cs typeface="Arial" pitchFamily="34" charset="0"/>
                  </a:rPr>
                </a:br>
                <a:endParaRPr lang="en-US" sz="1100">
                  <a:solidFill>
                    <a:prstClr val="black"/>
                  </a:solidFill>
                  <a:latin typeface="Calibri"/>
                  <a:cs typeface="Arial" pitchFamily="34" charset="0"/>
                </a:endParaRPr>
              </a:p>
              <a:p>
                <a:pPr lvl="0" algn="ctr">
                  <a:defRPr/>
                </a:pPr>
                <a:br>
                  <a:rPr lang="en-US" sz="1100" i="1">
                    <a:solidFill>
                      <a:prstClr val="black"/>
                    </a:solidFill>
                    <a:latin typeface="Calibri"/>
                    <a:cs typeface="Arial" pitchFamily="34" charset="0"/>
                  </a:rPr>
                </a:br>
                <a:br>
                  <a:rPr lang="en-US" sz="1100" i="1">
                    <a:latin typeface="+mn-lt"/>
                    <a:cs typeface="Arial" pitchFamily="34" charset="0"/>
                  </a:rPr>
                </a:br>
                <a:br>
                  <a:rPr lang="en-US" sz="1100" i="1">
                    <a:latin typeface="+mn-lt"/>
                    <a:cs typeface="Arial" pitchFamily="34" charset="0"/>
                  </a:rPr>
                </a:br>
                <a:endParaRPr lang="en-US" sz="1100" i="1">
                  <a:latin typeface="+mn-lt"/>
                  <a:cs typeface="Arial" pitchFamily="34" charset="0"/>
                </a:endParaRPr>
              </a:p>
            </p:txBody>
          </p:sp>
        </p:gr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18" name="Picture 17"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9" name="TextBox 6"/>
            <p:cNvSpPr txBox="1">
              <a:spLocks noChangeArrowheads="1"/>
            </p:cNvSpPr>
            <p:nvPr/>
          </p:nvSpPr>
          <p:spPr bwMode="auto">
            <a:xfrm>
              <a:off x="0" y="4979313"/>
              <a:ext cx="1219200" cy="261610"/>
            </a:xfrm>
            <a:prstGeom prst="rect">
              <a:avLst/>
            </a:prstGeom>
            <a:noFill/>
            <a:ln w="9525">
              <a:noFill/>
              <a:miter lim="800000"/>
              <a:headEnd/>
              <a:tailEnd/>
            </a:ln>
          </p:spPr>
          <p:txBody>
            <a:bodyPr wrap="square">
              <a:spAutoFit/>
            </a:bodyPr>
            <a:lstStyle/>
            <a:p>
              <a:pPr lvl="0" algn="ctr">
                <a:defRPr/>
              </a:pPr>
              <a:endParaRPr lang="en-US" sz="1100" i="1" dirty="0">
                <a:latin typeface="+mn-lt"/>
                <a:cs typeface="Arial" pitchFamily="34" charset="0"/>
              </a:endParaRPr>
            </a:p>
          </p:txBody>
        </p:sp>
      </p:grpSp>
      <p:sp>
        <p:nvSpPr>
          <p:cNvPr id="15" name="TextBox 6">
            <a:extLst>
              <a:ext uri="{FF2B5EF4-FFF2-40B4-BE49-F238E27FC236}">
                <a16:creationId xmlns:a16="http://schemas.microsoft.com/office/drawing/2014/main" id="{B1BF53FF-90A9-A496-9B94-9D9621AF1F5C}"/>
              </a:ext>
            </a:extLst>
          </p:cNvPr>
          <p:cNvSpPr txBox="1">
            <a:spLocks noChangeArrowheads="1"/>
          </p:cNvSpPr>
          <p:nvPr/>
        </p:nvSpPr>
        <p:spPr bwMode="auto">
          <a:xfrm>
            <a:off x="0" y="4979313"/>
            <a:ext cx="1219200" cy="430887"/>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Jim Lawrence</a:t>
            </a:r>
          </a:p>
          <a:p>
            <a:pPr lvl="0" algn="ctr">
              <a:defRPr/>
            </a:pPr>
            <a:r>
              <a:rPr lang="en-US" sz="1100" i="1" dirty="0">
                <a:solidFill>
                  <a:srgbClr val="2A4D78"/>
                </a:solidFill>
                <a:latin typeface="Calibri"/>
                <a:cs typeface="Arial" pitchFamily="34" charset="0"/>
              </a:rPr>
              <a:t>Acting Director</a:t>
            </a:r>
            <a:endParaRPr lang="en-US" sz="1100" i="1" dirty="0">
              <a:latin typeface="+mn-lt"/>
              <a:cs typeface="Arial" pitchFamily="34" charset="0"/>
            </a:endParaRPr>
          </a:p>
        </p:txBody>
      </p:sp>
      <p:sp>
        <p:nvSpPr>
          <p:cNvPr id="4" name="TextBox 3">
            <a:extLst>
              <a:ext uri="{FF2B5EF4-FFF2-40B4-BE49-F238E27FC236}">
                <a16:creationId xmlns:a16="http://schemas.microsoft.com/office/drawing/2014/main" id="{1BB343A0-3781-69A8-9806-7003E3C1B248}"/>
              </a:ext>
            </a:extLst>
          </p:cNvPr>
          <p:cNvSpPr txBox="1"/>
          <p:nvPr/>
        </p:nvSpPr>
        <p:spPr>
          <a:xfrm>
            <a:off x="1228516" y="629305"/>
            <a:ext cx="7915484" cy="6029343"/>
          </a:xfrm>
          <a:prstGeom prst="rect">
            <a:avLst/>
          </a:prstGeom>
          <a:noFill/>
        </p:spPr>
        <p:txBody>
          <a:bodyPr wrap="square">
            <a:spAutoFit/>
          </a:bodyPr>
          <a:lstStyle/>
          <a:p>
            <a:pPr marL="0" marR="0" algn="just">
              <a:lnSpc>
                <a:spcPct val="200000"/>
              </a:lnSpc>
              <a:spcBef>
                <a:spcPts val="0"/>
              </a:spcBef>
              <a:spcAft>
                <a:spcPts val="0"/>
              </a:spcAft>
            </a:pPr>
            <a:r>
              <a:rPr lang="en-US" sz="1500" b="1" i="1" dirty="0">
                <a:solidFill>
                  <a:srgbClr val="0000FF"/>
                </a:solidFill>
                <a:effectLst/>
                <a:latin typeface="+mn-lt"/>
                <a:ea typeface="Times New Roman" panose="02020603050405020304" pitchFamily="18" charset="0"/>
              </a:rPr>
              <a:t>3</a:t>
            </a:r>
            <a:r>
              <a:rPr lang="en-US" sz="1500" dirty="0">
                <a:solidFill>
                  <a:srgbClr val="000000"/>
                </a:solidFill>
                <a:effectLst/>
                <a:latin typeface="+mn-lt"/>
                <a:ea typeface="Times New Roman" panose="02020603050405020304" pitchFamily="18" charset="0"/>
              </a:rPr>
              <a:t>.  In addition to the fees required pursuant to the provisions of subsections 1 and  </a:t>
            </a:r>
            <a:r>
              <a:rPr lang="en-US" sz="1500" strike="sngStrike" dirty="0">
                <a:solidFill>
                  <a:srgbClr val="FF0000"/>
                </a:solidFill>
                <a:effectLst/>
                <a:latin typeface="+mn-lt"/>
                <a:ea typeface="Times New Roman" panose="02020603050405020304" pitchFamily="18" charset="0"/>
              </a:rPr>
              <a:t>[3]</a:t>
            </a:r>
            <a:r>
              <a:rPr lang="en-US" sz="1500" b="1" i="1" dirty="0">
                <a:solidFill>
                  <a:srgbClr val="0000FF"/>
                </a:solidFill>
                <a:effectLst/>
                <a:latin typeface="+mn-lt"/>
                <a:ea typeface="Times New Roman" panose="02020603050405020304" pitchFamily="18" charset="0"/>
              </a:rPr>
              <a:t> 2</a:t>
            </a:r>
            <a:r>
              <a:rPr lang="en-US" sz="1500" dirty="0">
                <a:solidFill>
                  <a:srgbClr val="000000"/>
                </a:solidFill>
                <a:effectLst/>
                <a:latin typeface="+mn-lt"/>
                <a:ea typeface="Times New Roman" panose="02020603050405020304" pitchFamily="18" charset="0"/>
              </a:rPr>
              <a:t>, if a laboratory applies for certification for a contaminant in more than two of the approved methods of testing for that contaminant, the laboratory must submit a fee of $</a:t>
            </a:r>
            <a:r>
              <a:rPr lang="en-US" sz="1500" dirty="0">
                <a:effectLst/>
                <a:latin typeface="+mn-lt"/>
                <a:ea typeface="Times New Roman" panose="02020603050405020304" pitchFamily="18" charset="0"/>
              </a:rPr>
              <a:t> </a:t>
            </a:r>
            <a:r>
              <a:rPr lang="en-US" sz="1500" b="1" i="1" dirty="0">
                <a:solidFill>
                  <a:srgbClr val="0000FF"/>
                </a:solidFill>
                <a:effectLst/>
                <a:latin typeface="+mn-lt"/>
                <a:ea typeface="Times New Roman" panose="02020603050405020304" pitchFamily="18" charset="0"/>
              </a:rPr>
              <a:t>280</a:t>
            </a:r>
            <a:r>
              <a:rPr lang="en-US" sz="1500" dirty="0">
                <a:solidFill>
                  <a:srgbClr val="000000"/>
                </a:solidFill>
                <a:effectLst/>
                <a:latin typeface="+mn-lt"/>
                <a:ea typeface="Times New Roman" panose="02020603050405020304" pitchFamily="18" charset="0"/>
              </a:rPr>
              <a:t> for each additional approved method of testing.</a:t>
            </a:r>
            <a:endParaRPr lang="en-US" sz="1500" dirty="0">
              <a:effectLst/>
              <a:latin typeface="+mn-lt"/>
              <a:ea typeface="Times New Roman" panose="02020603050405020304" pitchFamily="18" charset="0"/>
            </a:endParaRPr>
          </a:p>
          <a:p>
            <a:pPr marL="0" marR="0" algn="just">
              <a:lnSpc>
                <a:spcPct val="200000"/>
              </a:lnSpc>
              <a:spcBef>
                <a:spcPts val="0"/>
              </a:spcBef>
              <a:spcAft>
                <a:spcPts val="0"/>
              </a:spcAft>
            </a:pPr>
            <a:r>
              <a:rPr lang="en-US" sz="1500" dirty="0">
                <a:solidFill>
                  <a:srgbClr val="000000"/>
                </a:solidFill>
                <a:effectLst/>
                <a:latin typeface="+mn-lt"/>
                <a:ea typeface="Times New Roman" panose="02020603050405020304" pitchFamily="18" charset="0"/>
              </a:rPr>
              <a:t>      </a:t>
            </a:r>
            <a:r>
              <a:rPr lang="en-US" sz="1500" strike="sngStrike" dirty="0">
                <a:solidFill>
                  <a:srgbClr val="FF0000"/>
                </a:solidFill>
                <a:effectLst/>
                <a:latin typeface="+mn-lt"/>
                <a:ea typeface="Times New Roman" panose="02020603050405020304" pitchFamily="18" charset="0"/>
              </a:rPr>
              <a:t>[5]</a:t>
            </a:r>
            <a:r>
              <a:rPr lang="en-US" sz="1500" b="1" i="1" dirty="0">
                <a:solidFill>
                  <a:srgbClr val="0000FF"/>
                </a:solidFill>
                <a:effectLst/>
                <a:latin typeface="+mn-lt"/>
                <a:ea typeface="Times New Roman" panose="02020603050405020304" pitchFamily="18" charset="0"/>
              </a:rPr>
              <a:t> 4</a:t>
            </a:r>
            <a:r>
              <a:rPr lang="en-US" sz="1500" dirty="0">
                <a:solidFill>
                  <a:srgbClr val="000000"/>
                </a:solidFill>
                <a:effectLst/>
                <a:latin typeface="+mn-lt"/>
                <a:ea typeface="Times New Roman" panose="02020603050405020304" pitchFamily="18" charset="0"/>
              </a:rPr>
              <a:t>.  If a laboratory applies for certification for additional contaminants after the laboratory has been issued a certification for an annual period of certification, the fee for certification for each additional contaminant is the fee provided for that contaminant pursuant to the provisions of subsection </a:t>
            </a:r>
            <a:r>
              <a:rPr lang="en-US" sz="1500" strike="sngStrike" dirty="0">
                <a:solidFill>
                  <a:srgbClr val="FF0000"/>
                </a:solidFill>
                <a:effectLst/>
                <a:latin typeface="+mn-lt"/>
                <a:ea typeface="Times New Roman" panose="02020603050405020304" pitchFamily="18" charset="0"/>
              </a:rPr>
              <a:t>[</a:t>
            </a:r>
            <a:r>
              <a:rPr lang="en-US" sz="1500" strike="sngStrike" dirty="0">
                <a:solidFill>
                  <a:srgbClr val="FF0000"/>
                </a:solidFill>
                <a:effectLst/>
                <a:latin typeface="+mn-lt"/>
                <a:ea typeface="Times New Roman" panose="02020603050405020304" pitchFamily="18" charset="0"/>
                <a:cs typeface="Arial" panose="020B0604020202020204" pitchFamily="34" charset="0"/>
              </a:rPr>
              <a:t>3.</a:t>
            </a:r>
            <a:r>
              <a:rPr lang="en-US" sz="1500" strike="sngStrike" dirty="0">
                <a:solidFill>
                  <a:srgbClr val="FF0000"/>
                </a:solidFill>
                <a:effectLst/>
                <a:latin typeface="+mn-lt"/>
                <a:ea typeface="Times New Roman" panose="02020603050405020304" pitchFamily="18" charset="0"/>
              </a:rPr>
              <a:t>]</a:t>
            </a:r>
            <a:r>
              <a:rPr lang="en-US" sz="1500" b="1" i="1" dirty="0">
                <a:solidFill>
                  <a:srgbClr val="0000FF"/>
                </a:solidFill>
                <a:effectLst/>
                <a:latin typeface="+mn-lt"/>
                <a:ea typeface="Times New Roman" panose="02020603050405020304" pitchFamily="18" charset="0"/>
                <a:cs typeface="Arial" panose="020B0604020202020204" pitchFamily="34" charset="0"/>
              </a:rPr>
              <a:t> 2</a:t>
            </a:r>
            <a:r>
              <a:rPr lang="en-US" sz="1500" dirty="0">
                <a:solidFill>
                  <a:srgbClr val="000000"/>
                </a:solidFill>
                <a:effectLst/>
                <a:latin typeface="+mn-lt"/>
                <a:ea typeface="Times New Roman" panose="02020603050405020304" pitchFamily="18" charset="0"/>
              </a:rPr>
              <a:t>. The fee must be prorated pursuant to subsection </a:t>
            </a:r>
            <a:r>
              <a:rPr lang="en-US" sz="1500" strike="sngStrike" dirty="0">
                <a:solidFill>
                  <a:srgbClr val="FF0000"/>
                </a:solidFill>
                <a:effectLst/>
                <a:latin typeface="+mn-lt"/>
                <a:ea typeface="Times New Roman" panose="02020603050405020304" pitchFamily="18" charset="0"/>
              </a:rPr>
              <a:t>[6]</a:t>
            </a:r>
            <a:r>
              <a:rPr lang="en-US" sz="1500" b="1" i="1" dirty="0">
                <a:solidFill>
                  <a:srgbClr val="0000FF"/>
                </a:solidFill>
                <a:effectLst/>
                <a:latin typeface="+mn-lt"/>
                <a:ea typeface="Times New Roman" panose="02020603050405020304" pitchFamily="18" charset="0"/>
              </a:rPr>
              <a:t> 5</a:t>
            </a:r>
            <a:r>
              <a:rPr lang="en-US" sz="1500" dirty="0">
                <a:solidFill>
                  <a:srgbClr val="000000"/>
                </a:solidFill>
                <a:effectLst/>
                <a:latin typeface="+mn-lt"/>
                <a:ea typeface="Times New Roman" panose="02020603050405020304" pitchFamily="18" charset="0"/>
              </a:rPr>
              <a:t> if the provisions of that subsection otherwise apply. If the Division conducts an evaluation for certification at the laboratory, the laboratory must pay, at the rate provided for state officers and employees generally, the actual travel and per diem expenses of the Division. If the laboratory is located outside of this State, </a:t>
            </a:r>
            <a:r>
              <a:rPr lang="en-US" sz="1500" dirty="0">
                <a:solidFill>
                  <a:srgbClr val="FF0000"/>
                </a:solidFill>
                <a:effectLst/>
                <a:latin typeface="+mn-lt"/>
                <a:ea typeface="Times New Roman" panose="02020603050405020304" pitchFamily="18" charset="0"/>
              </a:rPr>
              <a:t>[</a:t>
            </a:r>
            <a:r>
              <a:rPr lang="en-US" sz="1500" strike="sngStrike" dirty="0">
                <a:solidFill>
                  <a:srgbClr val="FF0000"/>
                </a:solidFill>
                <a:effectLst/>
                <a:latin typeface="+mn-lt"/>
                <a:ea typeface="Times New Roman" panose="02020603050405020304" pitchFamily="18" charset="0"/>
              </a:rPr>
              <a:t>the expenses must be paid pursuant to the provisions of subsection 7</a:t>
            </a:r>
            <a:r>
              <a:rPr lang="en-US" sz="1500" dirty="0">
                <a:solidFill>
                  <a:srgbClr val="FF0000"/>
                </a:solidFill>
                <a:effectLst/>
                <a:latin typeface="+mn-lt"/>
                <a:ea typeface="Times New Roman" panose="02020603050405020304" pitchFamily="18" charset="0"/>
              </a:rPr>
              <a:t>]</a:t>
            </a:r>
            <a:r>
              <a:rPr lang="en-US" sz="1500" dirty="0">
                <a:solidFill>
                  <a:srgbClr val="000000"/>
                </a:solidFill>
                <a:effectLst/>
                <a:latin typeface="+mn-lt"/>
                <a:ea typeface="Times New Roman" panose="02020603050405020304" pitchFamily="18" charset="0"/>
              </a:rPr>
              <a:t> </a:t>
            </a:r>
            <a:r>
              <a:rPr lang="en-US" sz="1500" b="1" i="1" dirty="0">
                <a:solidFill>
                  <a:srgbClr val="0000FF"/>
                </a:solidFill>
                <a:effectLst/>
                <a:latin typeface="+mn-lt"/>
                <a:ea typeface="Times New Roman" panose="02020603050405020304" pitchFamily="18" charset="0"/>
              </a:rPr>
              <a:t>the laboratory must pay the actual travel and per diem expenses of the employee of the Division who conducts the evaluation.</a:t>
            </a:r>
            <a:endParaRPr lang="en-US" sz="1500" dirty="0">
              <a:effectLst/>
              <a:latin typeface="+mn-lt"/>
              <a:ea typeface="Times New Roman" panose="02020603050405020304" pitchFamily="18" charset="0"/>
            </a:endParaRPr>
          </a:p>
        </p:txBody>
      </p:sp>
    </p:spTree>
    <p:extLst>
      <p:ext uri="{BB962C8B-B14F-4D97-AF65-F5344CB8AC3E}">
        <p14:creationId xmlns:p14="http://schemas.microsoft.com/office/powerpoint/2010/main" val="2329949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209884" y="228600"/>
            <a:ext cx="7924800" cy="461665"/>
          </a:xfrm>
          <a:prstGeom prst="rect">
            <a:avLst/>
          </a:prstGeom>
          <a:noFill/>
          <a:ln w="9525">
            <a:noFill/>
            <a:miter lim="800000"/>
            <a:headEnd/>
            <a:tailEnd/>
          </a:ln>
        </p:spPr>
        <p:txBody>
          <a:bodyPr wrap="square" anchor="t">
            <a:spAutoFit/>
          </a:bodyPr>
          <a:lstStyle/>
          <a:p>
            <a:pPr algn="ctr">
              <a:defRPr/>
            </a:pPr>
            <a:r>
              <a:rPr lang="en-US" sz="2400" b="1" dirty="0">
                <a:solidFill>
                  <a:srgbClr val="326297"/>
                </a:solidFill>
                <a:latin typeface="Calibri"/>
                <a:cs typeface="Arial"/>
              </a:rPr>
              <a:t>NAC 445A.54296 </a:t>
            </a:r>
            <a:r>
              <a:rPr lang="en-US" sz="2400" dirty="0">
                <a:solidFill>
                  <a:srgbClr val="326297"/>
                </a:solidFill>
                <a:latin typeface="Calibri"/>
                <a:cs typeface="Arial"/>
              </a:rPr>
              <a:t>(SDWA)</a:t>
            </a:r>
          </a:p>
        </p:txBody>
      </p:sp>
      <p:grpSp>
        <p:nvGrpSpPr>
          <p:cNvPr id="2" name="Group 1"/>
          <p:cNvGrpSpPr/>
          <p:nvPr/>
        </p:nvGrpSpPr>
        <p:grpSpPr>
          <a:xfrm>
            <a:off x="-220809" y="-64159"/>
            <a:ext cx="1660817" cy="6922159"/>
            <a:chOff x="-220809" y="-64159"/>
            <a:chExt cx="1660817" cy="6922159"/>
          </a:xfrm>
        </p:grpSpPr>
        <p:grpSp>
          <p:nvGrpSpPr>
            <p:cNvPr id="11" name="Group 10"/>
            <p:cNvGrpSpPr/>
            <p:nvPr/>
          </p:nvGrpSpPr>
          <p:grpSpPr>
            <a:xfrm>
              <a:off x="0" y="0"/>
              <a:ext cx="1219200" cy="6858000"/>
              <a:chOff x="0" y="0"/>
              <a:chExt cx="1219200" cy="6858000"/>
            </a:xfrm>
          </p:grpSpPr>
          <p:sp>
            <p:nvSpPr>
              <p:cNvPr id="12" name="Rectangle 11"/>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13" name="TextBox 6"/>
              <p:cNvSpPr txBox="1">
                <a:spLocks noChangeArrowheads="1"/>
              </p:cNvSpPr>
              <p:nvPr/>
            </p:nvSpPr>
            <p:spPr bwMode="auto">
              <a:xfrm>
                <a:off x="0" y="1447800"/>
                <a:ext cx="1219200" cy="3985706"/>
              </a:xfrm>
              <a:prstGeom prst="rect">
                <a:avLst/>
              </a:prstGeom>
              <a:noFill/>
              <a:ln w="9525">
                <a:noFill/>
                <a:miter lim="800000"/>
                <a:headEnd/>
                <a:tailEnd/>
              </a:ln>
            </p:spPr>
            <p:txBody>
              <a:bodyPr wrap="square">
                <a:spAutoFit/>
              </a:bodyPr>
              <a:lstStyle/>
              <a:p>
                <a:pPr lvl="0" algn="ctr">
                  <a:defRPr/>
                </a:pPr>
                <a:r>
                  <a:rPr lang="en-US" sz="1100" b="1">
                    <a:solidFill>
                      <a:srgbClr val="2A4D78"/>
                    </a:solidFill>
                    <a:latin typeface="Calibri"/>
                    <a:cs typeface="Arial" pitchFamily="34" charset="0"/>
                  </a:rPr>
                  <a:t>Greg Lovato</a:t>
                </a:r>
              </a:p>
              <a:p>
                <a:pPr lvl="0" algn="ctr">
                  <a:defRPr/>
                </a:pPr>
                <a:r>
                  <a:rPr lang="en-US" sz="1100" i="1">
                    <a:solidFill>
                      <a:srgbClr val="2A4D78"/>
                    </a:solidFill>
                    <a:latin typeface="Calibri"/>
                    <a:cs typeface="Arial" pitchFamily="34" charset="0"/>
                  </a:rPr>
                  <a:t>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Jennifer Carr</a:t>
                </a:r>
              </a:p>
              <a:p>
                <a:pPr lvl="0" algn="ctr">
                  <a:defRPr/>
                </a:pPr>
                <a:r>
                  <a:rPr lang="en-US" sz="1100" i="1">
                    <a:solidFill>
                      <a:srgbClr val="2A4D78"/>
                    </a:solidFill>
                    <a:latin typeface="Calibri"/>
                    <a:cs typeface="Arial" pitchFamily="34" charset="0"/>
                  </a:rPr>
                  <a:t>Deputy 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Jeffrey Kinder</a:t>
                </a:r>
              </a:p>
              <a:p>
                <a:pPr lvl="0" algn="ctr">
                  <a:defRPr/>
                </a:pPr>
                <a:r>
                  <a:rPr lang="en-US" sz="1100" i="1">
                    <a:solidFill>
                      <a:srgbClr val="2A4D78"/>
                    </a:solidFill>
                    <a:latin typeface="Calibri"/>
                    <a:cs typeface="Arial" pitchFamily="34" charset="0"/>
                  </a:rPr>
                  <a:t>Deputy 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Rick </a:t>
                </a:r>
                <a:r>
                  <a:rPr lang="en-US" sz="1100" b="1" err="1">
                    <a:solidFill>
                      <a:srgbClr val="2A4D78"/>
                    </a:solidFill>
                    <a:latin typeface="Calibri"/>
                    <a:cs typeface="Arial" pitchFamily="34" charset="0"/>
                  </a:rPr>
                  <a:t>Perdomo</a:t>
                </a:r>
                <a:endParaRPr lang="en-US" sz="1100" b="1">
                  <a:solidFill>
                    <a:srgbClr val="2A4D78"/>
                  </a:solidFill>
                  <a:latin typeface="Calibri"/>
                  <a:cs typeface="Arial" pitchFamily="34" charset="0"/>
                </a:endParaRPr>
              </a:p>
              <a:p>
                <a:pPr algn="ctr">
                  <a:defRPr/>
                </a:pPr>
                <a:r>
                  <a:rPr lang="en-US" sz="1100" i="1">
                    <a:solidFill>
                      <a:srgbClr val="2A4D78"/>
                    </a:solidFill>
                    <a:latin typeface="Calibri"/>
                    <a:cs typeface="Arial" pitchFamily="34" charset="0"/>
                  </a:rPr>
                  <a:t>Deputy Administrator</a:t>
                </a:r>
              </a:p>
              <a:p>
                <a:pPr lvl="0" algn="ctr">
                  <a:defRPr/>
                </a:pPr>
                <a:endParaRPr lang="en-US" sz="1100" b="1">
                  <a:solidFill>
                    <a:srgbClr val="2A4D78"/>
                  </a:solidFill>
                  <a:latin typeface="Calibri"/>
                  <a:cs typeface="Arial" pitchFamily="34" charset="0"/>
                </a:endParaRPr>
              </a:p>
              <a:p>
                <a:pPr lvl="0" algn="ctr">
                  <a:defRPr/>
                </a:pPr>
                <a:endParaRPr lang="en-US" sz="1100" i="1">
                  <a:solidFill>
                    <a:srgbClr val="2A4D78"/>
                  </a:solidFill>
                  <a:latin typeface="Calibri"/>
                  <a:cs typeface="Arial" pitchFamily="34" charset="0"/>
                </a:endParaRPr>
              </a:p>
              <a:p>
                <a:pPr lvl="0" algn="ctr">
                  <a:defRPr/>
                </a:pPr>
                <a:endParaRPr lang="en-US" sz="1100" i="1">
                  <a:solidFill>
                    <a:srgbClr val="2A4D78"/>
                  </a:solidFill>
                  <a:latin typeface="Calibri"/>
                  <a:cs typeface="Arial" pitchFamily="34" charset="0"/>
                </a:endParaRPr>
              </a:p>
              <a:p>
                <a:pPr lvl="0" algn="ctr">
                  <a:defRPr/>
                </a:pPr>
                <a:br>
                  <a:rPr lang="en-US" sz="1100" i="1">
                    <a:solidFill>
                      <a:prstClr val="black"/>
                    </a:solidFill>
                    <a:latin typeface="Calibri"/>
                    <a:cs typeface="Arial" pitchFamily="34" charset="0"/>
                  </a:rPr>
                </a:br>
                <a:endParaRPr lang="en-US" sz="1100">
                  <a:solidFill>
                    <a:prstClr val="black"/>
                  </a:solidFill>
                  <a:latin typeface="Calibri"/>
                  <a:cs typeface="Arial" pitchFamily="34" charset="0"/>
                </a:endParaRPr>
              </a:p>
              <a:p>
                <a:pPr lvl="0" algn="ctr">
                  <a:defRPr/>
                </a:pPr>
                <a:br>
                  <a:rPr lang="en-US" sz="1100" i="1">
                    <a:solidFill>
                      <a:prstClr val="black"/>
                    </a:solidFill>
                    <a:latin typeface="Calibri"/>
                    <a:cs typeface="Arial" pitchFamily="34" charset="0"/>
                  </a:rPr>
                </a:br>
                <a:br>
                  <a:rPr lang="en-US" sz="1100" i="1">
                    <a:latin typeface="+mn-lt"/>
                    <a:cs typeface="Arial" pitchFamily="34" charset="0"/>
                  </a:rPr>
                </a:br>
                <a:br>
                  <a:rPr lang="en-US" sz="1100" i="1">
                    <a:latin typeface="+mn-lt"/>
                    <a:cs typeface="Arial" pitchFamily="34" charset="0"/>
                  </a:rPr>
                </a:br>
                <a:endParaRPr lang="en-US" sz="1100" i="1">
                  <a:latin typeface="+mn-lt"/>
                  <a:cs typeface="Arial" pitchFamily="34" charset="0"/>
                </a:endParaRPr>
              </a:p>
            </p:txBody>
          </p:sp>
        </p:gr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18" name="Picture 17"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9" name="TextBox 6"/>
            <p:cNvSpPr txBox="1">
              <a:spLocks noChangeArrowheads="1"/>
            </p:cNvSpPr>
            <p:nvPr/>
          </p:nvSpPr>
          <p:spPr bwMode="auto">
            <a:xfrm>
              <a:off x="0" y="4979313"/>
              <a:ext cx="1219200" cy="261610"/>
            </a:xfrm>
            <a:prstGeom prst="rect">
              <a:avLst/>
            </a:prstGeom>
            <a:noFill/>
            <a:ln w="9525">
              <a:noFill/>
              <a:miter lim="800000"/>
              <a:headEnd/>
              <a:tailEnd/>
            </a:ln>
          </p:spPr>
          <p:txBody>
            <a:bodyPr wrap="square">
              <a:spAutoFit/>
            </a:bodyPr>
            <a:lstStyle/>
            <a:p>
              <a:pPr lvl="0" algn="ctr">
                <a:defRPr/>
              </a:pPr>
              <a:endParaRPr lang="en-US" sz="1100" i="1" dirty="0">
                <a:latin typeface="+mn-lt"/>
                <a:cs typeface="Arial" pitchFamily="34" charset="0"/>
              </a:endParaRPr>
            </a:p>
          </p:txBody>
        </p:sp>
      </p:grpSp>
      <p:sp>
        <p:nvSpPr>
          <p:cNvPr id="15" name="TextBox 6">
            <a:extLst>
              <a:ext uri="{FF2B5EF4-FFF2-40B4-BE49-F238E27FC236}">
                <a16:creationId xmlns:a16="http://schemas.microsoft.com/office/drawing/2014/main" id="{B1BF53FF-90A9-A496-9B94-9D9621AF1F5C}"/>
              </a:ext>
            </a:extLst>
          </p:cNvPr>
          <p:cNvSpPr txBox="1">
            <a:spLocks noChangeArrowheads="1"/>
          </p:cNvSpPr>
          <p:nvPr/>
        </p:nvSpPr>
        <p:spPr bwMode="auto">
          <a:xfrm>
            <a:off x="0" y="4979313"/>
            <a:ext cx="1219200" cy="430887"/>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Jim Lawrence</a:t>
            </a:r>
          </a:p>
          <a:p>
            <a:pPr lvl="0" algn="ctr">
              <a:defRPr/>
            </a:pPr>
            <a:r>
              <a:rPr lang="en-US" sz="1100" i="1" dirty="0">
                <a:solidFill>
                  <a:srgbClr val="2A4D78"/>
                </a:solidFill>
                <a:latin typeface="Calibri"/>
                <a:cs typeface="Arial" pitchFamily="34" charset="0"/>
              </a:rPr>
              <a:t>Acting Director</a:t>
            </a:r>
            <a:endParaRPr lang="en-US" sz="1100" i="1" dirty="0">
              <a:latin typeface="+mn-lt"/>
              <a:cs typeface="Arial" pitchFamily="34" charset="0"/>
            </a:endParaRPr>
          </a:p>
        </p:txBody>
      </p:sp>
      <p:sp>
        <p:nvSpPr>
          <p:cNvPr id="10" name="TextBox 9">
            <a:extLst>
              <a:ext uri="{FF2B5EF4-FFF2-40B4-BE49-F238E27FC236}">
                <a16:creationId xmlns:a16="http://schemas.microsoft.com/office/drawing/2014/main" id="{202433DB-A9D9-B24F-EB86-3EBFA2E9B5D5}"/>
              </a:ext>
            </a:extLst>
          </p:cNvPr>
          <p:cNvSpPr txBox="1"/>
          <p:nvPr/>
        </p:nvSpPr>
        <p:spPr>
          <a:xfrm>
            <a:off x="1281144" y="858313"/>
            <a:ext cx="7915484" cy="3625031"/>
          </a:xfrm>
          <a:prstGeom prst="rect">
            <a:avLst/>
          </a:prstGeom>
          <a:noFill/>
        </p:spPr>
        <p:txBody>
          <a:bodyPr wrap="square">
            <a:spAutoFit/>
          </a:bodyPr>
          <a:lstStyle/>
          <a:p>
            <a:pPr marL="0" marR="0" algn="just" fontAlgn="base">
              <a:lnSpc>
                <a:spcPct val="200000"/>
              </a:lnSpc>
              <a:spcBef>
                <a:spcPts val="0"/>
              </a:spcBef>
              <a:spcAft>
                <a:spcPts val="0"/>
              </a:spcAft>
            </a:pPr>
            <a:r>
              <a:rPr lang="en-US" dirty="0">
                <a:solidFill>
                  <a:srgbClr val="000000"/>
                </a:solidFill>
                <a:effectLst/>
                <a:latin typeface="Times New Roman" panose="02020603050405020304" pitchFamily="18" charset="0"/>
                <a:ea typeface="Times New Roman" panose="02020603050405020304" pitchFamily="18" charset="0"/>
              </a:rPr>
              <a:t> </a:t>
            </a:r>
            <a:r>
              <a:rPr lang="en-US" dirty="0">
                <a:solidFill>
                  <a:srgbClr val="000000"/>
                </a:solidFill>
                <a:effectLst/>
                <a:latin typeface="+mn-lt"/>
                <a:ea typeface="Times New Roman" panose="02020603050405020304" pitchFamily="18" charset="0"/>
              </a:rPr>
              <a:t>1.  </a:t>
            </a:r>
            <a:r>
              <a:rPr lang="en-US" b="1" i="1" dirty="0">
                <a:solidFill>
                  <a:srgbClr val="0000FF"/>
                </a:solidFill>
                <a:effectLst/>
                <a:latin typeface="+mn-lt"/>
                <a:ea typeface="Times New Roman" panose="02020603050405020304" pitchFamily="18" charset="0"/>
              </a:rPr>
              <a:t>A laboratory must submit an annual fee of $700 with</a:t>
            </a:r>
            <a:r>
              <a:rPr lang="en-US" dirty="0">
                <a:solidFill>
                  <a:srgbClr val="000000"/>
                </a:solidFill>
                <a:effectLst/>
                <a:latin typeface="+mn-lt"/>
                <a:ea typeface="Times New Roman" panose="02020603050405020304" pitchFamily="18" charset="0"/>
              </a:rPr>
              <a:t> </a:t>
            </a:r>
            <a:r>
              <a:rPr lang="en-US" strike="sngStrike" dirty="0">
                <a:solidFill>
                  <a:srgbClr val="FF0000"/>
                </a:solidFill>
                <a:effectLst/>
                <a:latin typeface="+mn-lt"/>
                <a:ea typeface="Times New Roman" panose="02020603050405020304" pitchFamily="18" charset="0"/>
              </a:rPr>
              <a:t>[E]</a:t>
            </a:r>
            <a:r>
              <a:rPr lang="en-US" dirty="0">
                <a:solidFill>
                  <a:srgbClr val="000000"/>
                </a:solidFill>
                <a:effectLst/>
                <a:latin typeface="+mn-lt"/>
                <a:ea typeface="Times New Roman" panose="02020603050405020304" pitchFamily="18" charset="0"/>
              </a:rPr>
              <a:t> </a:t>
            </a:r>
            <a:r>
              <a:rPr lang="en-US" b="1" i="1" dirty="0">
                <a:solidFill>
                  <a:srgbClr val="0000FF"/>
                </a:solidFill>
                <a:effectLst/>
                <a:latin typeface="+mn-lt"/>
                <a:ea typeface="Times New Roman" panose="02020603050405020304" pitchFamily="18" charset="0"/>
              </a:rPr>
              <a:t>e</a:t>
            </a:r>
            <a:r>
              <a:rPr lang="en-US" dirty="0">
                <a:solidFill>
                  <a:srgbClr val="000000"/>
                </a:solidFill>
                <a:effectLst/>
                <a:latin typeface="+mn-lt"/>
                <a:ea typeface="Times New Roman" panose="02020603050405020304" pitchFamily="18" charset="0"/>
              </a:rPr>
              <a:t>ach application </a:t>
            </a:r>
            <a:r>
              <a:rPr lang="en-US" b="1" i="1" dirty="0">
                <a:solidFill>
                  <a:srgbClr val="0000FF"/>
                </a:solidFill>
                <a:effectLst/>
                <a:latin typeface="+mn-lt"/>
                <a:ea typeface="Times New Roman" panose="02020603050405020304" pitchFamily="18" charset="0"/>
              </a:rPr>
              <a:t>for certification</a:t>
            </a:r>
            <a:r>
              <a:rPr lang="en-US" b="1" dirty="0">
                <a:solidFill>
                  <a:srgbClr val="000000"/>
                </a:solidFill>
                <a:effectLst/>
                <a:latin typeface="+mn-lt"/>
                <a:ea typeface="Times New Roman" panose="02020603050405020304" pitchFamily="18" charset="0"/>
              </a:rPr>
              <a:t>.</a:t>
            </a:r>
            <a:r>
              <a:rPr lang="en-US" strike="sngStrike" dirty="0">
                <a:solidFill>
                  <a:srgbClr val="FF0000"/>
                </a:solidFill>
                <a:effectLst/>
                <a:latin typeface="+mn-lt"/>
                <a:ea typeface="Times New Roman" panose="02020603050405020304" pitchFamily="18" charset="0"/>
              </a:rPr>
              <a:t>[:]</a:t>
            </a:r>
            <a:r>
              <a:rPr lang="en-US" dirty="0">
                <a:solidFill>
                  <a:srgbClr val="000000"/>
                </a:solidFill>
                <a:effectLst/>
                <a:latin typeface="+mn-lt"/>
                <a:ea typeface="Times New Roman" panose="02020603050405020304" pitchFamily="18" charset="0"/>
              </a:rPr>
              <a:t> </a:t>
            </a:r>
            <a:endParaRPr lang="en-US" dirty="0">
              <a:effectLst/>
              <a:latin typeface="+mn-lt"/>
              <a:ea typeface="Times New Roman" panose="02020603050405020304" pitchFamily="18" charset="0"/>
            </a:endParaRPr>
          </a:p>
          <a:p>
            <a:pPr marL="0" marR="0" algn="just" fontAlgn="base">
              <a:lnSpc>
                <a:spcPct val="200000"/>
              </a:lnSpc>
              <a:spcBef>
                <a:spcPts val="0"/>
              </a:spcBef>
              <a:spcAft>
                <a:spcPts val="0"/>
              </a:spcAft>
            </a:pPr>
            <a:r>
              <a:rPr lang="en-US" dirty="0">
                <a:solidFill>
                  <a:srgbClr val="000000"/>
                </a:solidFill>
                <a:effectLst/>
                <a:latin typeface="+mn-lt"/>
                <a:ea typeface="Times New Roman" panose="02020603050405020304" pitchFamily="18" charset="0"/>
              </a:rPr>
              <a:t>    </a:t>
            </a:r>
            <a:r>
              <a:rPr lang="en-US" dirty="0">
                <a:solidFill>
                  <a:srgbClr val="FF0000"/>
                </a:solidFill>
                <a:effectLst/>
                <a:latin typeface="+mn-lt"/>
                <a:ea typeface="Times New Roman" panose="02020603050405020304" pitchFamily="18" charset="0"/>
              </a:rPr>
              <a:t>[</a:t>
            </a:r>
            <a:r>
              <a:rPr lang="en-US" strike="sngStrike" dirty="0">
                <a:solidFill>
                  <a:srgbClr val="FF0000"/>
                </a:solidFill>
                <a:effectLst/>
                <a:latin typeface="+mn-lt"/>
                <a:ea typeface="Times New Roman" panose="02020603050405020304" pitchFamily="18" charset="0"/>
              </a:rPr>
              <a:t>(a) Chemistry certification must include a fee of $500.</a:t>
            </a:r>
            <a:r>
              <a:rPr lang="en-US" dirty="0">
                <a:solidFill>
                  <a:srgbClr val="FF0000"/>
                </a:solidFill>
                <a:effectLst/>
                <a:latin typeface="+mn-lt"/>
                <a:ea typeface="Times New Roman" panose="02020603050405020304" pitchFamily="18" charset="0"/>
              </a:rPr>
              <a:t>]</a:t>
            </a:r>
            <a:endParaRPr lang="en-US" dirty="0">
              <a:effectLst/>
              <a:latin typeface="+mn-lt"/>
              <a:ea typeface="Times New Roman" panose="02020603050405020304" pitchFamily="18" charset="0"/>
            </a:endParaRPr>
          </a:p>
          <a:p>
            <a:pPr marL="0" marR="0" fontAlgn="base">
              <a:lnSpc>
                <a:spcPct val="200000"/>
              </a:lnSpc>
              <a:spcBef>
                <a:spcPts val="0"/>
              </a:spcBef>
              <a:spcAft>
                <a:spcPts val="0"/>
              </a:spcAft>
            </a:pPr>
            <a:r>
              <a:rPr lang="en-US" dirty="0">
                <a:solidFill>
                  <a:srgbClr val="000000"/>
                </a:solidFill>
                <a:effectLst/>
                <a:latin typeface="+mn-lt"/>
                <a:ea typeface="Times New Roman" panose="02020603050405020304" pitchFamily="18" charset="0"/>
              </a:rPr>
              <a:t>    </a:t>
            </a:r>
            <a:r>
              <a:rPr lang="en-US" dirty="0">
                <a:solidFill>
                  <a:srgbClr val="FF0000"/>
                </a:solidFill>
                <a:effectLst/>
                <a:latin typeface="+mn-lt"/>
                <a:ea typeface="Times New Roman" panose="02020603050405020304" pitchFamily="18" charset="0"/>
              </a:rPr>
              <a:t>[</a:t>
            </a:r>
            <a:r>
              <a:rPr lang="en-US" strike="sngStrike" dirty="0">
                <a:solidFill>
                  <a:srgbClr val="FF0000"/>
                </a:solidFill>
                <a:effectLst/>
                <a:latin typeface="+mn-lt"/>
                <a:ea typeface="Times New Roman" panose="02020603050405020304" pitchFamily="18" charset="0"/>
              </a:rPr>
              <a:t>(b) Microbiology certification must include a fee of $600.</a:t>
            </a:r>
            <a:r>
              <a:rPr lang="en-US" dirty="0">
                <a:solidFill>
                  <a:srgbClr val="FF0000"/>
                </a:solidFill>
                <a:effectLst/>
                <a:latin typeface="+mn-lt"/>
                <a:ea typeface="Times New Roman" panose="02020603050405020304" pitchFamily="18" charset="0"/>
              </a:rPr>
              <a:t>]</a:t>
            </a:r>
            <a:endParaRPr lang="en-US" dirty="0">
              <a:effectLst/>
              <a:latin typeface="+mn-lt"/>
              <a:ea typeface="Times New Roman" panose="02020603050405020304" pitchFamily="18" charset="0"/>
            </a:endParaRPr>
          </a:p>
          <a:p>
            <a:pPr marL="0" marR="0" algn="just" fontAlgn="base">
              <a:lnSpc>
                <a:spcPct val="200000"/>
              </a:lnSpc>
              <a:spcBef>
                <a:spcPts val="0"/>
              </a:spcBef>
              <a:spcAft>
                <a:spcPts val="0"/>
              </a:spcAft>
            </a:pPr>
            <a:r>
              <a:rPr lang="en-US" dirty="0">
                <a:solidFill>
                  <a:srgbClr val="000000"/>
                </a:solidFill>
                <a:effectLst/>
                <a:latin typeface="+mn-lt"/>
                <a:ea typeface="Times New Roman" panose="02020603050405020304" pitchFamily="18" charset="0"/>
              </a:rPr>
              <a:t>     2.  In addition to the fees specified in subsection 1, the Bureau shall charge and collect the following fees: </a:t>
            </a:r>
            <a:endParaRPr lang="en-US" dirty="0">
              <a:effectLst/>
              <a:latin typeface="+mn-lt"/>
              <a:ea typeface="Times New Roman" panose="02020603050405020304" pitchFamily="18" charset="0"/>
            </a:endParaRPr>
          </a:p>
          <a:p>
            <a:pPr marL="0" marR="0">
              <a:lnSpc>
                <a:spcPct val="200000"/>
              </a:lnSpc>
              <a:spcBef>
                <a:spcPts val="0"/>
              </a:spcBef>
              <a:spcAft>
                <a:spcPts val="0"/>
              </a:spcAft>
            </a:pPr>
            <a:endParaRPr lang="en-US" sz="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72300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209884" y="228600"/>
            <a:ext cx="7924800" cy="461665"/>
          </a:xfrm>
          <a:prstGeom prst="rect">
            <a:avLst/>
          </a:prstGeom>
          <a:noFill/>
          <a:ln w="9525">
            <a:noFill/>
            <a:miter lim="800000"/>
            <a:headEnd/>
            <a:tailEnd/>
          </a:ln>
        </p:spPr>
        <p:txBody>
          <a:bodyPr wrap="square" anchor="t">
            <a:spAutoFit/>
          </a:bodyPr>
          <a:lstStyle/>
          <a:p>
            <a:pPr algn="ctr">
              <a:defRPr/>
            </a:pPr>
            <a:r>
              <a:rPr lang="en-US" sz="2400" b="1" dirty="0">
                <a:solidFill>
                  <a:srgbClr val="326297"/>
                </a:solidFill>
                <a:latin typeface="Calibri"/>
                <a:cs typeface="Arial"/>
              </a:rPr>
              <a:t>NAC 445A.54296</a:t>
            </a:r>
          </a:p>
        </p:txBody>
      </p:sp>
      <p:grpSp>
        <p:nvGrpSpPr>
          <p:cNvPr id="2" name="Group 1"/>
          <p:cNvGrpSpPr/>
          <p:nvPr/>
        </p:nvGrpSpPr>
        <p:grpSpPr>
          <a:xfrm>
            <a:off x="-220809" y="-64159"/>
            <a:ext cx="1660817" cy="6922159"/>
            <a:chOff x="-220809" y="-64159"/>
            <a:chExt cx="1660817" cy="6922159"/>
          </a:xfrm>
        </p:grpSpPr>
        <p:grpSp>
          <p:nvGrpSpPr>
            <p:cNvPr id="11" name="Group 10"/>
            <p:cNvGrpSpPr/>
            <p:nvPr/>
          </p:nvGrpSpPr>
          <p:grpSpPr>
            <a:xfrm>
              <a:off x="0" y="0"/>
              <a:ext cx="1219200" cy="6858000"/>
              <a:chOff x="0" y="0"/>
              <a:chExt cx="1219200" cy="6858000"/>
            </a:xfrm>
          </p:grpSpPr>
          <p:sp>
            <p:nvSpPr>
              <p:cNvPr id="12" name="Rectangle 11"/>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13" name="TextBox 6"/>
              <p:cNvSpPr txBox="1">
                <a:spLocks noChangeArrowheads="1"/>
              </p:cNvSpPr>
              <p:nvPr/>
            </p:nvSpPr>
            <p:spPr bwMode="auto">
              <a:xfrm>
                <a:off x="0" y="1447800"/>
                <a:ext cx="1219200" cy="3985706"/>
              </a:xfrm>
              <a:prstGeom prst="rect">
                <a:avLst/>
              </a:prstGeom>
              <a:noFill/>
              <a:ln w="9525">
                <a:noFill/>
                <a:miter lim="800000"/>
                <a:headEnd/>
                <a:tailEnd/>
              </a:ln>
            </p:spPr>
            <p:txBody>
              <a:bodyPr wrap="square">
                <a:spAutoFit/>
              </a:bodyPr>
              <a:lstStyle/>
              <a:p>
                <a:pPr lvl="0" algn="ctr">
                  <a:defRPr/>
                </a:pPr>
                <a:r>
                  <a:rPr lang="en-US" sz="1100" b="1">
                    <a:solidFill>
                      <a:srgbClr val="2A4D78"/>
                    </a:solidFill>
                    <a:latin typeface="Calibri"/>
                    <a:cs typeface="Arial" pitchFamily="34" charset="0"/>
                  </a:rPr>
                  <a:t>Greg Lovato</a:t>
                </a:r>
              </a:p>
              <a:p>
                <a:pPr lvl="0" algn="ctr">
                  <a:defRPr/>
                </a:pPr>
                <a:r>
                  <a:rPr lang="en-US" sz="1100" i="1">
                    <a:solidFill>
                      <a:srgbClr val="2A4D78"/>
                    </a:solidFill>
                    <a:latin typeface="Calibri"/>
                    <a:cs typeface="Arial" pitchFamily="34" charset="0"/>
                  </a:rPr>
                  <a:t>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Jennifer Carr</a:t>
                </a:r>
              </a:p>
              <a:p>
                <a:pPr lvl="0" algn="ctr">
                  <a:defRPr/>
                </a:pPr>
                <a:r>
                  <a:rPr lang="en-US" sz="1100" i="1">
                    <a:solidFill>
                      <a:srgbClr val="2A4D78"/>
                    </a:solidFill>
                    <a:latin typeface="Calibri"/>
                    <a:cs typeface="Arial" pitchFamily="34" charset="0"/>
                  </a:rPr>
                  <a:t>Deputy 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Jeffrey Kinder</a:t>
                </a:r>
              </a:p>
              <a:p>
                <a:pPr lvl="0" algn="ctr">
                  <a:defRPr/>
                </a:pPr>
                <a:r>
                  <a:rPr lang="en-US" sz="1100" i="1">
                    <a:solidFill>
                      <a:srgbClr val="2A4D78"/>
                    </a:solidFill>
                    <a:latin typeface="Calibri"/>
                    <a:cs typeface="Arial" pitchFamily="34" charset="0"/>
                  </a:rPr>
                  <a:t>Deputy 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Rick </a:t>
                </a:r>
                <a:r>
                  <a:rPr lang="en-US" sz="1100" b="1" err="1">
                    <a:solidFill>
                      <a:srgbClr val="2A4D78"/>
                    </a:solidFill>
                    <a:latin typeface="Calibri"/>
                    <a:cs typeface="Arial" pitchFamily="34" charset="0"/>
                  </a:rPr>
                  <a:t>Perdomo</a:t>
                </a:r>
                <a:endParaRPr lang="en-US" sz="1100" b="1">
                  <a:solidFill>
                    <a:srgbClr val="2A4D78"/>
                  </a:solidFill>
                  <a:latin typeface="Calibri"/>
                  <a:cs typeface="Arial" pitchFamily="34" charset="0"/>
                </a:endParaRPr>
              </a:p>
              <a:p>
                <a:pPr algn="ctr">
                  <a:defRPr/>
                </a:pPr>
                <a:r>
                  <a:rPr lang="en-US" sz="1100" i="1">
                    <a:solidFill>
                      <a:srgbClr val="2A4D78"/>
                    </a:solidFill>
                    <a:latin typeface="Calibri"/>
                    <a:cs typeface="Arial" pitchFamily="34" charset="0"/>
                  </a:rPr>
                  <a:t>Deputy Administrator</a:t>
                </a:r>
              </a:p>
              <a:p>
                <a:pPr lvl="0" algn="ctr">
                  <a:defRPr/>
                </a:pPr>
                <a:endParaRPr lang="en-US" sz="1100" b="1">
                  <a:solidFill>
                    <a:srgbClr val="2A4D78"/>
                  </a:solidFill>
                  <a:latin typeface="Calibri"/>
                  <a:cs typeface="Arial" pitchFamily="34" charset="0"/>
                </a:endParaRPr>
              </a:p>
              <a:p>
                <a:pPr lvl="0" algn="ctr">
                  <a:defRPr/>
                </a:pPr>
                <a:endParaRPr lang="en-US" sz="1100" i="1">
                  <a:solidFill>
                    <a:srgbClr val="2A4D78"/>
                  </a:solidFill>
                  <a:latin typeface="Calibri"/>
                  <a:cs typeface="Arial" pitchFamily="34" charset="0"/>
                </a:endParaRPr>
              </a:p>
              <a:p>
                <a:pPr lvl="0" algn="ctr">
                  <a:defRPr/>
                </a:pPr>
                <a:endParaRPr lang="en-US" sz="1100" i="1">
                  <a:solidFill>
                    <a:srgbClr val="2A4D78"/>
                  </a:solidFill>
                  <a:latin typeface="Calibri"/>
                  <a:cs typeface="Arial" pitchFamily="34" charset="0"/>
                </a:endParaRPr>
              </a:p>
              <a:p>
                <a:pPr lvl="0" algn="ctr">
                  <a:defRPr/>
                </a:pPr>
                <a:br>
                  <a:rPr lang="en-US" sz="1100" i="1">
                    <a:solidFill>
                      <a:prstClr val="black"/>
                    </a:solidFill>
                    <a:latin typeface="Calibri"/>
                    <a:cs typeface="Arial" pitchFamily="34" charset="0"/>
                  </a:rPr>
                </a:br>
                <a:endParaRPr lang="en-US" sz="1100">
                  <a:solidFill>
                    <a:prstClr val="black"/>
                  </a:solidFill>
                  <a:latin typeface="Calibri"/>
                  <a:cs typeface="Arial" pitchFamily="34" charset="0"/>
                </a:endParaRPr>
              </a:p>
              <a:p>
                <a:pPr lvl="0" algn="ctr">
                  <a:defRPr/>
                </a:pPr>
                <a:br>
                  <a:rPr lang="en-US" sz="1100" i="1">
                    <a:solidFill>
                      <a:prstClr val="black"/>
                    </a:solidFill>
                    <a:latin typeface="Calibri"/>
                    <a:cs typeface="Arial" pitchFamily="34" charset="0"/>
                  </a:rPr>
                </a:br>
                <a:br>
                  <a:rPr lang="en-US" sz="1100" i="1">
                    <a:latin typeface="+mn-lt"/>
                    <a:cs typeface="Arial" pitchFamily="34" charset="0"/>
                  </a:rPr>
                </a:br>
                <a:br>
                  <a:rPr lang="en-US" sz="1100" i="1">
                    <a:latin typeface="+mn-lt"/>
                    <a:cs typeface="Arial" pitchFamily="34" charset="0"/>
                  </a:rPr>
                </a:br>
                <a:endParaRPr lang="en-US" sz="1100" i="1">
                  <a:latin typeface="+mn-lt"/>
                  <a:cs typeface="Arial" pitchFamily="34" charset="0"/>
                </a:endParaRPr>
              </a:p>
            </p:txBody>
          </p:sp>
        </p:gr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18" name="Picture 17"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9" name="TextBox 6"/>
            <p:cNvSpPr txBox="1">
              <a:spLocks noChangeArrowheads="1"/>
            </p:cNvSpPr>
            <p:nvPr/>
          </p:nvSpPr>
          <p:spPr bwMode="auto">
            <a:xfrm>
              <a:off x="0" y="4979313"/>
              <a:ext cx="1219200" cy="261610"/>
            </a:xfrm>
            <a:prstGeom prst="rect">
              <a:avLst/>
            </a:prstGeom>
            <a:noFill/>
            <a:ln w="9525">
              <a:noFill/>
              <a:miter lim="800000"/>
              <a:headEnd/>
              <a:tailEnd/>
            </a:ln>
          </p:spPr>
          <p:txBody>
            <a:bodyPr wrap="square">
              <a:spAutoFit/>
            </a:bodyPr>
            <a:lstStyle/>
            <a:p>
              <a:pPr lvl="0" algn="ctr">
                <a:defRPr/>
              </a:pPr>
              <a:endParaRPr lang="en-US" sz="1100" i="1" dirty="0">
                <a:latin typeface="+mn-lt"/>
                <a:cs typeface="Arial" pitchFamily="34" charset="0"/>
              </a:endParaRPr>
            </a:p>
          </p:txBody>
        </p:sp>
      </p:grpSp>
      <p:sp>
        <p:nvSpPr>
          <p:cNvPr id="15" name="TextBox 6">
            <a:extLst>
              <a:ext uri="{FF2B5EF4-FFF2-40B4-BE49-F238E27FC236}">
                <a16:creationId xmlns:a16="http://schemas.microsoft.com/office/drawing/2014/main" id="{B1BF53FF-90A9-A496-9B94-9D9621AF1F5C}"/>
              </a:ext>
            </a:extLst>
          </p:cNvPr>
          <p:cNvSpPr txBox="1">
            <a:spLocks noChangeArrowheads="1"/>
          </p:cNvSpPr>
          <p:nvPr/>
        </p:nvSpPr>
        <p:spPr bwMode="auto">
          <a:xfrm>
            <a:off x="0" y="4979313"/>
            <a:ext cx="1219200" cy="430887"/>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Jim Lawrence</a:t>
            </a:r>
          </a:p>
          <a:p>
            <a:pPr lvl="0" algn="ctr">
              <a:defRPr/>
            </a:pPr>
            <a:r>
              <a:rPr lang="en-US" sz="1100" i="1" dirty="0">
                <a:solidFill>
                  <a:srgbClr val="2A4D78"/>
                </a:solidFill>
                <a:latin typeface="Calibri"/>
                <a:cs typeface="Arial" pitchFamily="34" charset="0"/>
              </a:rPr>
              <a:t>Acting Director</a:t>
            </a:r>
            <a:endParaRPr lang="en-US" sz="1100" i="1" dirty="0">
              <a:latin typeface="+mn-lt"/>
              <a:cs typeface="Arial" pitchFamily="34" charset="0"/>
            </a:endParaRPr>
          </a:p>
        </p:txBody>
      </p:sp>
      <p:sp>
        <p:nvSpPr>
          <p:cNvPr id="4" name="TextBox 3">
            <a:extLst>
              <a:ext uri="{FF2B5EF4-FFF2-40B4-BE49-F238E27FC236}">
                <a16:creationId xmlns:a16="http://schemas.microsoft.com/office/drawing/2014/main" id="{323DA267-7EB7-B677-91B3-BDC714830564}"/>
              </a:ext>
            </a:extLst>
          </p:cNvPr>
          <p:cNvSpPr txBox="1"/>
          <p:nvPr/>
        </p:nvSpPr>
        <p:spPr>
          <a:xfrm>
            <a:off x="1219200" y="1002880"/>
            <a:ext cx="7924800" cy="5211298"/>
          </a:xfrm>
          <a:prstGeom prst="rect">
            <a:avLst/>
          </a:prstGeom>
          <a:noFill/>
        </p:spPr>
        <p:txBody>
          <a:bodyPr wrap="square">
            <a:spAutoFit/>
          </a:bodyPr>
          <a:lstStyle/>
          <a:p>
            <a:pPr marL="0" marR="0" algn="just">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CATEGORY OF CONTAMINANT </a:t>
            </a:r>
          </a:p>
          <a:p>
            <a:pPr marL="0" marR="0" algn="just">
              <a:lnSpc>
                <a:spcPct val="200000"/>
              </a:lnSpc>
              <a:spcBef>
                <a:spcPts val="0"/>
              </a:spcBef>
              <a:spcAft>
                <a:spcPts val="0"/>
              </a:spcAft>
            </a:pPr>
            <a:r>
              <a:rPr lang="en-US" sz="1200" b="1" i="1" dirty="0">
                <a:solidFill>
                  <a:srgbClr val="0000FF"/>
                </a:solidFill>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Year 1	Year 2	Year 3	Year 4	Year 5</a:t>
            </a:r>
            <a:endParaRPr lang="en-US" sz="1200" dirty="0">
              <a:effectLst/>
              <a:latin typeface="+mn-lt"/>
              <a:ea typeface="Times New Roman" panose="02020603050405020304" pitchFamily="18" charset="0"/>
            </a:endParaRPr>
          </a:p>
          <a:p>
            <a:pPr marL="914400" marR="0">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          </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2023  	2024              	2025</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2026</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2027</a:t>
            </a:r>
            <a:endParaRPr lang="en-US" sz="1200" dirty="0">
              <a:effectLst/>
              <a:latin typeface="+mn-lt"/>
              <a:ea typeface="Times New Roman" panose="02020603050405020304" pitchFamily="18" charset="0"/>
            </a:endParaRPr>
          </a:p>
          <a:p>
            <a:pPr marL="0" marR="0">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          Asbestos         		$560	588	617 	648   	681</a:t>
            </a:r>
            <a:endParaRPr lang="en-US" sz="1200" dirty="0">
              <a:effectLst/>
              <a:latin typeface="+mn-lt"/>
              <a:ea typeface="Times New Roman" panose="02020603050405020304" pitchFamily="18" charset="0"/>
            </a:endParaRPr>
          </a:p>
          <a:p>
            <a:pPr marL="0" marR="0" indent="365760">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Cyanide</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$350</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368</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386</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405</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425</a:t>
            </a:r>
            <a:endParaRPr lang="en-US" sz="1200" dirty="0">
              <a:effectLst/>
              <a:latin typeface="+mn-lt"/>
              <a:ea typeface="Times New Roman" panose="02020603050405020304" pitchFamily="18" charset="0"/>
            </a:endParaRPr>
          </a:p>
          <a:p>
            <a:pPr marL="365760" marR="0">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Dioxin</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$763</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801</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841</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883</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927</a:t>
            </a:r>
            <a:endParaRPr lang="en-US" sz="1200" dirty="0">
              <a:effectLst/>
              <a:latin typeface="+mn-lt"/>
              <a:ea typeface="Times New Roman" panose="02020603050405020304" pitchFamily="18" charset="0"/>
            </a:endParaRPr>
          </a:p>
          <a:p>
            <a:pPr marL="365760" marR="0">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Herbicides</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$763</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801</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841</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883</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927</a:t>
            </a:r>
            <a:endParaRPr lang="en-US" sz="1200" dirty="0">
              <a:effectLst/>
              <a:latin typeface="+mn-lt"/>
              <a:ea typeface="Times New Roman" panose="02020603050405020304" pitchFamily="18" charset="0"/>
            </a:endParaRPr>
          </a:p>
          <a:p>
            <a:pPr marL="365760" marR="0">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Microbiology</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$560</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588      </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617      </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648       </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681</a:t>
            </a:r>
            <a:r>
              <a:rPr lang="en-US" sz="1200" dirty="0">
                <a:effectLst/>
                <a:latin typeface="+mn-lt"/>
                <a:ea typeface="Times New Roman" panose="02020603050405020304" pitchFamily="18" charset="0"/>
              </a:rPr>
              <a:t>	</a:t>
            </a:r>
          </a:p>
          <a:p>
            <a:pPr marL="365760" marR="0">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Minerals</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$560</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588      </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617      </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648       </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681</a:t>
            </a:r>
            <a:endParaRPr lang="en-US" sz="1200" dirty="0">
              <a:effectLst/>
              <a:latin typeface="+mn-lt"/>
              <a:ea typeface="Times New Roman" panose="02020603050405020304" pitchFamily="18" charset="0"/>
            </a:endParaRPr>
          </a:p>
          <a:p>
            <a:pPr marL="0" marR="0" indent="365760">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Nutrients</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$350</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368</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386</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405</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425</a:t>
            </a:r>
            <a:endParaRPr lang="en-US" sz="1200" dirty="0">
              <a:effectLst/>
              <a:latin typeface="+mn-lt"/>
              <a:ea typeface="Times New Roman" panose="02020603050405020304" pitchFamily="18" charset="0"/>
            </a:endParaRPr>
          </a:p>
          <a:p>
            <a:pPr marL="0" marR="0" indent="365760">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Perchlorate</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$350</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368</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386</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405</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425</a:t>
            </a:r>
            <a:endParaRPr lang="en-US" sz="1200" dirty="0">
              <a:effectLst/>
              <a:latin typeface="+mn-lt"/>
              <a:ea typeface="Times New Roman" panose="02020603050405020304" pitchFamily="18" charset="0"/>
            </a:endParaRPr>
          </a:p>
          <a:p>
            <a:pPr marL="365760" marR="0">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Pesticides</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$763</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801</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841</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883</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927</a:t>
            </a:r>
            <a:endParaRPr lang="en-US" sz="1200" dirty="0">
              <a:effectLst/>
              <a:latin typeface="+mn-lt"/>
              <a:ea typeface="Times New Roman" panose="02020603050405020304" pitchFamily="18" charset="0"/>
            </a:endParaRPr>
          </a:p>
          <a:p>
            <a:pPr marL="0" marR="0" indent="365760">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Phenolics</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$350</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368</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386</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405</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425</a:t>
            </a:r>
            <a:endParaRPr lang="en-US" sz="1200" dirty="0">
              <a:effectLst/>
              <a:latin typeface="+mn-lt"/>
              <a:ea typeface="Times New Roman" panose="02020603050405020304" pitchFamily="18" charset="0"/>
            </a:endParaRPr>
          </a:p>
          <a:p>
            <a:pPr marL="365760" marR="0">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Polyaromatic hydrocarbons</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$763</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801</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841</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883</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927</a:t>
            </a:r>
            <a:endParaRPr lang="en-US" sz="1200" dirty="0">
              <a:effectLst/>
              <a:latin typeface="+mn-lt"/>
              <a:ea typeface="Times New Roman" panose="02020603050405020304" pitchFamily="18" charset="0"/>
            </a:endParaRPr>
          </a:p>
        </p:txBody>
      </p:sp>
    </p:spTree>
    <p:extLst>
      <p:ext uri="{BB962C8B-B14F-4D97-AF65-F5344CB8AC3E}">
        <p14:creationId xmlns:p14="http://schemas.microsoft.com/office/powerpoint/2010/main" val="143262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209884" y="228600"/>
            <a:ext cx="7924800" cy="461665"/>
          </a:xfrm>
          <a:prstGeom prst="rect">
            <a:avLst/>
          </a:prstGeom>
          <a:noFill/>
          <a:ln w="9525">
            <a:noFill/>
            <a:miter lim="800000"/>
            <a:headEnd/>
            <a:tailEnd/>
          </a:ln>
        </p:spPr>
        <p:txBody>
          <a:bodyPr wrap="square" anchor="t">
            <a:spAutoFit/>
          </a:bodyPr>
          <a:lstStyle/>
          <a:p>
            <a:pPr algn="ctr">
              <a:defRPr/>
            </a:pPr>
            <a:r>
              <a:rPr lang="en-US" sz="2400" b="1" dirty="0">
                <a:solidFill>
                  <a:srgbClr val="326297"/>
                </a:solidFill>
                <a:latin typeface="Calibri"/>
                <a:cs typeface="Arial"/>
              </a:rPr>
              <a:t>NAC 445A.54296</a:t>
            </a:r>
          </a:p>
        </p:txBody>
      </p:sp>
      <p:grpSp>
        <p:nvGrpSpPr>
          <p:cNvPr id="2" name="Group 1"/>
          <p:cNvGrpSpPr/>
          <p:nvPr/>
        </p:nvGrpSpPr>
        <p:grpSpPr>
          <a:xfrm>
            <a:off x="-220809" y="-64159"/>
            <a:ext cx="1660817" cy="6922159"/>
            <a:chOff x="-220809" y="-64159"/>
            <a:chExt cx="1660817" cy="6922159"/>
          </a:xfrm>
        </p:grpSpPr>
        <p:grpSp>
          <p:nvGrpSpPr>
            <p:cNvPr id="11" name="Group 10"/>
            <p:cNvGrpSpPr/>
            <p:nvPr/>
          </p:nvGrpSpPr>
          <p:grpSpPr>
            <a:xfrm>
              <a:off x="0" y="0"/>
              <a:ext cx="1219200" cy="6858000"/>
              <a:chOff x="0" y="0"/>
              <a:chExt cx="1219200" cy="6858000"/>
            </a:xfrm>
          </p:grpSpPr>
          <p:sp>
            <p:nvSpPr>
              <p:cNvPr id="12" name="Rectangle 11"/>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13" name="TextBox 6"/>
              <p:cNvSpPr txBox="1">
                <a:spLocks noChangeArrowheads="1"/>
              </p:cNvSpPr>
              <p:nvPr/>
            </p:nvSpPr>
            <p:spPr bwMode="auto">
              <a:xfrm>
                <a:off x="0" y="1447800"/>
                <a:ext cx="1219200" cy="3985706"/>
              </a:xfrm>
              <a:prstGeom prst="rect">
                <a:avLst/>
              </a:prstGeom>
              <a:noFill/>
              <a:ln w="9525">
                <a:noFill/>
                <a:miter lim="800000"/>
                <a:headEnd/>
                <a:tailEnd/>
              </a:ln>
            </p:spPr>
            <p:txBody>
              <a:bodyPr wrap="square">
                <a:spAutoFit/>
              </a:bodyPr>
              <a:lstStyle/>
              <a:p>
                <a:pPr lvl="0" algn="ctr">
                  <a:defRPr/>
                </a:pPr>
                <a:r>
                  <a:rPr lang="en-US" sz="1100" b="1">
                    <a:solidFill>
                      <a:srgbClr val="2A4D78"/>
                    </a:solidFill>
                    <a:latin typeface="Calibri"/>
                    <a:cs typeface="Arial" pitchFamily="34" charset="0"/>
                  </a:rPr>
                  <a:t>Greg Lovato</a:t>
                </a:r>
              </a:p>
              <a:p>
                <a:pPr lvl="0" algn="ctr">
                  <a:defRPr/>
                </a:pPr>
                <a:r>
                  <a:rPr lang="en-US" sz="1100" i="1">
                    <a:solidFill>
                      <a:srgbClr val="2A4D78"/>
                    </a:solidFill>
                    <a:latin typeface="Calibri"/>
                    <a:cs typeface="Arial" pitchFamily="34" charset="0"/>
                  </a:rPr>
                  <a:t>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Jennifer Carr</a:t>
                </a:r>
              </a:p>
              <a:p>
                <a:pPr lvl="0" algn="ctr">
                  <a:defRPr/>
                </a:pPr>
                <a:r>
                  <a:rPr lang="en-US" sz="1100" i="1">
                    <a:solidFill>
                      <a:srgbClr val="2A4D78"/>
                    </a:solidFill>
                    <a:latin typeface="Calibri"/>
                    <a:cs typeface="Arial" pitchFamily="34" charset="0"/>
                  </a:rPr>
                  <a:t>Deputy 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Jeffrey Kinder</a:t>
                </a:r>
              </a:p>
              <a:p>
                <a:pPr lvl="0" algn="ctr">
                  <a:defRPr/>
                </a:pPr>
                <a:r>
                  <a:rPr lang="en-US" sz="1100" i="1">
                    <a:solidFill>
                      <a:srgbClr val="2A4D78"/>
                    </a:solidFill>
                    <a:latin typeface="Calibri"/>
                    <a:cs typeface="Arial" pitchFamily="34" charset="0"/>
                  </a:rPr>
                  <a:t>Deputy 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Rick </a:t>
                </a:r>
                <a:r>
                  <a:rPr lang="en-US" sz="1100" b="1" err="1">
                    <a:solidFill>
                      <a:srgbClr val="2A4D78"/>
                    </a:solidFill>
                    <a:latin typeface="Calibri"/>
                    <a:cs typeface="Arial" pitchFamily="34" charset="0"/>
                  </a:rPr>
                  <a:t>Perdomo</a:t>
                </a:r>
                <a:endParaRPr lang="en-US" sz="1100" b="1">
                  <a:solidFill>
                    <a:srgbClr val="2A4D78"/>
                  </a:solidFill>
                  <a:latin typeface="Calibri"/>
                  <a:cs typeface="Arial" pitchFamily="34" charset="0"/>
                </a:endParaRPr>
              </a:p>
              <a:p>
                <a:pPr algn="ctr">
                  <a:defRPr/>
                </a:pPr>
                <a:r>
                  <a:rPr lang="en-US" sz="1100" i="1">
                    <a:solidFill>
                      <a:srgbClr val="2A4D78"/>
                    </a:solidFill>
                    <a:latin typeface="Calibri"/>
                    <a:cs typeface="Arial" pitchFamily="34" charset="0"/>
                  </a:rPr>
                  <a:t>Deputy Administrator</a:t>
                </a:r>
              </a:p>
              <a:p>
                <a:pPr lvl="0" algn="ctr">
                  <a:defRPr/>
                </a:pPr>
                <a:endParaRPr lang="en-US" sz="1100" b="1">
                  <a:solidFill>
                    <a:srgbClr val="2A4D78"/>
                  </a:solidFill>
                  <a:latin typeface="Calibri"/>
                  <a:cs typeface="Arial" pitchFamily="34" charset="0"/>
                </a:endParaRPr>
              </a:p>
              <a:p>
                <a:pPr lvl="0" algn="ctr">
                  <a:defRPr/>
                </a:pPr>
                <a:endParaRPr lang="en-US" sz="1100" i="1">
                  <a:solidFill>
                    <a:srgbClr val="2A4D78"/>
                  </a:solidFill>
                  <a:latin typeface="Calibri"/>
                  <a:cs typeface="Arial" pitchFamily="34" charset="0"/>
                </a:endParaRPr>
              </a:p>
              <a:p>
                <a:pPr lvl="0" algn="ctr">
                  <a:defRPr/>
                </a:pPr>
                <a:endParaRPr lang="en-US" sz="1100" i="1">
                  <a:solidFill>
                    <a:srgbClr val="2A4D78"/>
                  </a:solidFill>
                  <a:latin typeface="Calibri"/>
                  <a:cs typeface="Arial" pitchFamily="34" charset="0"/>
                </a:endParaRPr>
              </a:p>
              <a:p>
                <a:pPr lvl="0" algn="ctr">
                  <a:defRPr/>
                </a:pPr>
                <a:br>
                  <a:rPr lang="en-US" sz="1100" i="1">
                    <a:solidFill>
                      <a:prstClr val="black"/>
                    </a:solidFill>
                    <a:latin typeface="Calibri"/>
                    <a:cs typeface="Arial" pitchFamily="34" charset="0"/>
                  </a:rPr>
                </a:br>
                <a:endParaRPr lang="en-US" sz="1100">
                  <a:solidFill>
                    <a:prstClr val="black"/>
                  </a:solidFill>
                  <a:latin typeface="Calibri"/>
                  <a:cs typeface="Arial" pitchFamily="34" charset="0"/>
                </a:endParaRPr>
              </a:p>
              <a:p>
                <a:pPr lvl="0" algn="ctr">
                  <a:defRPr/>
                </a:pPr>
                <a:br>
                  <a:rPr lang="en-US" sz="1100" i="1">
                    <a:solidFill>
                      <a:prstClr val="black"/>
                    </a:solidFill>
                    <a:latin typeface="Calibri"/>
                    <a:cs typeface="Arial" pitchFamily="34" charset="0"/>
                  </a:rPr>
                </a:br>
                <a:br>
                  <a:rPr lang="en-US" sz="1100" i="1">
                    <a:latin typeface="+mn-lt"/>
                    <a:cs typeface="Arial" pitchFamily="34" charset="0"/>
                  </a:rPr>
                </a:br>
                <a:br>
                  <a:rPr lang="en-US" sz="1100" i="1">
                    <a:latin typeface="+mn-lt"/>
                    <a:cs typeface="Arial" pitchFamily="34" charset="0"/>
                  </a:rPr>
                </a:br>
                <a:endParaRPr lang="en-US" sz="1100" i="1">
                  <a:latin typeface="+mn-lt"/>
                  <a:cs typeface="Arial" pitchFamily="34" charset="0"/>
                </a:endParaRPr>
              </a:p>
            </p:txBody>
          </p:sp>
        </p:gr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18" name="Picture 17"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9" name="TextBox 6"/>
            <p:cNvSpPr txBox="1">
              <a:spLocks noChangeArrowheads="1"/>
            </p:cNvSpPr>
            <p:nvPr/>
          </p:nvSpPr>
          <p:spPr bwMode="auto">
            <a:xfrm>
              <a:off x="0" y="4979313"/>
              <a:ext cx="1219200" cy="261610"/>
            </a:xfrm>
            <a:prstGeom prst="rect">
              <a:avLst/>
            </a:prstGeom>
            <a:noFill/>
            <a:ln w="9525">
              <a:noFill/>
              <a:miter lim="800000"/>
              <a:headEnd/>
              <a:tailEnd/>
            </a:ln>
          </p:spPr>
          <p:txBody>
            <a:bodyPr wrap="square">
              <a:spAutoFit/>
            </a:bodyPr>
            <a:lstStyle/>
            <a:p>
              <a:pPr lvl="0" algn="ctr">
                <a:defRPr/>
              </a:pPr>
              <a:endParaRPr lang="en-US" sz="1100" i="1" dirty="0">
                <a:latin typeface="+mn-lt"/>
                <a:cs typeface="Arial" pitchFamily="34" charset="0"/>
              </a:endParaRPr>
            </a:p>
          </p:txBody>
        </p:sp>
      </p:grpSp>
      <p:sp>
        <p:nvSpPr>
          <p:cNvPr id="15" name="TextBox 6">
            <a:extLst>
              <a:ext uri="{FF2B5EF4-FFF2-40B4-BE49-F238E27FC236}">
                <a16:creationId xmlns:a16="http://schemas.microsoft.com/office/drawing/2014/main" id="{B1BF53FF-90A9-A496-9B94-9D9621AF1F5C}"/>
              </a:ext>
            </a:extLst>
          </p:cNvPr>
          <p:cNvSpPr txBox="1">
            <a:spLocks noChangeArrowheads="1"/>
          </p:cNvSpPr>
          <p:nvPr/>
        </p:nvSpPr>
        <p:spPr bwMode="auto">
          <a:xfrm>
            <a:off x="0" y="4979313"/>
            <a:ext cx="1219200" cy="430887"/>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Jim Lawrence</a:t>
            </a:r>
          </a:p>
          <a:p>
            <a:pPr lvl="0" algn="ctr">
              <a:defRPr/>
            </a:pPr>
            <a:r>
              <a:rPr lang="en-US" sz="1100" i="1" dirty="0">
                <a:solidFill>
                  <a:srgbClr val="2A4D78"/>
                </a:solidFill>
                <a:latin typeface="Calibri"/>
                <a:cs typeface="Arial" pitchFamily="34" charset="0"/>
              </a:rPr>
              <a:t>Acting Director</a:t>
            </a:r>
            <a:endParaRPr lang="en-US" sz="1100" i="1" dirty="0">
              <a:latin typeface="+mn-lt"/>
              <a:cs typeface="Arial" pitchFamily="34" charset="0"/>
            </a:endParaRPr>
          </a:p>
        </p:txBody>
      </p:sp>
      <p:sp>
        <p:nvSpPr>
          <p:cNvPr id="4" name="TextBox 3">
            <a:extLst>
              <a:ext uri="{FF2B5EF4-FFF2-40B4-BE49-F238E27FC236}">
                <a16:creationId xmlns:a16="http://schemas.microsoft.com/office/drawing/2014/main" id="{323DA267-7EB7-B677-91B3-BDC714830564}"/>
              </a:ext>
            </a:extLst>
          </p:cNvPr>
          <p:cNvSpPr txBox="1"/>
          <p:nvPr/>
        </p:nvSpPr>
        <p:spPr>
          <a:xfrm>
            <a:off x="1219200" y="1002880"/>
            <a:ext cx="7924800" cy="5580630"/>
          </a:xfrm>
          <a:prstGeom prst="rect">
            <a:avLst/>
          </a:prstGeom>
          <a:noFill/>
        </p:spPr>
        <p:txBody>
          <a:bodyPr wrap="square">
            <a:spAutoFit/>
          </a:bodyPr>
          <a:lstStyle/>
          <a:p>
            <a:pPr marL="0" marR="0" algn="just">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CATEGORY OF CONTAMINANT </a:t>
            </a:r>
          </a:p>
          <a:p>
            <a:pPr marL="0" marR="0" algn="just">
              <a:lnSpc>
                <a:spcPct val="200000"/>
              </a:lnSpc>
              <a:spcBef>
                <a:spcPts val="0"/>
              </a:spcBef>
              <a:spcAft>
                <a:spcPts val="0"/>
              </a:spcAft>
            </a:pPr>
            <a:r>
              <a:rPr lang="en-US" sz="1200" b="1" i="1" dirty="0">
                <a:solidFill>
                  <a:srgbClr val="0000FF"/>
                </a:solidFill>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Year 1	Year 2	Year 3	Year 4	Year 5</a:t>
            </a:r>
            <a:endParaRPr lang="en-US" sz="1200" dirty="0">
              <a:effectLst/>
              <a:latin typeface="+mn-lt"/>
              <a:ea typeface="Times New Roman" panose="02020603050405020304" pitchFamily="18" charset="0"/>
            </a:endParaRPr>
          </a:p>
          <a:p>
            <a:pPr marL="914400" marR="0">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          </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2023  	2024              	2025</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2026</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2027</a:t>
            </a:r>
            <a:endParaRPr lang="en-US" sz="1200" dirty="0">
              <a:effectLst/>
              <a:latin typeface="+mn-lt"/>
              <a:ea typeface="Times New Roman" panose="02020603050405020304" pitchFamily="18" charset="0"/>
            </a:endParaRPr>
          </a:p>
          <a:p>
            <a:pPr marL="365760" marR="0">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 PCP Screening</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$763</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801</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841</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883</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927</a:t>
            </a:r>
            <a:endParaRPr lang="en-US" sz="1200" dirty="0">
              <a:effectLst/>
              <a:latin typeface="+mn-lt"/>
              <a:ea typeface="Times New Roman" panose="02020603050405020304" pitchFamily="18" charset="0"/>
            </a:endParaRPr>
          </a:p>
          <a:p>
            <a:pPr marL="365760" marR="0">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Synthetic organic compounds 	$763</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801</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841</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883</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927</a:t>
            </a:r>
            <a:endParaRPr lang="en-US" sz="1200" dirty="0">
              <a:effectLst/>
              <a:latin typeface="+mn-lt"/>
              <a:ea typeface="Times New Roman" panose="02020603050405020304" pitchFamily="18" charset="0"/>
            </a:endParaRPr>
          </a:p>
          <a:p>
            <a:pPr marL="548640" marR="0" indent="-182880">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Toxicity bioassay</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           	$560</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588      </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617      </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648       </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681</a:t>
            </a:r>
            <a:endParaRPr lang="en-US" sz="1200" dirty="0">
              <a:effectLst/>
              <a:latin typeface="+mn-lt"/>
              <a:ea typeface="Times New Roman" panose="02020603050405020304" pitchFamily="18" charset="0"/>
            </a:endParaRPr>
          </a:p>
          <a:p>
            <a:pPr marL="365760" marR="0">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Trace metals</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$763</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801</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841</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883</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927</a:t>
            </a:r>
            <a:endParaRPr lang="en-US" sz="1200" dirty="0">
              <a:effectLst/>
              <a:latin typeface="+mn-lt"/>
              <a:ea typeface="Times New Roman" panose="02020603050405020304" pitchFamily="18" charset="0"/>
            </a:endParaRPr>
          </a:p>
          <a:p>
            <a:pPr marL="365760" marR="0">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Volatile organic compounds   	$763</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801</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841</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883</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927</a:t>
            </a:r>
            <a:endParaRPr lang="en-US" sz="1200" dirty="0">
              <a:effectLst/>
              <a:latin typeface="+mn-lt"/>
              <a:ea typeface="Times New Roman" panose="02020603050405020304" pitchFamily="18" charset="0"/>
            </a:endParaRPr>
          </a:p>
          <a:p>
            <a:pPr marL="0" marR="0" indent="365760">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Single analyte method</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           	$350</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368</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386</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405</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425</a:t>
            </a:r>
            <a:endParaRPr lang="en-US" sz="1200" dirty="0">
              <a:effectLst/>
              <a:latin typeface="+mn-lt"/>
              <a:ea typeface="Times New Roman" panose="02020603050405020304" pitchFamily="18" charset="0"/>
            </a:endParaRPr>
          </a:p>
          <a:p>
            <a:pPr marL="0" marR="0" indent="365760">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Multi-analyte method</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          	 $560</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588      </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617      </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648       </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681</a:t>
            </a:r>
            <a:endParaRPr lang="en-US" sz="1200" dirty="0">
              <a:effectLst/>
              <a:latin typeface="+mn-lt"/>
              <a:ea typeface="Times New Roman" panose="02020603050405020304" pitchFamily="18" charset="0"/>
            </a:endParaRPr>
          </a:p>
          <a:p>
            <a:pPr marL="0" marR="0" indent="365760">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Hardness</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 $350</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368</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386</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405</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425</a:t>
            </a:r>
            <a:endParaRPr lang="en-US" sz="1200" dirty="0">
              <a:effectLst/>
              <a:latin typeface="+mn-lt"/>
              <a:ea typeface="Times New Roman" panose="02020603050405020304" pitchFamily="18" charset="0"/>
            </a:endParaRPr>
          </a:p>
          <a:p>
            <a:pPr marL="0" marR="0" indent="365760">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pH</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 $350</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368</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386</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405</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425</a:t>
            </a:r>
            <a:endParaRPr lang="en-US" sz="1200" dirty="0">
              <a:effectLst/>
              <a:latin typeface="+mn-lt"/>
              <a:ea typeface="Times New Roman" panose="02020603050405020304" pitchFamily="18" charset="0"/>
            </a:endParaRPr>
          </a:p>
          <a:p>
            <a:pPr marL="0" marR="0" indent="365760">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Total Residual Chlorine        	 $350</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368</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386</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405</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425</a:t>
            </a:r>
            <a:endParaRPr lang="en-US" sz="1200" dirty="0">
              <a:effectLst/>
              <a:latin typeface="+mn-lt"/>
              <a:ea typeface="Times New Roman" panose="02020603050405020304" pitchFamily="18" charset="0"/>
            </a:endParaRPr>
          </a:p>
          <a:p>
            <a:pPr marL="0" marR="0" indent="365760">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Chlorine dioxide</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          	$350</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368</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386</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405</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425</a:t>
            </a:r>
            <a:endParaRPr lang="en-US" sz="1200" dirty="0">
              <a:effectLst/>
              <a:latin typeface="+mn-lt"/>
              <a:ea typeface="Times New Roman" panose="02020603050405020304" pitchFamily="18" charset="0"/>
            </a:endParaRPr>
          </a:p>
          <a:p>
            <a:pPr marL="0" marR="0">
              <a:lnSpc>
                <a:spcPct val="200000"/>
              </a:lnSpc>
              <a:spcBef>
                <a:spcPts val="0"/>
              </a:spcBef>
              <a:spcAft>
                <a:spcPts val="0"/>
              </a:spcAft>
            </a:pPr>
            <a:endParaRPr lang="en-US" sz="1200" dirty="0">
              <a:effectLst/>
              <a:latin typeface="+mn-lt"/>
              <a:ea typeface="Times New Roman" panose="02020603050405020304" pitchFamily="18" charset="0"/>
            </a:endParaRPr>
          </a:p>
        </p:txBody>
      </p:sp>
    </p:spTree>
    <p:extLst>
      <p:ext uri="{BB962C8B-B14F-4D97-AF65-F5344CB8AC3E}">
        <p14:creationId xmlns:p14="http://schemas.microsoft.com/office/powerpoint/2010/main" val="978476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209884" y="228600"/>
            <a:ext cx="7924800" cy="461665"/>
          </a:xfrm>
          <a:prstGeom prst="rect">
            <a:avLst/>
          </a:prstGeom>
          <a:noFill/>
          <a:ln w="9525">
            <a:noFill/>
            <a:miter lim="800000"/>
            <a:headEnd/>
            <a:tailEnd/>
          </a:ln>
        </p:spPr>
        <p:txBody>
          <a:bodyPr wrap="square" anchor="t">
            <a:spAutoFit/>
          </a:bodyPr>
          <a:lstStyle/>
          <a:p>
            <a:pPr algn="ctr">
              <a:defRPr/>
            </a:pPr>
            <a:r>
              <a:rPr lang="en-US" sz="2400" b="1" dirty="0">
                <a:solidFill>
                  <a:srgbClr val="326297"/>
                </a:solidFill>
                <a:latin typeface="Calibri"/>
                <a:cs typeface="Arial"/>
              </a:rPr>
              <a:t>NAC 445A.54296</a:t>
            </a:r>
          </a:p>
        </p:txBody>
      </p:sp>
      <p:grpSp>
        <p:nvGrpSpPr>
          <p:cNvPr id="2" name="Group 1"/>
          <p:cNvGrpSpPr/>
          <p:nvPr/>
        </p:nvGrpSpPr>
        <p:grpSpPr>
          <a:xfrm>
            <a:off x="-220809" y="-64159"/>
            <a:ext cx="1660817" cy="6922159"/>
            <a:chOff x="-220809" y="-64159"/>
            <a:chExt cx="1660817" cy="6922159"/>
          </a:xfrm>
        </p:grpSpPr>
        <p:grpSp>
          <p:nvGrpSpPr>
            <p:cNvPr id="11" name="Group 10"/>
            <p:cNvGrpSpPr/>
            <p:nvPr/>
          </p:nvGrpSpPr>
          <p:grpSpPr>
            <a:xfrm>
              <a:off x="0" y="0"/>
              <a:ext cx="1219200" cy="6858000"/>
              <a:chOff x="0" y="0"/>
              <a:chExt cx="1219200" cy="6858000"/>
            </a:xfrm>
          </p:grpSpPr>
          <p:sp>
            <p:nvSpPr>
              <p:cNvPr id="12" name="Rectangle 11"/>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13" name="TextBox 6"/>
              <p:cNvSpPr txBox="1">
                <a:spLocks noChangeArrowheads="1"/>
              </p:cNvSpPr>
              <p:nvPr/>
            </p:nvSpPr>
            <p:spPr bwMode="auto">
              <a:xfrm>
                <a:off x="0" y="1447800"/>
                <a:ext cx="1219200" cy="3985706"/>
              </a:xfrm>
              <a:prstGeom prst="rect">
                <a:avLst/>
              </a:prstGeom>
              <a:noFill/>
              <a:ln w="9525">
                <a:noFill/>
                <a:miter lim="800000"/>
                <a:headEnd/>
                <a:tailEnd/>
              </a:ln>
            </p:spPr>
            <p:txBody>
              <a:bodyPr wrap="square">
                <a:spAutoFit/>
              </a:bodyPr>
              <a:lstStyle/>
              <a:p>
                <a:pPr lvl="0" algn="ctr">
                  <a:defRPr/>
                </a:pPr>
                <a:r>
                  <a:rPr lang="en-US" sz="1100" b="1">
                    <a:solidFill>
                      <a:srgbClr val="2A4D78"/>
                    </a:solidFill>
                    <a:latin typeface="Calibri"/>
                    <a:cs typeface="Arial" pitchFamily="34" charset="0"/>
                  </a:rPr>
                  <a:t>Greg Lovato</a:t>
                </a:r>
              </a:p>
              <a:p>
                <a:pPr lvl="0" algn="ctr">
                  <a:defRPr/>
                </a:pPr>
                <a:r>
                  <a:rPr lang="en-US" sz="1100" i="1">
                    <a:solidFill>
                      <a:srgbClr val="2A4D78"/>
                    </a:solidFill>
                    <a:latin typeface="Calibri"/>
                    <a:cs typeface="Arial" pitchFamily="34" charset="0"/>
                  </a:rPr>
                  <a:t>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Jennifer Carr</a:t>
                </a:r>
              </a:p>
              <a:p>
                <a:pPr lvl="0" algn="ctr">
                  <a:defRPr/>
                </a:pPr>
                <a:r>
                  <a:rPr lang="en-US" sz="1100" i="1">
                    <a:solidFill>
                      <a:srgbClr val="2A4D78"/>
                    </a:solidFill>
                    <a:latin typeface="Calibri"/>
                    <a:cs typeface="Arial" pitchFamily="34" charset="0"/>
                  </a:rPr>
                  <a:t>Deputy 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Jeffrey Kinder</a:t>
                </a:r>
              </a:p>
              <a:p>
                <a:pPr lvl="0" algn="ctr">
                  <a:defRPr/>
                </a:pPr>
                <a:r>
                  <a:rPr lang="en-US" sz="1100" i="1">
                    <a:solidFill>
                      <a:srgbClr val="2A4D78"/>
                    </a:solidFill>
                    <a:latin typeface="Calibri"/>
                    <a:cs typeface="Arial" pitchFamily="34" charset="0"/>
                  </a:rPr>
                  <a:t>Deputy 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Rick </a:t>
                </a:r>
                <a:r>
                  <a:rPr lang="en-US" sz="1100" b="1" err="1">
                    <a:solidFill>
                      <a:srgbClr val="2A4D78"/>
                    </a:solidFill>
                    <a:latin typeface="Calibri"/>
                    <a:cs typeface="Arial" pitchFamily="34" charset="0"/>
                  </a:rPr>
                  <a:t>Perdomo</a:t>
                </a:r>
                <a:endParaRPr lang="en-US" sz="1100" b="1">
                  <a:solidFill>
                    <a:srgbClr val="2A4D78"/>
                  </a:solidFill>
                  <a:latin typeface="Calibri"/>
                  <a:cs typeface="Arial" pitchFamily="34" charset="0"/>
                </a:endParaRPr>
              </a:p>
              <a:p>
                <a:pPr algn="ctr">
                  <a:defRPr/>
                </a:pPr>
                <a:r>
                  <a:rPr lang="en-US" sz="1100" i="1">
                    <a:solidFill>
                      <a:srgbClr val="2A4D78"/>
                    </a:solidFill>
                    <a:latin typeface="Calibri"/>
                    <a:cs typeface="Arial" pitchFamily="34" charset="0"/>
                  </a:rPr>
                  <a:t>Deputy Administrator</a:t>
                </a:r>
              </a:p>
              <a:p>
                <a:pPr lvl="0" algn="ctr">
                  <a:defRPr/>
                </a:pPr>
                <a:endParaRPr lang="en-US" sz="1100" b="1">
                  <a:solidFill>
                    <a:srgbClr val="2A4D78"/>
                  </a:solidFill>
                  <a:latin typeface="Calibri"/>
                  <a:cs typeface="Arial" pitchFamily="34" charset="0"/>
                </a:endParaRPr>
              </a:p>
              <a:p>
                <a:pPr lvl="0" algn="ctr">
                  <a:defRPr/>
                </a:pPr>
                <a:endParaRPr lang="en-US" sz="1100" i="1">
                  <a:solidFill>
                    <a:srgbClr val="2A4D78"/>
                  </a:solidFill>
                  <a:latin typeface="Calibri"/>
                  <a:cs typeface="Arial" pitchFamily="34" charset="0"/>
                </a:endParaRPr>
              </a:p>
              <a:p>
                <a:pPr lvl="0" algn="ctr">
                  <a:defRPr/>
                </a:pPr>
                <a:endParaRPr lang="en-US" sz="1100" i="1">
                  <a:solidFill>
                    <a:srgbClr val="2A4D78"/>
                  </a:solidFill>
                  <a:latin typeface="Calibri"/>
                  <a:cs typeface="Arial" pitchFamily="34" charset="0"/>
                </a:endParaRPr>
              </a:p>
              <a:p>
                <a:pPr lvl="0" algn="ctr">
                  <a:defRPr/>
                </a:pPr>
                <a:br>
                  <a:rPr lang="en-US" sz="1100" i="1">
                    <a:solidFill>
                      <a:prstClr val="black"/>
                    </a:solidFill>
                    <a:latin typeface="Calibri"/>
                    <a:cs typeface="Arial" pitchFamily="34" charset="0"/>
                  </a:rPr>
                </a:br>
                <a:endParaRPr lang="en-US" sz="1100">
                  <a:solidFill>
                    <a:prstClr val="black"/>
                  </a:solidFill>
                  <a:latin typeface="Calibri"/>
                  <a:cs typeface="Arial" pitchFamily="34" charset="0"/>
                </a:endParaRPr>
              </a:p>
              <a:p>
                <a:pPr lvl="0" algn="ctr">
                  <a:defRPr/>
                </a:pPr>
                <a:br>
                  <a:rPr lang="en-US" sz="1100" i="1">
                    <a:solidFill>
                      <a:prstClr val="black"/>
                    </a:solidFill>
                    <a:latin typeface="Calibri"/>
                    <a:cs typeface="Arial" pitchFamily="34" charset="0"/>
                  </a:rPr>
                </a:br>
                <a:br>
                  <a:rPr lang="en-US" sz="1100" i="1">
                    <a:latin typeface="+mn-lt"/>
                    <a:cs typeface="Arial" pitchFamily="34" charset="0"/>
                  </a:rPr>
                </a:br>
                <a:br>
                  <a:rPr lang="en-US" sz="1100" i="1">
                    <a:latin typeface="+mn-lt"/>
                    <a:cs typeface="Arial" pitchFamily="34" charset="0"/>
                  </a:rPr>
                </a:br>
                <a:endParaRPr lang="en-US" sz="1100" i="1">
                  <a:latin typeface="+mn-lt"/>
                  <a:cs typeface="Arial" pitchFamily="34" charset="0"/>
                </a:endParaRPr>
              </a:p>
            </p:txBody>
          </p:sp>
        </p:gr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18" name="Picture 17"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9" name="TextBox 6"/>
            <p:cNvSpPr txBox="1">
              <a:spLocks noChangeArrowheads="1"/>
            </p:cNvSpPr>
            <p:nvPr/>
          </p:nvSpPr>
          <p:spPr bwMode="auto">
            <a:xfrm>
              <a:off x="0" y="4979313"/>
              <a:ext cx="1219200" cy="261610"/>
            </a:xfrm>
            <a:prstGeom prst="rect">
              <a:avLst/>
            </a:prstGeom>
            <a:noFill/>
            <a:ln w="9525">
              <a:noFill/>
              <a:miter lim="800000"/>
              <a:headEnd/>
              <a:tailEnd/>
            </a:ln>
          </p:spPr>
          <p:txBody>
            <a:bodyPr wrap="square">
              <a:spAutoFit/>
            </a:bodyPr>
            <a:lstStyle/>
            <a:p>
              <a:pPr lvl="0" algn="ctr">
                <a:defRPr/>
              </a:pPr>
              <a:endParaRPr lang="en-US" sz="1100" i="1" dirty="0">
                <a:latin typeface="+mn-lt"/>
                <a:cs typeface="Arial" pitchFamily="34" charset="0"/>
              </a:endParaRPr>
            </a:p>
          </p:txBody>
        </p:sp>
      </p:grpSp>
      <p:sp>
        <p:nvSpPr>
          <p:cNvPr id="15" name="TextBox 6">
            <a:extLst>
              <a:ext uri="{FF2B5EF4-FFF2-40B4-BE49-F238E27FC236}">
                <a16:creationId xmlns:a16="http://schemas.microsoft.com/office/drawing/2014/main" id="{B1BF53FF-90A9-A496-9B94-9D9621AF1F5C}"/>
              </a:ext>
            </a:extLst>
          </p:cNvPr>
          <p:cNvSpPr txBox="1">
            <a:spLocks noChangeArrowheads="1"/>
          </p:cNvSpPr>
          <p:nvPr/>
        </p:nvSpPr>
        <p:spPr bwMode="auto">
          <a:xfrm>
            <a:off x="0" y="4979313"/>
            <a:ext cx="1219200" cy="430887"/>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Jim Lawrence</a:t>
            </a:r>
          </a:p>
          <a:p>
            <a:pPr lvl="0" algn="ctr">
              <a:defRPr/>
            </a:pPr>
            <a:r>
              <a:rPr lang="en-US" sz="1100" i="1" dirty="0">
                <a:solidFill>
                  <a:srgbClr val="2A4D78"/>
                </a:solidFill>
                <a:latin typeface="Calibri"/>
                <a:cs typeface="Arial" pitchFamily="34" charset="0"/>
              </a:rPr>
              <a:t>Acting Director</a:t>
            </a:r>
            <a:endParaRPr lang="en-US" sz="1100" i="1" dirty="0">
              <a:latin typeface="+mn-lt"/>
              <a:cs typeface="Arial" pitchFamily="34" charset="0"/>
            </a:endParaRPr>
          </a:p>
        </p:txBody>
      </p:sp>
      <p:sp>
        <p:nvSpPr>
          <p:cNvPr id="4" name="TextBox 3">
            <a:extLst>
              <a:ext uri="{FF2B5EF4-FFF2-40B4-BE49-F238E27FC236}">
                <a16:creationId xmlns:a16="http://schemas.microsoft.com/office/drawing/2014/main" id="{323DA267-7EB7-B677-91B3-BDC714830564}"/>
              </a:ext>
            </a:extLst>
          </p:cNvPr>
          <p:cNvSpPr txBox="1"/>
          <p:nvPr/>
        </p:nvSpPr>
        <p:spPr>
          <a:xfrm>
            <a:off x="1219200" y="1002880"/>
            <a:ext cx="7924800" cy="5949962"/>
          </a:xfrm>
          <a:prstGeom prst="rect">
            <a:avLst/>
          </a:prstGeom>
          <a:noFill/>
        </p:spPr>
        <p:txBody>
          <a:bodyPr wrap="square">
            <a:spAutoFit/>
          </a:bodyPr>
          <a:lstStyle/>
          <a:p>
            <a:pPr marL="0" marR="0" algn="just">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CATEGORY OF CONTAMINANT </a:t>
            </a:r>
          </a:p>
          <a:p>
            <a:pPr marL="0" marR="0" algn="just">
              <a:lnSpc>
                <a:spcPct val="200000"/>
              </a:lnSpc>
              <a:spcBef>
                <a:spcPts val="0"/>
              </a:spcBef>
              <a:spcAft>
                <a:spcPts val="0"/>
              </a:spcAft>
            </a:pPr>
            <a:r>
              <a:rPr lang="en-US" sz="1200" b="1" i="1" dirty="0">
                <a:solidFill>
                  <a:srgbClr val="0000FF"/>
                </a:solidFill>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Year 1	Year 2	Year 3	Year 4	Year 5</a:t>
            </a:r>
            <a:endParaRPr lang="en-US" sz="1200" dirty="0">
              <a:effectLst/>
              <a:latin typeface="+mn-lt"/>
              <a:ea typeface="Times New Roman" panose="02020603050405020304" pitchFamily="18" charset="0"/>
            </a:endParaRPr>
          </a:p>
          <a:p>
            <a:pPr marL="914400" marR="0">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          </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2023  	2024              	2025</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2026</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2027</a:t>
            </a:r>
            <a:endParaRPr lang="en-US" sz="1200" dirty="0">
              <a:effectLst/>
              <a:latin typeface="+mn-lt"/>
              <a:ea typeface="Times New Roman" panose="02020603050405020304" pitchFamily="18" charset="0"/>
            </a:endParaRPr>
          </a:p>
          <a:p>
            <a:pPr marL="0" marR="0" indent="365760">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Alkalinity		$350</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368</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386</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405</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425</a:t>
            </a:r>
            <a:endParaRPr lang="en-US" sz="1200" dirty="0">
              <a:effectLst/>
              <a:latin typeface="+mn-lt"/>
              <a:ea typeface="Times New Roman" panose="02020603050405020304" pitchFamily="18" charset="0"/>
            </a:endParaRPr>
          </a:p>
          <a:p>
            <a:pPr marL="0" marR="0" indent="365760">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Dissolved Oxygen</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          	$350</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368</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386</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405</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425</a:t>
            </a:r>
            <a:endParaRPr lang="en-US" sz="1200" dirty="0">
              <a:effectLst/>
              <a:latin typeface="+mn-lt"/>
              <a:ea typeface="Times New Roman" panose="02020603050405020304" pitchFamily="18" charset="0"/>
            </a:endParaRPr>
          </a:p>
          <a:p>
            <a:pPr marL="0" marR="0" indent="365760">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Temperature </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$350</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368</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386</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405</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425</a:t>
            </a:r>
            <a:endParaRPr lang="en-US" sz="1200" dirty="0">
              <a:effectLst/>
              <a:latin typeface="+mn-lt"/>
              <a:ea typeface="Times New Roman" panose="02020603050405020304" pitchFamily="18" charset="0"/>
            </a:endParaRPr>
          </a:p>
          <a:p>
            <a:pPr marL="0" marR="0" indent="365760">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Conductivity</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 $350</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368</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386</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405</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425</a:t>
            </a:r>
          </a:p>
          <a:p>
            <a:pPr marL="0" marR="0" indent="365760">
              <a:lnSpc>
                <a:spcPct val="200000"/>
              </a:lnSpc>
              <a:spcBef>
                <a:spcPts val="0"/>
              </a:spcBef>
              <a:spcAft>
                <a:spcPts val="0"/>
              </a:spcAft>
            </a:pPr>
            <a:endParaRPr lang="en-US" sz="1200" b="1" i="1" dirty="0">
              <a:solidFill>
                <a:srgbClr val="0000FF"/>
              </a:solidFill>
              <a:effectLst/>
              <a:latin typeface="+mn-lt"/>
              <a:ea typeface="Times New Roman" panose="02020603050405020304" pitchFamily="18" charset="0"/>
            </a:endParaRPr>
          </a:p>
          <a:p>
            <a:pPr marL="0" marR="0" indent="365760">
              <a:lnSpc>
                <a:spcPct val="200000"/>
              </a:lnSpc>
              <a:spcBef>
                <a:spcPts val="0"/>
              </a:spcBef>
              <a:spcAft>
                <a:spcPts val="0"/>
              </a:spcAft>
            </a:pPr>
            <a:endParaRPr lang="en-US" sz="1200" b="1" i="1" dirty="0">
              <a:solidFill>
                <a:srgbClr val="0000FF"/>
              </a:solidFill>
              <a:latin typeface="+mn-lt"/>
              <a:ea typeface="Times New Roman" panose="02020603050405020304" pitchFamily="18" charset="0"/>
            </a:endParaRPr>
          </a:p>
          <a:p>
            <a:pPr marL="0" marR="0" indent="365760">
              <a:lnSpc>
                <a:spcPct val="200000"/>
              </a:lnSpc>
              <a:spcBef>
                <a:spcPts val="0"/>
              </a:spcBef>
              <a:spcAft>
                <a:spcPts val="0"/>
              </a:spcAft>
            </a:pPr>
            <a:endParaRPr lang="en-US" sz="1200" b="1" i="1" dirty="0">
              <a:solidFill>
                <a:srgbClr val="0000FF"/>
              </a:solidFill>
              <a:effectLst/>
              <a:latin typeface="+mn-lt"/>
              <a:ea typeface="Times New Roman" panose="02020603050405020304" pitchFamily="18" charset="0"/>
            </a:endParaRPr>
          </a:p>
          <a:p>
            <a:pPr marL="0" marR="0" indent="365760">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For the calendar year beginning on January 1, 2027, and for each calendar year thereafter, the Director shall increase each fee required by this subsection by an amount that is equal to 4 percent of the fee for the immediately preceding fiscal year. The Director of the Department of Conservation and Natural Resources or the Director’s designee may, for any individual fiscal year, suspend an increase in a rate or fee specified in this subsection.</a:t>
            </a:r>
            <a:endParaRPr lang="en-US" sz="1200" b="1" i="1" dirty="0">
              <a:solidFill>
                <a:srgbClr val="0000FF"/>
              </a:solidFill>
              <a:latin typeface="+mn-lt"/>
              <a:ea typeface="Times New Roman" panose="02020603050405020304" pitchFamily="18" charset="0"/>
            </a:endParaRPr>
          </a:p>
          <a:p>
            <a:pPr marL="0" marR="0" indent="365760">
              <a:lnSpc>
                <a:spcPct val="200000"/>
              </a:lnSpc>
              <a:spcBef>
                <a:spcPts val="0"/>
              </a:spcBef>
              <a:spcAft>
                <a:spcPts val="0"/>
              </a:spcAft>
            </a:pPr>
            <a:endParaRPr lang="en-US" sz="1200" dirty="0">
              <a:effectLst/>
              <a:latin typeface="+mn-lt"/>
              <a:ea typeface="Times New Roman" panose="02020603050405020304" pitchFamily="18" charset="0"/>
            </a:endParaRPr>
          </a:p>
          <a:p>
            <a:pPr marL="0" marR="0">
              <a:lnSpc>
                <a:spcPct val="200000"/>
              </a:lnSpc>
              <a:spcBef>
                <a:spcPts val="0"/>
              </a:spcBef>
              <a:spcAft>
                <a:spcPts val="0"/>
              </a:spcAft>
            </a:pPr>
            <a:endParaRPr lang="en-US" sz="1200" dirty="0">
              <a:effectLst/>
              <a:latin typeface="+mn-lt"/>
              <a:ea typeface="Times New Roman" panose="02020603050405020304" pitchFamily="18" charset="0"/>
            </a:endParaRPr>
          </a:p>
        </p:txBody>
      </p:sp>
    </p:spTree>
    <p:extLst>
      <p:ext uri="{BB962C8B-B14F-4D97-AF65-F5344CB8AC3E}">
        <p14:creationId xmlns:p14="http://schemas.microsoft.com/office/powerpoint/2010/main" val="3552227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209884" y="228600"/>
            <a:ext cx="7924800" cy="461665"/>
          </a:xfrm>
          <a:prstGeom prst="rect">
            <a:avLst/>
          </a:prstGeom>
          <a:noFill/>
          <a:ln w="9525">
            <a:noFill/>
            <a:miter lim="800000"/>
            <a:headEnd/>
            <a:tailEnd/>
          </a:ln>
        </p:spPr>
        <p:txBody>
          <a:bodyPr wrap="square" anchor="t">
            <a:spAutoFit/>
          </a:bodyPr>
          <a:lstStyle/>
          <a:p>
            <a:pPr algn="ctr">
              <a:defRPr/>
            </a:pPr>
            <a:r>
              <a:rPr lang="en-US" sz="2400" b="1" dirty="0">
                <a:solidFill>
                  <a:srgbClr val="326297"/>
                </a:solidFill>
                <a:latin typeface="Calibri"/>
                <a:cs typeface="Arial"/>
              </a:rPr>
              <a:t>NAC 445A.54296</a:t>
            </a:r>
          </a:p>
        </p:txBody>
      </p:sp>
      <p:grpSp>
        <p:nvGrpSpPr>
          <p:cNvPr id="2" name="Group 1"/>
          <p:cNvGrpSpPr/>
          <p:nvPr/>
        </p:nvGrpSpPr>
        <p:grpSpPr>
          <a:xfrm>
            <a:off x="-220809" y="-64159"/>
            <a:ext cx="1660817" cy="6922159"/>
            <a:chOff x="-220809" y="-64159"/>
            <a:chExt cx="1660817" cy="6922159"/>
          </a:xfrm>
        </p:grpSpPr>
        <p:grpSp>
          <p:nvGrpSpPr>
            <p:cNvPr id="11" name="Group 10"/>
            <p:cNvGrpSpPr/>
            <p:nvPr/>
          </p:nvGrpSpPr>
          <p:grpSpPr>
            <a:xfrm>
              <a:off x="0" y="0"/>
              <a:ext cx="1219200" cy="6858000"/>
              <a:chOff x="0" y="0"/>
              <a:chExt cx="1219200" cy="6858000"/>
            </a:xfrm>
          </p:grpSpPr>
          <p:sp>
            <p:nvSpPr>
              <p:cNvPr id="12" name="Rectangle 11"/>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13" name="TextBox 6"/>
              <p:cNvSpPr txBox="1">
                <a:spLocks noChangeArrowheads="1"/>
              </p:cNvSpPr>
              <p:nvPr/>
            </p:nvSpPr>
            <p:spPr bwMode="auto">
              <a:xfrm>
                <a:off x="0" y="1447800"/>
                <a:ext cx="1219200" cy="3985706"/>
              </a:xfrm>
              <a:prstGeom prst="rect">
                <a:avLst/>
              </a:prstGeom>
              <a:noFill/>
              <a:ln w="9525">
                <a:noFill/>
                <a:miter lim="800000"/>
                <a:headEnd/>
                <a:tailEnd/>
              </a:ln>
            </p:spPr>
            <p:txBody>
              <a:bodyPr wrap="square">
                <a:spAutoFit/>
              </a:bodyPr>
              <a:lstStyle/>
              <a:p>
                <a:pPr lvl="0" algn="ctr">
                  <a:defRPr/>
                </a:pPr>
                <a:r>
                  <a:rPr lang="en-US" sz="1100" b="1">
                    <a:solidFill>
                      <a:srgbClr val="2A4D78"/>
                    </a:solidFill>
                    <a:latin typeface="Calibri"/>
                    <a:cs typeface="Arial" pitchFamily="34" charset="0"/>
                  </a:rPr>
                  <a:t>Greg Lovato</a:t>
                </a:r>
              </a:p>
              <a:p>
                <a:pPr lvl="0" algn="ctr">
                  <a:defRPr/>
                </a:pPr>
                <a:r>
                  <a:rPr lang="en-US" sz="1100" i="1">
                    <a:solidFill>
                      <a:srgbClr val="2A4D78"/>
                    </a:solidFill>
                    <a:latin typeface="Calibri"/>
                    <a:cs typeface="Arial" pitchFamily="34" charset="0"/>
                  </a:rPr>
                  <a:t>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Jennifer Carr</a:t>
                </a:r>
              </a:p>
              <a:p>
                <a:pPr lvl="0" algn="ctr">
                  <a:defRPr/>
                </a:pPr>
                <a:r>
                  <a:rPr lang="en-US" sz="1100" i="1">
                    <a:solidFill>
                      <a:srgbClr val="2A4D78"/>
                    </a:solidFill>
                    <a:latin typeface="Calibri"/>
                    <a:cs typeface="Arial" pitchFamily="34" charset="0"/>
                  </a:rPr>
                  <a:t>Deputy 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Jeffrey Kinder</a:t>
                </a:r>
              </a:p>
              <a:p>
                <a:pPr lvl="0" algn="ctr">
                  <a:defRPr/>
                </a:pPr>
                <a:r>
                  <a:rPr lang="en-US" sz="1100" i="1">
                    <a:solidFill>
                      <a:srgbClr val="2A4D78"/>
                    </a:solidFill>
                    <a:latin typeface="Calibri"/>
                    <a:cs typeface="Arial" pitchFamily="34" charset="0"/>
                  </a:rPr>
                  <a:t>Deputy 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Rick </a:t>
                </a:r>
                <a:r>
                  <a:rPr lang="en-US" sz="1100" b="1" err="1">
                    <a:solidFill>
                      <a:srgbClr val="2A4D78"/>
                    </a:solidFill>
                    <a:latin typeface="Calibri"/>
                    <a:cs typeface="Arial" pitchFamily="34" charset="0"/>
                  </a:rPr>
                  <a:t>Perdomo</a:t>
                </a:r>
                <a:endParaRPr lang="en-US" sz="1100" b="1">
                  <a:solidFill>
                    <a:srgbClr val="2A4D78"/>
                  </a:solidFill>
                  <a:latin typeface="Calibri"/>
                  <a:cs typeface="Arial" pitchFamily="34" charset="0"/>
                </a:endParaRPr>
              </a:p>
              <a:p>
                <a:pPr algn="ctr">
                  <a:defRPr/>
                </a:pPr>
                <a:r>
                  <a:rPr lang="en-US" sz="1100" i="1">
                    <a:solidFill>
                      <a:srgbClr val="2A4D78"/>
                    </a:solidFill>
                    <a:latin typeface="Calibri"/>
                    <a:cs typeface="Arial" pitchFamily="34" charset="0"/>
                  </a:rPr>
                  <a:t>Deputy Administrator</a:t>
                </a:r>
              </a:p>
              <a:p>
                <a:pPr lvl="0" algn="ctr">
                  <a:defRPr/>
                </a:pPr>
                <a:endParaRPr lang="en-US" sz="1100" b="1">
                  <a:solidFill>
                    <a:srgbClr val="2A4D78"/>
                  </a:solidFill>
                  <a:latin typeface="Calibri"/>
                  <a:cs typeface="Arial" pitchFamily="34" charset="0"/>
                </a:endParaRPr>
              </a:p>
              <a:p>
                <a:pPr lvl="0" algn="ctr">
                  <a:defRPr/>
                </a:pPr>
                <a:endParaRPr lang="en-US" sz="1100" i="1">
                  <a:solidFill>
                    <a:srgbClr val="2A4D78"/>
                  </a:solidFill>
                  <a:latin typeface="Calibri"/>
                  <a:cs typeface="Arial" pitchFamily="34" charset="0"/>
                </a:endParaRPr>
              </a:p>
              <a:p>
                <a:pPr lvl="0" algn="ctr">
                  <a:defRPr/>
                </a:pPr>
                <a:endParaRPr lang="en-US" sz="1100" i="1">
                  <a:solidFill>
                    <a:srgbClr val="2A4D78"/>
                  </a:solidFill>
                  <a:latin typeface="Calibri"/>
                  <a:cs typeface="Arial" pitchFamily="34" charset="0"/>
                </a:endParaRPr>
              </a:p>
              <a:p>
                <a:pPr lvl="0" algn="ctr">
                  <a:defRPr/>
                </a:pPr>
                <a:br>
                  <a:rPr lang="en-US" sz="1100" i="1">
                    <a:solidFill>
                      <a:prstClr val="black"/>
                    </a:solidFill>
                    <a:latin typeface="Calibri"/>
                    <a:cs typeface="Arial" pitchFamily="34" charset="0"/>
                  </a:rPr>
                </a:br>
                <a:endParaRPr lang="en-US" sz="1100">
                  <a:solidFill>
                    <a:prstClr val="black"/>
                  </a:solidFill>
                  <a:latin typeface="Calibri"/>
                  <a:cs typeface="Arial" pitchFamily="34" charset="0"/>
                </a:endParaRPr>
              </a:p>
              <a:p>
                <a:pPr lvl="0" algn="ctr">
                  <a:defRPr/>
                </a:pPr>
                <a:br>
                  <a:rPr lang="en-US" sz="1100" i="1">
                    <a:solidFill>
                      <a:prstClr val="black"/>
                    </a:solidFill>
                    <a:latin typeface="Calibri"/>
                    <a:cs typeface="Arial" pitchFamily="34" charset="0"/>
                  </a:rPr>
                </a:br>
                <a:br>
                  <a:rPr lang="en-US" sz="1100" i="1">
                    <a:latin typeface="+mn-lt"/>
                    <a:cs typeface="Arial" pitchFamily="34" charset="0"/>
                  </a:rPr>
                </a:br>
                <a:br>
                  <a:rPr lang="en-US" sz="1100" i="1">
                    <a:latin typeface="+mn-lt"/>
                    <a:cs typeface="Arial" pitchFamily="34" charset="0"/>
                  </a:rPr>
                </a:br>
                <a:endParaRPr lang="en-US" sz="1100" i="1">
                  <a:latin typeface="+mn-lt"/>
                  <a:cs typeface="Arial" pitchFamily="34" charset="0"/>
                </a:endParaRPr>
              </a:p>
            </p:txBody>
          </p:sp>
        </p:gr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18" name="Picture 17"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9" name="TextBox 6"/>
            <p:cNvSpPr txBox="1">
              <a:spLocks noChangeArrowheads="1"/>
            </p:cNvSpPr>
            <p:nvPr/>
          </p:nvSpPr>
          <p:spPr bwMode="auto">
            <a:xfrm>
              <a:off x="0" y="4979313"/>
              <a:ext cx="1219200" cy="261610"/>
            </a:xfrm>
            <a:prstGeom prst="rect">
              <a:avLst/>
            </a:prstGeom>
            <a:noFill/>
            <a:ln w="9525">
              <a:noFill/>
              <a:miter lim="800000"/>
              <a:headEnd/>
              <a:tailEnd/>
            </a:ln>
          </p:spPr>
          <p:txBody>
            <a:bodyPr wrap="square">
              <a:spAutoFit/>
            </a:bodyPr>
            <a:lstStyle/>
            <a:p>
              <a:pPr lvl="0" algn="ctr">
                <a:defRPr/>
              </a:pPr>
              <a:endParaRPr lang="en-US" sz="1100" i="1" dirty="0">
                <a:latin typeface="+mn-lt"/>
                <a:cs typeface="Arial" pitchFamily="34" charset="0"/>
              </a:endParaRPr>
            </a:p>
          </p:txBody>
        </p:sp>
      </p:grpSp>
      <p:sp>
        <p:nvSpPr>
          <p:cNvPr id="15" name="TextBox 6">
            <a:extLst>
              <a:ext uri="{FF2B5EF4-FFF2-40B4-BE49-F238E27FC236}">
                <a16:creationId xmlns:a16="http://schemas.microsoft.com/office/drawing/2014/main" id="{B1BF53FF-90A9-A496-9B94-9D9621AF1F5C}"/>
              </a:ext>
            </a:extLst>
          </p:cNvPr>
          <p:cNvSpPr txBox="1">
            <a:spLocks noChangeArrowheads="1"/>
          </p:cNvSpPr>
          <p:nvPr/>
        </p:nvSpPr>
        <p:spPr bwMode="auto">
          <a:xfrm>
            <a:off x="0" y="4979313"/>
            <a:ext cx="1219200" cy="430887"/>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Jim Lawrence</a:t>
            </a:r>
          </a:p>
          <a:p>
            <a:pPr lvl="0" algn="ctr">
              <a:defRPr/>
            </a:pPr>
            <a:r>
              <a:rPr lang="en-US" sz="1100" i="1" dirty="0">
                <a:solidFill>
                  <a:srgbClr val="2A4D78"/>
                </a:solidFill>
                <a:latin typeface="Calibri"/>
                <a:cs typeface="Arial" pitchFamily="34" charset="0"/>
              </a:rPr>
              <a:t>Acting Director</a:t>
            </a:r>
            <a:endParaRPr lang="en-US" sz="1100" i="1" dirty="0">
              <a:latin typeface="+mn-lt"/>
              <a:cs typeface="Arial" pitchFamily="34" charset="0"/>
            </a:endParaRPr>
          </a:p>
        </p:txBody>
      </p:sp>
      <p:sp>
        <p:nvSpPr>
          <p:cNvPr id="5" name="TextBox 4">
            <a:extLst>
              <a:ext uri="{FF2B5EF4-FFF2-40B4-BE49-F238E27FC236}">
                <a16:creationId xmlns:a16="http://schemas.microsoft.com/office/drawing/2014/main" id="{A6A38326-2E14-3FCE-5521-E8488D9470F3}"/>
              </a:ext>
            </a:extLst>
          </p:cNvPr>
          <p:cNvSpPr txBox="1"/>
          <p:nvPr/>
        </p:nvSpPr>
        <p:spPr>
          <a:xfrm>
            <a:off x="1219200" y="719782"/>
            <a:ext cx="7924800" cy="3892732"/>
          </a:xfrm>
          <a:prstGeom prst="rect">
            <a:avLst/>
          </a:prstGeom>
          <a:noFill/>
        </p:spPr>
        <p:txBody>
          <a:bodyPr wrap="square">
            <a:spAutoFit/>
          </a:bodyPr>
          <a:lstStyle/>
          <a:p>
            <a:pPr marL="0" marR="0" algn="just">
              <a:lnSpc>
                <a:spcPct val="200000"/>
              </a:lnSpc>
              <a:spcBef>
                <a:spcPts val="0"/>
              </a:spcBef>
              <a:spcAft>
                <a:spcPts val="0"/>
              </a:spcAft>
            </a:pPr>
            <a:r>
              <a:rPr lang="en-US" dirty="0">
                <a:solidFill>
                  <a:srgbClr val="000000"/>
                </a:solidFill>
                <a:effectLst/>
                <a:latin typeface="+mn-lt"/>
                <a:ea typeface="Times New Roman" panose="02020603050405020304" pitchFamily="18" charset="0"/>
              </a:rPr>
              <a:t>  3.  The initial or annual renewal fee for certification to analyze any chemical contaminant not set forth in subsection 2 is $</a:t>
            </a:r>
            <a:r>
              <a:rPr lang="en-US" strike="sngStrike" dirty="0">
                <a:solidFill>
                  <a:srgbClr val="FF0000"/>
                </a:solidFill>
                <a:effectLst/>
                <a:latin typeface="+mn-lt"/>
                <a:ea typeface="Times New Roman" panose="02020603050405020304" pitchFamily="18" charset="0"/>
              </a:rPr>
              <a:t>[400]</a:t>
            </a:r>
            <a:r>
              <a:rPr lang="en-US" b="1" i="1" dirty="0">
                <a:solidFill>
                  <a:srgbClr val="0000FF"/>
                </a:solidFill>
                <a:effectLst/>
                <a:latin typeface="+mn-lt"/>
                <a:ea typeface="Times New Roman" panose="02020603050405020304" pitchFamily="18" charset="0"/>
              </a:rPr>
              <a:t>560</a:t>
            </a:r>
            <a:r>
              <a:rPr lang="en-US" dirty="0">
                <a:solidFill>
                  <a:srgbClr val="000000"/>
                </a:solidFill>
                <a:effectLst/>
                <a:latin typeface="+mn-lt"/>
                <a:ea typeface="Times New Roman" panose="02020603050405020304" pitchFamily="18" charset="0"/>
              </a:rPr>
              <a:t>, plus the per diem allowance and travel expenses provided for state officers and employees generally for each person who conducts an inspection that is required for certification of the laboratory.  </a:t>
            </a:r>
            <a:r>
              <a:rPr lang="en-US" b="1" i="1" dirty="0">
                <a:solidFill>
                  <a:srgbClr val="0000FF"/>
                </a:solidFill>
                <a:effectLst/>
                <a:latin typeface="+mn-lt"/>
                <a:ea typeface="Times New Roman" panose="02020603050405020304" pitchFamily="18" charset="0"/>
              </a:rPr>
              <a:t>If the laboratory is located outside of this State, the laboratory must pay the actual travel and per diem expenses of the employee of the Division who conducts the evaluation.</a:t>
            </a:r>
            <a:endParaRPr lang="en-US" dirty="0">
              <a:effectLst/>
              <a:latin typeface="+mn-lt"/>
              <a:ea typeface="Times New Roman" panose="02020603050405020304" pitchFamily="18" charset="0"/>
            </a:endParaRPr>
          </a:p>
        </p:txBody>
      </p:sp>
    </p:spTree>
    <p:extLst>
      <p:ext uri="{BB962C8B-B14F-4D97-AF65-F5344CB8AC3E}">
        <p14:creationId xmlns:p14="http://schemas.microsoft.com/office/powerpoint/2010/main" val="2274729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209884" y="228600"/>
            <a:ext cx="7924800" cy="461665"/>
          </a:xfrm>
          <a:prstGeom prst="rect">
            <a:avLst/>
          </a:prstGeom>
          <a:noFill/>
          <a:ln w="9525">
            <a:noFill/>
            <a:miter lim="800000"/>
            <a:headEnd/>
            <a:tailEnd/>
          </a:ln>
        </p:spPr>
        <p:txBody>
          <a:bodyPr wrap="square" anchor="t">
            <a:spAutoFit/>
          </a:bodyPr>
          <a:lstStyle/>
          <a:p>
            <a:pPr algn="ctr">
              <a:defRPr/>
            </a:pPr>
            <a:r>
              <a:rPr lang="en-US" sz="2400" b="1" dirty="0">
                <a:solidFill>
                  <a:srgbClr val="326297"/>
                </a:solidFill>
                <a:latin typeface="Calibri"/>
                <a:cs typeface="Arial"/>
              </a:rPr>
              <a:t>NAC 459.96986 </a:t>
            </a:r>
            <a:r>
              <a:rPr lang="en-US" sz="2400" dirty="0">
                <a:solidFill>
                  <a:srgbClr val="326297"/>
                </a:solidFill>
                <a:latin typeface="Calibri"/>
                <a:cs typeface="Arial"/>
              </a:rPr>
              <a:t>(RCRA)</a:t>
            </a:r>
          </a:p>
        </p:txBody>
      </p:sp>
      <p:grpSp>
        <p:nvGrpSpPr>
          <p:cNvPr id="2" name="Group 1"/>
          <p:cNvGrpSpPr/>
          <p:nvPr/>
        </p:nvGrpSpPr>
        <p:grpSpPr>
          <a:xfrm>
            <a:off x="-220809" y="-64159"/>
            <a:ext cx="1660817" cy="6922159"/>
            <a:chOff x="-220809" y="-64159"/>
            <a:chExt cx="1660817" cy="6922159"/>
          </a:xfrm>
        </p:grpSpPr>
        <p:grpSp>
          <p:nvGrpSpPr>
            <p:cNvPr id="11" name="Group 10"/>
            <p:cNvGrpSpPr/>
            <p:nvPr/>
          </p:nvGrpSpPr>
          <p:grpSpPr>
            <a:xfrm>
              <a:off x="0" y="0"/>
              <a:ext cx="1219200" cy="6858000"/>
              <a:chOff x="0" y="0"/>
              <a:chExt cx="1219200" cy="6858000"/>
            </a:xfrm>
          </p:grpSpPr>
          <p:sp>
            <p:nvSpPr>
              <p:cNvPr id="12" name="Rectangle 11"/>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13" name="TextBox 6"/>
              <p:cNvSpPr txBox="1">
                <a:spLocks noChangeArrowheads="1"/>
              </p:cNvSpPr>
              <p:nvPr/>
            </p:nvSpPr>
            <p:spPr bwMode="auto">
              <a:xfrm>
                <a:off x="0" y="1447800"/>
                <a:ext cx="1219200" cy="3985706"/>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Greg Lovato</a:t>
                </a:r>
              </a:p>
              <a:p>
                <a:pPr lvl="0" algn="ctr">
                  <a:defRPr/>
                </a:pPr>
                <a:r>
                  <a:rPr lang="en-US" sz="1100" i="1" dirty="0">
                    <a:solidFill>
                      <a:srgbClr val="2A4D78"/>
                    </a:solidFill>
                    <a:latin typeface="Calibri"/>
                    <a:cs typeface="Arial" pitchFamily="34" charset="0"/>
                  </a:rPr>
                  <a:t>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Jennifer Carr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Jeffrey Kinder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Rick Perdomo</a:t>
                </a:r>
              </a:p>
              <a:p>
                <a:pPr algn="ctr">
                  <a:defRPr/>
                </a:pPr>
                <a:r>
                  <a:rPr lang="en-US" sz="1100" i="1" dirty="0">
                    <a:solidFill>
                      <a:srgbClr val="2A4D78"/>
                    </a:solidFill>
                    <a:latin typeface="Calibri"/>
                    <a:cs typeface="Arial" pitchFamily="34" charset="0"/>
                  </a:rPr>
                  <a:t>Deputy Administrator</a:t>
                </a:r>
              </a:p>
              <a:p>
                <a:pPr lvl="0" algn="ctr">
                  <a:defRPr/>
                </a:pPr>
                <a:endParaRPr lang="en-US" sz="1100" b="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br>
                  <a:rPr lang="en-US" sz="1100" i="1" dirty="0">
                    <a:solidFill>
                      <a:prstClr val="black"/>
                    </a:solidFill>
                    <a:latin typeface="Calibri"/>
                    <a:cs typeface="Arial" pitchFamily="34" charset="0"/>
                  </a:rPr>
                </a:br>
                <a:endParaRPr lang="en-US" sz="1100" dirty="0">
                  <a:solidFill>
                    <a:prstClr val="black"/>
                  </a:solidFill>
                  <a:latin typeface="Calibri"/>
                  <a:cs typeface="Arial" pitchFamily="34" charset="0"/>
                </a:endParaRPr>
              </a:p>
              <a:p>
                <a:pPr lvl="0" algn="ctr">
                  <a:defRPr/>
                </a:pPr>
                <a:br>
                  <a:rPr lang="en-US" sz="1100" i="1" dirty="0">
                    <a:solidFill>
                      <a:prstClr val="black"/>
                    </a:solidFill>
                    <a:latin typeface="Calibri"/>
                    <a:cs typeface="Arial" pitchFamily="34" charset="0"/>
                  </a:rPr>
                </a:br>
                <a:br>
                  <a:rPr lang="en-US" sz="1100" i="1" dirty="0">
                    <a:latin typeface="+mn-lt"/>
                    <a:cs typeface="Arial" pitchFamily="34" charset="0"/>
                  </a:rPr>
                </a:br>
                <a:br>
                  <a:rPr lang="en-US" sz="1100" i="1" dirty="0">
                    <a:latin typeface="+mn-lt"/>
                    <a:cs typeface="Arial" pitchFamily="34" charset="0"/>
                  </a:rPr>
                </a:br>
                <a:endParaRPr lang="en-US" sz="1100" i="1" dirty="0">
                  <a:latin typeface="+mn-lt"/>
                  <a:cs typeface="Arial" pitchFamily="34" charset="0"/>
                </a:endParaRPr>
              </a:p>
            </p:txBody>
          </p:sp>
        </p:gr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18" name="Picture 17"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9" name="TextBox 6"/>
            <p:cNvSpPr txBox="1">
              <a:spLocks noChangeArrowheads="1"/>
            </p:cNvSpPr>
            <p:nvPr/>
          </p:nvSpPr>
          <p:spPr bwMode="auto">
            <a:xfrm>
              <a:off x="0" y="4979313"/>
              <a:ext cx="1219200" cy="261610"/>
            </a:xfrm>
            <a:prstGeom prst="rect">
              <a:avLst/>
            </a:prstGeom>
            <a:noFill/>
            <a:ln w="9525">
              <a:noFill/>
              <a:miter lim="800000"/>
              <a:headEnd/>
              <a:tailEnd/>
            </a:ln>
          </p:spPr>
          <p:txBody>
            <a:bodyPr wrap="square">
              <a:spAutoFit/>
            </a:bodyPr>
            <a:lstStyle/>
            <a:p>
              <a:pPr lvl="0" algn="ctr">
                <a:defRPr/>
              </a:pPr>
              <a:endParaRPr lang="en-US" sz="1100" i="1" dirty="0">
                <a:latin typeface="+mn-lt"/>
                <a:cs typeface="Arial" pitchFamily="34" charset="0"/>
              </a:endParaRPr>
            </a:p>
          </p:txBody>
        </p:sp>
      </p:grpSp>
      <p:sp>
        <p:nvSpPr>
          <p:cNvPr id="15" name="TextBox 6">
            <a:extLst>
              <a:ext uri="{FF2B5EF4-FFF2-40B4-BE49-F238E27FC236}">
                <a16:creationId xmlns:a16="http://schemas.microsoft.com/office/drawing/2014/main" id="{B1BF53FF-90A9-A496-9B94-9D9621AF1F5C}"/>
              </a:ext>
            </a:extLst>
          </p:cNvPr>
          <p:cNvSpPr txBox="1">
            <a:spLocks noChangeArrowheads="1"/>
          </p:cNvSpPr>
          <p:nvPr/>
        </p:nvSpPr>
        <p:spPr bwMode="auto">
          <a:xfrm>
            <a:off x="0" y="4979313"/>
            <a:ext cx="1219200" cy="430887"/>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Jim Lawrence</a:t>
            </a:r>
          </a:p>
          <a:p>
            <a:pPr lvl="0" algn="ctr">
              <a:defRPr/>
            </a:pPr>
            <a:r>
              <a:rPr lang="en-US" sz="1100" i="1" dirty="0">
                <a:solidFill>
                  <a:srgbClr val="2A4D78"/>
                </a:solidFill>
                <a:latin typeface="Calibri"/>
                <a:cs typeface="Arial" pitchFamily="34" charset="0"/>
              </a:rPr>
              <a:t>Acting Director</a:t>
            </a:r>
            <a:endParaRPr lang="en-US" sz="1100" i="1" dirty="0">
              <a:latin typeface="+mn-lt"/>
              <a:cs typeface="Arial" pitchFamily="34" charset="0"/>
            </a:endParaRPr>
          </a:p>
        </p:txBody>
      </p:sp>
      <p:sp>
        <p:nvSpPr>
          <p:cNvPr id="5" name="TextBox 4">
            <a:extLst>
              <a:ext uri="{FF2B5EF4-FFF2-40B4-BE49-F238E27FC236}">
                <a16:creationId xmlns:a16="http://schemas.microsoft.com/office/drawing/2014/main" id="{A6A38326-2E14-3FCE-5521-E8488D9470F3}"/>
              </a:ext>
            </a:extLst>
          </p:cNvPr>
          <p:cNvSpPr txBox="1"/>
          <p:nvPr/>
        </p:nvSpPr>
        <p:spPr>
          <a:xfrm>
            <a:off x="1219200" y="719782"/>
            <a:ext cx="7924800" cy="4445256"/>
          </a:xfrm>
          <a:prstGeom prst="rect">
            <a:avLst/>
          </a:prstGeom>
          <a:noFill/>
        </p:spPr>
        <p:txBody>
          <a:bodyPr wrap="square">
            <a:spAutoFit/>
          </a:bodyPr>
          <a:lstStyle/>
          <a:p>
            <a:pPr marL="0" marR="0" algn="just" fontAlgn="base">
              <a:lnSpc>
                <a:spcPct val="200000"/>
              </a:lnSpc>
              <a:spcBef>
                <a:spcPts val="0"/>
              </a:spcBef>
              <a:spcAft>
                <a:spcPts val="0"/>
              </a:spcAft>
            </a:pPr>
            <a:r>
              <a:rPr lang="en-US" dirty="0">
                <a:solidFill>
                  <a:srgbClr val="000000"/>
                </a:solidFill>
                <a:effectLst/>
                <a:latin typeface="+mn-lt"/>
                <a:ea typeface="Times New Roman" panose="02020603050405020304" pitchFamily="18" charset="0"/>
              </a:rPr>
              <a:t>  1.  Except as otherwise provided in subsection 2, a laboratory must submit an annual fee of $</a:t>
            </a:r>
            <a:r>
              <a:rPr lang="en-US" dirty="0">
                <a:solidFill>
                  <a:srgbClr val="FF0000"/>
                </a:solidFill>
                <a:effectLst/>
                <a:latin typeface="+mn-lt"/>
                <a:ea typeface="Times New Roman" panose="02020603050405020304" pitchFamily="18" charset="0"/>
              </a:rPr>
              <a:t>[</a:t>
            </a:r>
            <a:r>
              <a:rPr lang="en-US" strike="sngStrike" dirty="0">
                <a:solidFill>
                  <a:srgbClr val="FF0000"/>
                </a:solidFill>
                <a:effectLst/>
                <a:latin typeface="+mn-lt"/>
                <a:ea typeface="Times New Roman" panose="02020603050405020304" pitchFamily="18" charset="0"/>
              </a:rPr>
              <a:t>500</a:t>
            </a:r>
            <a:r>
              <a:rPr lang="en-US" dirty="0">
                <a:solidFill>
                  <a:srgbClr val="FF0000"/>
                </a:solidFill>
                <a:effectLst/>
                <a:latin typeface="+mn-lt"/>
                <a:ea typeface="Times New Roman" panose="02020603050405020304" pitchFamily="18" charset="0"/>
              </a:rPr>
              <a:t>]</a:t>
            </a:r>
            <a:r>
              <a:rPr lang="en-US" b="1" i="1" dirty="0">
                <a:solidFill>
                  <a:srgbClr val="0000FF"/>
                </a:solidFill>
                <a:effectLst/>
                <a:latin typeface="+mn-lt"/>
                <a:ea typeface="Times New Roman" panose="02020603050405020304" pitchFamily="18" charset="0"/>
              </a:rPr>
              <a:t>700</a:t>
            </a:r>
            <a:r>
              <a:rPr lang="en-US" dirty="0">
                <a:solidFill>
                  <a:srgbClr val="000000"/>
                </a:solidFill>
                <a:effectLst/>
                <a:latin typeface="+mn-lt"/>
                <a:ea typeface="Times New Roman" panose="02020603050405020304" pitchFamily="18" charset="0"/>
              </a:rPr>
              <a:t> with each application for certification.   </a:t>
            </a:r>
            <a:endParaRPr lang="en-US" dirty="0">
              <a:effectLst/>
              <a:latin typeface="+mn-lt"/>
              <a:ea typeface="Times New Roman" panose="02020603050405020304" pitchFamily="18" charset="0"/>
            </a:endParaRPr>
          </a:p>
          <a:p>
            <a:pPr marL="0" marR="0" algn="just" fontAlgn="base">
              <a:lnSpc>
                <a:spcPct val="200000"/>
              </a:lnSpc>
              <a:spcBef>
                <a:spcPts val="0"/>
              </a:spcBef>
              <a:spcAft>
                <a:spcPts val="0"/>
              </a:spcAft>
            </a:pPr>
            <a:r>
              <a:rPr lang="en-US" dirty="0">
                <a:solidFill>
                  <a:srgbClr val="000000"/>
                </a:solidFill>
                <a:effectLst/>
                <a:latin typeface="+mn-lt"/>
                <a:ea typeface="Times New Roman" panose="02020603050405020304" pitchFamily="18" charset="0"/>
              </a:rPr>
              <a:t>     </a:t>
            </a:r>
            <a:r>
              <a:rPr lang="en-US" strike="sngStrike" dirty="0">
                <a:solidFill>
                  <a:srgbClr val="FF0000"/>
                </a:solidFill>
                <a:effectLst/>
                <a:latin typeface="+mn-lt"/>
                <a:ea typeface="Times New Roman" panose="02020603050405020304" pitchFamily="18" charset="0"/>
              </a:rPr>
              <a:t>[2]</a:t>
            </a:r>
            <a:r>
              <a:rPr lang="en-US" dirty="0">
                <a:solidFill>
                  <a:srgbClr val="000000"/>
                </a:solidFill>
                <a:effectLst/>
                <a:latin typeface="+mn-lt"/>
                <a:ea typeface="Times New Roman" panose="02020603050405020304" pitchFamily="18" charset="0"/>
              </a:rPr>
              <a:t>.  </a:t>
            </a:r>
            <a:r>
              <a:rPr lang="en-US" dirty="0">
                <a:solidFill>
                  <a:srgbClr val="FF0000"/>
                </a:solidFill>
                <a:effectLst/>
                <a:latin typeface="+mn-lt"/>
                <a:ea typeface="Times New Roman" panose="02020603050405020304" pitchFamily="18" charset="0"/>
              </a:rPr>
              <a:t>[</a:t>
            </a:r>
            <a:r>
              <a:rPr lang="en-US" strike="sngStrike" dirty="0">
                <a:solidFill>
                  <a:srgbClr val="FF0000"/>
                </a:solidFill>
                <a:effectLst/>
                <a:latin typeface="+mn-lt"/>
                <a:ea typeface="Times New Roman" panose="02020603050405020304" pitchFamily="18" charset="0"/>
              </a:rPr>
              <a:t>A laboratory which only performs analysis for microbiology is not required to pay the fee provided pursuant to subsection 1.</a:t>
            </a:r>
            <a:r>
              <a:rPr lang="en-US" dirty="0">
                <a:solidFill>
                  <a:srgbClr val="FF0000"/>
                </a:solidFill>
                <a:effectLst/>
                <a:latin typeface="+mn-lt"/>
                <a:ea typeface="Times New Roman" panose="02020603050405020304" pitchFamily="18" charset="0"/>
              </a:rPr>
              <a:t>]</a:t>
            </a:r>
            <a:r>
              <a:rPr lang="en-US" dirty="0">
                <a:solidFill>
                  <a:srgbClr val="000000"/>
                </a:solidFill>
                <a:effectLst/>
                <a:latin typeface="+mn-lt"/>
                <a:ea typeface="Times New Roman" panose="02020603050405020304" pitchFamily="18" charset="0"/>
              </a:rPr>
              <a:t> </a:t>
            </a:r>
            <a:endParaRPr lang="en-US" dirty="0">
              <a:effectLst/>
              <a:latin typeface="+mn-lt"/>
              <a:ea typeface="Times New Roman" panose="02020603050405020304" pitchFamily="18" charset="0"/>
            </a:endParaRPr>
          </a:p>
          <a:p>
            <a:pPr marL="0" marR="0" algn="just" fontAlgn="base">
              <a:lnSpc>
                <a:spcPct val="200000"/>
              </a:lnSpc>
              <a:spcBef>
                <a:spcPts val="0"/>
              </a:spcBef>
              <a:spcAft>
                <a:spcPts val="0"/>
              </a:spcAft>
            </a:pPr>
            <a:r>
              <a:rPr lang="en-US" dirty="0">
                <a:solidFill>
                  <a:srgbClr val="000000"/>
                </a:solidFill>
                <a:effectLst/>
                <a:latin typeface="+mn-lt"/>
                <a:ea typeface="Times New Roman" panose="02020603050405020304" pitchFamily="18" charset="0"/>
              </a:rPr>
              <a:t>     </a:t>
            </a:r>
            <a:r>
              <a:rPr lang="en-US" strike="sngStrike" dirty="0">
                <a:solidFill>
                  <a:srgbClr val="FF0000"/>
                </a:solidFill>
                <a:effectLst/>
                <a:latin typeface="+mn-lt"/>
                <a:ea typeface="Times New Roman" panose="02020603050405020304" pitchFamily="18" charset="0"/>
              </a:rPr>
              <a:t>[3] </a:t>
            </a:r>
            <a:r>
              <a:rPr lang="en-US" b="1" i="1" dirty="0">
                <a:solidFill>
                  <a:srgbClr val="0000FF"/>
                </a:solidFill>
                <a:effectLst/>
                <a:latin typeface="+mn-lt"/>
                <a:ea typeface="Times New Roman" panose="02020603050405020304" pitchFamily="18" charset="0"/>
              </a:rPr>
              <a:t>2</a:t>
            </a:r>
            <a:r>
              <a:rPr lang="en-US" dirty="0">
                <a:solidFill>
                  <a:srgbClr val="000000"/>
                </a:solidFill>
                <a:effectLst/>
                <a:latin typeface="+mn-lt"/>
                <a:ea typeface="Times New Roman" panose="02020603050405020304" pitchFamily="18" charset="0"/>
              </a:rPr>
              <a:t>. In addition to the fee required pursuant to the provisions of subsections 1 and </a:t>
            </a:r>
            <a:r>
              <a:rPr lang="en-US" dirty="0">
                <a:solidFill>
                  <a:srgbClr val="FF0000"/>
                </a:solidFill>
                <a:effectLst/>
                <a:latin typeface="+mn-lt"/>
                <a:ea typeface="Times New Roman" panose="02020603050405020304" pitchFamily="18" charset="0"/>
              </a:rPr>
              <a:t>[</a:t>
            </a:r>
            <a:r>
              <a:rPr lang="en-US" strike="sngStrike" dirty="0">
                <a:solidFill>
                  <a:srgbClr val="FF0000"/>
                </a:solidFill>
                <a:effectLst/>
                <a:latin typeface="+mn-lt"/>
                <a:ea typeface="Times New Roman" panose="02020603050405020304" pitchFamily="18" charset="0"/>
              </a:rPr>
              <a:t>4</a:t>
            </a:r>
            <a:r>
              <a:rPr lang="en-US" dirty="0">
                <a:solidFill>
                  <a:srgbClr val="FF0000"/>
                </a:solidFill>
                <a:effectLst/>
                <a:latin typeface="+mn-lt"/>
                <a:ea typeface="Times New Roman" panose="02020603050405020304" pitchFamily="18" charset="0"/>
              </a:rPr>
              <a:t>]</a:t>
            </a:r>
            <a:r>
              <a:rPr lang="en-US" dirty="0">
                <a:solidFill>
                  <a:srgbClr val="000000"/>
                </a:solidFill>
                <a:effectLst/>
                <a:latin typeface="+mn-lt"/>
                <a:ea typeface="Times New Roman" panose="02020603050405020304" pitchFamily="18" charset="0"/>
              </a:rPr>
              <a:t> </a:t>
            </a:r>
            <a:r>
              <a:rPr lang="en-US" b="1" i="1" dirty="0">
                <a:solidFill>
                  <a:srgbClr val="0000FF"/>
                </a:solidFill>
                <a:effectLst/>
                <a:latin typeface="+mn-lt"/>
                <a:ea typeface="Times New Roman" panose="02020603050405020304" pitchFamily="18" charset="0"/>
              </a:rPr>
              <a:t>3</a:t>
            </a:r>
            <a:r>
              <a:rPr lang="en-US" dirty="0">
                <a:solidFill>
                  <a:srgbClr val="000000"/>
                </a:solidFill>
                <a:effectLst/>
                <a:latin typeface="+mn-lt"/>
                <a:ea typeface="Times New Roman" panose="02020603050405020304" pitchFamily="18" charset="0"/>
              </a:rPr>
              <a:t>, a laboratory must submit an annual certification fee for each category of contaminant for which certification is requested. The categories of contaminants and annual fees are: </a:t>
            </a:r>
            <a:endParaRPr lang="en-US" dirty="0">
              <a:effectLst/>
              <a:latin typeface="+mn-lt"/>
              <a:ea typeface="Times New Roman" panose="02020603050405020304" pitchFamily="18" charset="0"/>
            </a:endParaRPr>
          </a:p>
        </p:txBody>
      </p:sp>
    </p:spTree>
    <p:extLst>
      <p:ext uri="{BB962C8B-B14F-4D97-AF65-F5344CB8AC3E}">
        <p14:creationId xmlns:p14="http://schemas.microsoft.com/office/powerpoint/2010/main" val="4084811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209884" y="228600"/>
            <a:ext cx="7924800" cy="461665"/>
          </a:xfrm>
          <a:prstGeom prst="rect">
            <a:avLst/>
          </a:prstGeom>
          <a:noFill/>
          <a:ln w="9525">
            <a:noFill/>
            <a:miter lim="800000"/>
            <a:headEnd/>
            <a:tailEnd/>
          </a:ln>
        </p:spPr>
        <p:txBody>
          <a:bodyPr wrap="square" anchor="t">
            <a:spAutoFit/>
          </a:bodyPr>
          <a:lstStyle/>
          <a:p>
            <a:pPr algn="ctr">
              <a:defRPr/>
            </a:pPr>
            <a:r>
              <a:rPr lang="en-US" sz="2400" b="1" dirty="0">
                <a:solidFill>
                  <a:srgbClr val="326297"/>
                </a:solidFill>
                <a:latin typeface="Calibri"/>
                <a:cs typeface="Arial"/>
              </a:rPr>
              <a:t>NAC 459.96986</a:t>
            </a:r>
          </a:p>
        </p:txBody>
      </p:sp>
      <p:grpSp>
        <p:nvGrpSpPr>
          <p:cNvPr id="2" name="Group 1"/>
          <p:cNvGrpSpPr/>
          <p:nvPr/>
        </p:nvGrpSpPr>
        <p:grpSpPr>
          <a:xfrm>
            <a:off x="-220809" y="-64159"/>
            <a:ext cx="1660817" cy="6922159"/>
            <a:chOff x="-220809" y="-64159"/>
            <a:chExt cx="1660817" cy="6922159"/>
          </a:xfrm>
        </p:grpSpPr>
        <p:grpSp>
          <p:nvGrpSpPr>
            <p:cNvPr id="11" name="Group 10"/>
            <p:cNvGrpSpPr/>
            <p:nvPr/>
          </p:nvGrpSpPr>
          <p:grpSpPr>
            <a:xfrm>
              <a:off x="0" y="0"/>
              <a:ext cx="1219200" cy="6858000"/>
              <a:chOff x="0" y="0"/>
              <a:chExt cx="1219200" cy="6858000"/>
            </a:xfrm>
          </p:grpSpPr>
          <p:sp>
            <p:nvSpPr>
              <p:cNvPr id="12" name="Rectangle 11"/>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13" name="TextBox 6"/>
              <p:cNvSpPr txBox="1">
                <a:spLocks noChangeArrowheads="1"/>
              </p:cNvSpPr>
              <p:nvPr/>
            </p:nvSpPr>
            <p:spPr bwMode="auto">
              <a:xfrm>
                <a:off x="0" y="1447800"/>
                <a:ext cx="1219200" cy="3985706"/>
              </a:xfrm>
              <a:prstGeom prst="rect">
                <a:avLst/>
              </a:prstGeom>
              <a:noFill/>
              <a:ln w="9525">
                <a:noFill/>
                <a:miter lim="800000"/>
                <a:headEnd/>
                <a:tailEnd/>
              </a:ln>
            </p:spPr>
            <p:txBody>
              <a:bodyPr wrap="square">
                <a:spAutoFit/>
              </a:bodyPr>
              <a:lstStyle/>
              <a:p>
                <a:pPr lvl="0" algn="ctr">
                  <a:defRPr/>
                </a:pPr>
                <a:r>
                  <a:rPr lang="en-US" sz="1100" b="1">
                    <a:solidFill>
                      <a:srgbClr val="2A4D78"/>
                    </a:solidFill>
                    <a:latin typeface="Calibri"/>
                    <a:cs typeface="Arial" pitchFamily="34" charset="0"/>
                  </a:rPr>
                  <a:t>Greg Lovato</a:t>
                </a:r>
              </a:p>
              <a:p>
                <a:pPr lvl="0" algn="ctr">
                  <a:defRPr/>
                </a:pPr>
                <a:r>
                  <a:rPr lang="en-US" sz="1100" i="1">
                    <a:solidFill>
                      <a:srgbClr val="2A4D78"/>
                    </a:solidFill>
                    <a:latin typeface="Calibri"/>
                    <a:cs typeface="Arial" pitchFamily="34" charset="0"/>
                  </a:rPr>
                  <a:t>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Jennifer Carr</a:t>
                </a:r>
              </a:p>
              <a:p>
                <a:pPr lvl="0" algn="ctr">
                  <a:defRPr/>
                </a:pPr>
                <a:r>
                  <a:rPr lang="en-US" sz="1100" i="1">
                    <a:solidFill>
                      <a:srgbClr val="2A4D78"/>
                    </a:solidFill>
                    <a:latin typeface="Calibri"/>
                    <a:cs typeface="Arial" pitchFamily="34" charset="0"/>
                  </a:rPr>
                  <a:t>Deputy 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Jeffrey Kinder</a:t>
                </a:r>
              </a:p>
              <a:p>
                <a:pPr lvl="0" algn="ctr">
                  <a:defRPr/>
                </a:pPr>
                <a:r>
                  <a:rPr lang="en-US" sz="1100" i="1">
                    <a:solidFill>
                      <a:srgbClr val="2A4D78"/>
                    </a:solidFill>
                    <a:latin typeface="Calibri"/>
                    <a:cs typeface="Arial" pitchFamily="34" charset="0"/>
                  </a:rPr>
                  <a:t>Deputy 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Rick </a:t>
                </a:r>
                <a:r>
                  <a:rPr lang="en-US" sz="1100" b="1" err="1">
                    <a:solidFill>
                      <a:srgbClr val="2A4D78"/>
                    </a:solidFill>
                    <a:latin typeface="Calibri"/>
                    <a:cs typeface="Arial" pitchFamily="34" charset="0"/>
                  </a:rPr>
                  <a:t>Perdomo</a:t>
                </a:r>
                <a:endParaRPr lang="en-US" sz="1100" b="1">
                  <a:solidFill>
                    <a:srgbClr val="2A4D78"/>
                  </a:solidFill>
                  <a:latin typeface="Calibri"/>
                  <a:cs typeface="Arial" pitchFamily="34" charset="0"/>
                </a:endParaRPr>
              </a:p>
              <a:p>
                <a:pPr algn="ctr">
                  <a:defRPr/>
                </a:pPr>
                <a:r>
                  <a:rPr lang="en-US" sz="1100" i="1">
                    <a:solidFill>
                      <a:srgbClr val="2A4D78"/>
                    </a:solidFill>
                    <a:latin typeface="Calibri"/>
                    <a:cs typeface="Arial" pitchFamily="34" charset="0"/>
                  </a:rPr>
                  <a:t>Deputy Administrator</a:t>
                </a:r>
              </a:p>
              <a:p>
                <a:pPr lvl="0" algn="ctr">
                  <a:defRPr/>
                </a:pPr>
                <a:endParaRPr lang="en-US" sz="1100" b="1">
                  <a:solidFill>
                    <a:srgbClr val="2A4D78"/>
                  </a:solidFill>
                  <a:latin typeface="Calibri"/>
                  <a:cs typeface="Arial" pitchFamily="34" charset="0"/>
                </a:endParaRPr>
              </a:p>
              <a:p>
                <a:pPr lvl="0" algn="ctr">
                  <a:defRPr/>
                </a:pPr>
                <a:endParaRPr lang="en-US" sz="1100" i="1">
                  <a:solidFill>
                    <a:srgbClr val="2A4D78"/>
                  </a:solidFill>
                  <a:latin typeface="Calibri"/>
                  <a:cs typeface="Arial" pitchFamily="34" charset="0"/>
                </a:endParaRPr>
              </a:p>
              <a:p>
                <a:pPr lvl="0" algn="ctr">
                  <a:defRPr/>
                </a:pPr>
                <a:endParaRPr lang="en-US" sz="1100" i="1">
                  <a:solidFill>
                    <a:srgbClr val="2A4D78"/>
                  </a:solidFill>
                  <a:latin typeface="Calibri"/>
                  <a:cs typeface="Arial" pitchFamily="34" charset="0"/>
                </a:endParaRPr>
              </a:p>
              <a:p>
                <a:pPr lvl="0" algn="ctr">
                  <a:defRPr/>
                </a:pPr>
                <a:br>
                  <a:rPr lang="en-US" sz="1100" i="1">
                    <a:solidFill>
                      <a:prstClr val="black"/>
                    </a:solidFill>
                    <a:latin typeface="Calibri"/>
                    <a:cs typeface="Arial" pitchFamily="34" charset="0"/>
                  </a:rPr>
                </a:br>
                <a:endParaRPr lang="en-US" sz="1100">
                  <a:solidFill>
                    <a:prstClr val="black"/>
                  </a:solidFill>
                  <a:latin typeface="Calibri"/>
                  <a:cs typeface="Arial" pitchFamily="34" charset="0"/>
                </a:endParaRPr>
              </a:p>
              <a:p>
                <a:pPr lvl="0" algn="ctr">
                  <a:defRPr/>
                </a:pPr>
                <a:br>
                  <a:rPr lang="en-US" sz="1100" i="1">
                    <a:solidFill>
                      <a:prstClr val="black"/>
                    </a:solidFill>
                    <a:latin typeface="Calibri"/>
                    <a:cs typeface="Arial" pitchFamily="34" charset="0"/>
                  </a:rPr>
                </a:br>
                <a:br>
                  <a:rPr lang="en-US" sz="1100" i="1">
                    <a:latin typeface="+mn-lt"/>
                    <a:cs typeface="Arial" pitchFamily="34" charset="0"/>
                  </a:rPr>
                </a:br>
                <a:br>
                  <a:rPr lang="en-US" sz="1100" i="1">
                    <a:latin typeface="+mn-lt"/>
                    <a:cs typeface="Arial" pitchFamily="34" charset="0"/>
                  </a:rPr>
                </a:br>
                <a:endParaRPr lang="en-US" sz="1100" i="1">
                  <a:latin typeface="+mn-lt"/>
                  <a:cs typeface="Arial" pitchFamily="34" charset="0"/>
                </a:endParaRPr>
              </a:p>
            </p:txBody>
          </p:sp>
        </p:gr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18" name="Picture 17"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9" name="TextBox 6"/>
            <p:cNvSpPr txBox="1">
              <a:spLocks noChangeArrowheads="1"/>
            </p:cNvSpPr>
            <p:nvPr/>
          </p:nvSpPr>
          <p:spPr bwMode="auto">
            <a:xfrm>
              <a:off x="0" y="4979313"/>
              <a:ext cx="1219200" cy="261610"/>
            </a:xfrm>
            <a:prstGeom prst="rect">
              <a:avLst/>
            </a:prstGeom>
            <a:noFill/>
            <a:ln w="9525">
              <a:noFill/>
              <a:miter lim="800000"/>
              <a:headEnd/>
              <a:tailEnd/>
            </a:ln>
          </p:spPr>
          <p:txBody>
            <a:bodyPr wrap="square">
              <a:spAutoFit/>
            </a:bodyPr>
            <a:lstStyle/>
            <a:p>
              <a:pPr lvl="0" algn="ctr">
                <a:defRPr/>
              </a:pPr>
              <a:endParaRPr lang="en-US" sz="1100" i="1" dirty="0">
                <a:latin typeface="+mn-lt"/>
                <a:cs typeface="Arial" pitchFamily="34" charset="0"/>
              </a:endParaRPr>
            </a:p>
          </p:txBody>
        </p:sp>
      </p:grpSp>
      <p:sp>
        <p:nvSpPr>
          <p:cNvPr id="15" name="TextBox 6">
            <a:extLst>
              <a:ext uri="{FF2B5EF4-FFF2-40B4-BE49-F238E27FC236}">
                <a16:creationId xmlns:a16="http://schemas.microsoft.com/office/drawing/2014/main" id="{B1BF53FF-90A9-A496-9B94-9D9621AF1F5C}"/>
              </a:ext>
            </a:extLst>
          </p:cNvPr>
          <p:cNvSpPr txBox="1">
            <a:spLocks noChangeArrowheads="1"/>
          </p:cNvSpPr>
          <p:nvPr/>
        </p:nvSpPr>
        <p:spPr bwMode="auto">
          <a:xfrm>
            <a:off x="0" y="4979313"/>
            <a:ext cx="1219200" cy="430887"/>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Jim Lawrence</a:t>
            </a:r>
          </a:p>
          <a:p>
            <a:pPr lvl="0" algn="ctr">
              <a:defRPr/>
            </a:pPr>
            <a:r>
              <a:rPr lang="en-US" sz="1100" i="1" dirty="0">
                <a:solidFill>
                  <a:srgbClr val="2A4D78"/>
                </a:solidFill>
                <a:latin typeface="Calibri"/>
                <a:cs typeface="Arial" pitchFamily="34" charset="0"/>
              </a:rPr>
              <a:t>Acting Director</a:t>
            </a:r>
            <a:endParaRPr lang="en-US" sz="1100" i="1" dirty="0">
              <a:latin typeface="+mn-lt"/>
              <a:cs typeface="Arial" pitchFamily="34" charset="0"/>
            </a:endParaRPr>
          </a:p>
        </p:txBody>
      </p:sp>
      <p:sp>
        <p:nvSpPr>
          <p:cNvPr id="4" name="TextBox 3">
            <a:extLst>
              <a:ext uri="{FF2B5EF4-FFF2-40B4-BE49-F238E27FC236}">
                <a16:creationId xmlns:a16="http://schemas.microsoft.com/office/drawing/2014/main" id="{323DA267-7EB7-B677-91B3-BDC714830564}"/>
              </a:ext>
            </a:extLst>
          </p:cNvPr>
          <p:cNvSpPr txBox="1"/>
          <p:nvPr/>
        </p:nvSpPr>
        <p:spPr>
          <a:xfrm>
            <a:off x="1219200" y="575748"/>
            <a:ext cx="7924800" cy="6503960"/>
          </a:xfrm>
          <a:prstGeom prst="rect">
            <a:avLst/>
          </a:prstGeom>
          <a:noFill/>
        </p:spPr>
        <p:txBody>
          <a:bodyPr wrap="square">
            <a:spAutoFit/>
          </a:bodyPr>
          <a:lstStyle/>
          <a:p>
            <a:pPr marL="365760" marR="0">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CATEGORY OF CONTAMINANT				</a:t>
            </a:r>
            <a:endParaRPr lang="en-US" sz="1200" dirty="0">
              <a:effectLst/>
              <a:latin typeface="+mn-lt"/>
              <a:ea typeface="Times New Roman" panose="02020603050405020304" pitchFamily="18" charset="0"/>
            </a:endParaRPr>
          </a:p>
          <a:p>
            <a:pPr marL="0" marR="0">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                                                                       		Year 1	Year 2	Year 3	Year 4	Year 5</a:t>
            </a:r>
            <a:endParaRPr lang="en-US" sz="1200" dirty="0">
              <a:effectLst/>
              <a:latin typeface="+mn-lt"/>
              <a:ea typeface="Times New Roman" panose="02020603050405020304" pitchFamily="18" charset="0"/>
            </a:endParaRPr>
          </a:p>
          <a:p>
            <a:pPr>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 Resource Conservation Recovery Act (RCRA) Fees</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2023 	2024	2025	2026	2027</a:t>
            </a:r>
            <a:endParaRPr lang="en-US" sz="1200" dirty="0">
              <a:effectLst/>
              <a:latin typeface="+mn-lt"/>
              <a:ea typeface="Times New Roman" panose="02020603050405020304" pitchFamily="18" charset="0"/>
            </a:endParaRPr>
          </a:p>
          <a:p>
            <a:pPr marL="0" marR="0" indent="361950">
              <a:lnSpc>
                <a:spcPct val="200000"/>
              </a:lnSpc>
              <a:spcBef>
                <a:spcPts val="0"/>
              </a:spcBef>
              <a:spcAft>
                <a:spcPts val="0"/>
              </a:spcAft>
            </a:pPr>
            <a:r>
              <a:rPr lang="en-US" sz="1200" i="1" dirty="0">
                <a:solidFill>
                  <a:srgbClr val="0000FF"/>
                </a:solidFill>
                <a:effectLst/>
                <a:latin typeface="+mn-lt"/>
                <a:ea typeface="Times New Roman" panose="02020603050405020304" pitchFamily="18" charset="0"/>
              </a:rPr>
              <a:t>Bulk asbestos analysis of hazardous waste	$560	588	617	648	681</a:t>
            </a:r>
          </a:p>
          <a:p>
            <a:pPr marL="0" marR="0" indent="361950">
              <a:lnSpc>
                <a:spcPct val="200000"/>
              </a:lnSpc>
              <a:spcBef>
                <a:spcPts val="0"/>
              </a:spcBef>
              <a:spcAft>
                <a:spcPts val="0"/>
              </a:spcAft>
            </a:pPr>
            <a:r>
              <a:rPr lang="en-US" sz="1200" i="1" dirty="0">
                <a:solidFill>
                  <a:srgbClr val="0000FF"/>
                </a:solidFill>
                <a:latin typeface="+mn-lt"/>
                <a:ea typeface="Times New Roman" panose="02020603050405020304" pitchFamily="18" charset="0"/>
              </a:rPr>
              <a:t>Characteristics of hazardous waste		$490	515	540	567	596</a:t>
            </a:r>
          </a:p>
          <a:p>
            <a:pPr marL="0" marR="0" indent="361950">
              <a:lnSpc>
                <a:spcPct val="200000"/>
              </a:lnSpc>
              <a:spcBef>
                <a:spcPts val="0"/>
              </a:spcBef>
              <a:spcAft>
                <a:spcPts val="0"/>
              </a:spcAft>
            </a:pPr>
            <a:r>
              <a:rPr lang="en-US" sz="1200" i="1" dirty="0">
                <a:solidFill>
                  <a:srgbClr val="0000FF"/>
                </a:solidFill>
                <a:effectLst/>
                <a:latin typeface="+mn-lt"/>
                <a:ea typeface="Times New Roman" panose="02020603050405020304" pitchFamily="18" charset="0"/>
              </a:rPr>
              <a:t>Dioxins in hazardous waste		$763	801	841	883	927</a:t>
            </a:r>
          </a:p>
          <a:p>
            <a:pPr marL="0" marR="0" indent="361950">
              <a:lnSpc>
                <a:spcPct val="200000"/>
              </a:lnSpc>
              <a:spcBef>
                <a:spcPts val="0"/>
              </a:spcBef>
              <a:spcAft>
                <a:spcPts val="0"/>
              </a:spcAft>
            </a:pPr>
            <a:r>
              <a:rPr lang="en-US" sz="1200" i="1" dirty="0">
                <a:solidFill>
                  <a:srgbClr val="0000FF"/>
                </a:solidFill>
                <a:latin typeface="+mn-lt"/>
                <a:ea typeface="Times New Roman" panose="02020603050405020304" pitchFamily="18" charset="0"/>
              </a:rPr>
              <a:t>Herbicides			</a:t>
            </a:r>
            <a:r>
              <a:rPr lang="en-US" sz="1200" i="1" dirty="0">
                <a:solidFill>
                  <a:srgbClr val="0000FF"/>
                </a:solidFill>
                <a:effectLst/>
                <a:latin typeface="+mn-lt"/>
                <a:ea typeface="Times New Roman" panose="02020603050405020304" pitchFamily="18" charset="0"/>
              </a:rPr>
              <a:t> $763	801	841	883	927</a:t>
            </a:r>
          </a:p>
          <a:p>
            <a:pPr marL="0" marR="0" indent="361950">
              <a:lnSpc>
                <a:spcPct val="200000"/>
              </a:lnSpc>
              <a:spcBef>
                <a:spcPts val="0"/>
              </a:spcBef>
              <a:spcAft>
                <a:spcPts val="0"/>
              </a:spcAft>
            </a:pPr>
            <a:r>
              <a:rPr lang="en-US" sz="1200" i="1" dirty="0">
                <a:solidFill>
                  <a:srgbClr val="0000FF"/>
                </a:solidFill>
                <a:latin typeface="+mn-lt"/>
                <a:ea typeface="Times New Roman" panose="02020603050405020304" pitchFamily="18" charset="0"/>
              </a:rPr>
              <a:t>Immunoassay methods for hazardous waste	</a:t>
            </a:r>
            <a:r>
              <a:rPr lang="en-US" sz="1200" i="1" dirty="0">
                <a:solidFill>
                  <a:srgbClr val="0000FF"/>
                </a:solidFill>
                <a:effectLst/>
                <a:latin typeface="+mn-lt"/>
                <a:ea typeface="Times New Roman" panose="02020603050405020304" pitchFamily="18" charset="0"/>
              </a:rPr>
              <a:t> $763	801	841	883	927</a:t>
            </a:r>
          </a:p>
          <a:p>
            <a:pPr marL="0" marR="0" indent="361950">
              <a:lnSpc>
                <a:spcPct val="200000"/>
              </a:lnSpc>
              <a:spcBef>
                <a:spcPts val="0"/>
              </a:spcBef>
              <a:spcAft>
                <a:spcPts val="0"/>
              </a:spcAft>
            </a:pPr>
            <a:r>
              <a:rPr lang="en-US" sz="1200" i="1" dirty="0">
                <a:solidFill>
                  <a:srgbClr val="0000FF"/>
                </a:solidFill>
                <a:latin typeface="+mn-lt"/>
                <a:ea typeface="Times New Roman" panose="02020603050405020304" pitchFamily="18" charset="0"/>
              </a:rPr>
              <a:t>Infrared analysis of hazardous waste		</a:t>
            </a:r>
            <a:r>
              <a:rPr lang="en-US" sz="1200" i="1" dirty="0">
                <a:solidFill>
                  <a:srgbClr val="0000FF"/>
                </a:solidFill>
                <a:effectLst/>
                <a:latin typeface="+mn-lt"/>
                <a:ea typeface="Times New Roman" panose="02020603050405020304" pitchFamily="18" charset="0"/>
              </a:rPr>
              <a:t> $763	801	841	883	927</a:t>
            </a:r>
          </a:p>
          <a:p>
            <a:pPr marL="0" marR="0" indent="361950">
              <a:lnSpc>
                <a:spcPct val="200000"/>
              </a:lnSpc>
              <a:spcBef>
                <a:spcPts val="0"/>
              </a:spcBef>
              <a:spcAft>
                <a:spcPts val="0"/>
              </a:spcAft>
            </a:pPr>
            <a:r>
              <a:rPr lang="en-US" sz="1200" i="1" dirty="0">
                <a:solidFill>
                  <a:srgbClr val="0000FF"/>
                </a:solidFill>
                <a:latin typeface="+mn-lt"/>
                <a:ea typeface="Times New Roman" panose="02020603050405020304" pitchFamily="18" charset="0"/>
              </a:rPr>
              <a:t>Inorganic chemistry of hazardous waste	</a:t>
            </a:r>
            <a:r>
              <a:rPr lang="en-US" sz="1200" i="1" dirty="0">
                <a:solidFill>
                  <a:srgbClr val="0000FF"/>
                </a:solidFill>
                <a:effectLst/>
                <a:latin typeface="+mn-lt"/>
                <a:ea typeface="Times New Roman" panose="02020603050405020304" pitchFamily="18" charset="0"/>
              </a:rPr>
              <a:t> $763	801	841	883	927</a:t>
            </a:r>
            <a:endParaRPr lang="en-US" sz="1200" i="1" dirty="0">
              <a:solidFill>
                <a:srgbClr val="0000FF"/>
              </a:solidFill>
              <a:latin typeface="+mn-lt"/>
              <a:ea typeface="Times New Roman" panose="02020603050405020304" pitchFamily="18" charset="0"/>
            </a:endParaRPr>
          </a:p>
          <a:p>
            <a:pPr marL="0" marR="0" indent="361950">
              <a:lnSpc>
                <a:spcPct val="200000"/>
              </a:lnSpc>
              <a:spcBef>
                <a:spcPts val="0"/>
              </a:spcBef>
              <a:spcAft>
                <a:spcPts val="0"/>
              </a:spcAft>
            </a:pPr>
            <a:r>
              <a:rPr lang="en-US" sz="1200" i="1" dirty="0">
                <a:solidFill>
                  <a:srgbClr val="0000FF"/>
                </a:solidFill>
                <a:effectLst/>
                <a:latin typeface="+mn-lt"/>
                <a:ea typeface="Times New Roman" panose="02020603050405020304" pitchFamily="18" charset="0"/>
              </a:rPr>
              <a:t>Liquid chromatography of hazardous waste	 $763	801	841	883	927</a:t>
            </a:r>
            <a:endParaRPr lang="en-US" sz="1200" i="1" dirty="0">
              <a:solidFill>
                <a:srgbClr val="0000FF"/>
              </a:solidFill>
              <a:latin typeface="+mn-lt"/>
              <a:ea typeface="Times New Roman" panose="02020603050405020304" pitchFamily="18" charset="0"/>
            </a:endParaRPr>
          </a:p>
          <a:p>
            <a:pPr marL="0" marR="0" indent="361950">
              <a:lnSpc>
                <a:spcPct val="200000"/>
              </a:lnSpc>
              <a:spcBef>
                <a:spcPts val="0"/>
              </a:spcBef>
              <a:spcAft>
                <a:spcPts val="0"/>
              </a:spcAft>
            </a:pPr>
            <a:r>
              <a:rPr lang="en-US" sz="1200" i="1" dirty="0">
                <a:solidFill>
                  <a:srgbClr val="0000FF"/>
                </a:solidFill>
                <a:latin typeface="+mn-lt"/>
                <a:ea typeface="Times New Roman" panose="02020603050405020304" pitchFamily="18" charset="0"/>
              </a:rPr>
              <a:t>Microbiology			</a:t>
            </a:r>
            <a:r>
              <a:rPr lang="en-US" sz="1200" i="1" dirty="0">
                <a:solidFill>
                  <a:srgbClr val="0000FF"/>
                </a:solidFill>
                <a:effectLst/>
                <a:latin typeface="+mn-lt"/>
                <a:ea typeface="Times New Roman" panose="02020603050405020304" pitchFamily="18" charset="0"/>
              </a:rPr>
              <a:t> $560	588	617	648	681</a:t>
            </a:r>
          </a:p>
          <a:p>
            <a:pPr marL="0" marR="0" indent="361950">
              <a:lnSpc>
                <a:spcPct val="200000"/>
              </a:lnSpc>
              <a:spcBef>
                <a:spcPts val="0"/>
              </a:spcBef>
              <a:spcAft>
                <a:spcPts val="0"/>
              </a:spcAft>
            </a:pPr>
            <a:r>
              <a:rPr lang="en-US" sz="1200" i="1" dirty="0">
                <a:solidFill>
                  <a:srgbClr val="0000FF"/>
                </a:solidFill>
                <a:latin typeface="+mn-lt"/>
                <a:ea typeface="Times New Roman" panose="02020603050405020304" pitchFamily="18" charset="0"/>
              </a:rPr>
              <a:t>Miscellaneous screening methods</a:t>
            </a:r>
          </a:p>
          <a:p>
            <a:pPr marL="0" marR="0" indent="361950">
              <a:spcBef>
                <a:spcPts val="0"/>
              </a:spcBef>
              <a:spcAft>
                <a:spcPts val="0"/>
              </a:spcAft>
            </a:pPr>
            <a:r>
              <a:rPr lang="en-US" sz="1200" i="1" dirty="0">
                <a:solidFill>
                  <a:srgbClr val="0000FF"/>
                </a:solidFill>
                <a:latin typeface="+mn-lt"/>
                <a:ea typeface="Times New Roman" panose="02020603050405020304" pitchFamily="18" charset="0"/>
              </a:rPr>
              <a:t>for hazardous waste			</a:t>
            </a:r>
            <a:r>
              <a:rPr lang="en-US" sz="1200" i="1" dirty="0">
                <a:solidFill>
                  <a:srgbClr val="0000FF"/>
                </a:solidFill>
                <a:effectLst/>
                <a:latin typeface="+mn-lt"/>
                <a:ea typeface="Times New Roman" panose="02020603050405020304" pitchFamily="18" charset="0"/>
              </a:rPr>
              <a:t> $560	588	617	648	681</a:t>
            </a:r>
          </a:p>
          <a:p>
            <a:pPr indent="361950">
              <a:lnSpc>
                <a:spcPct val="200000"/>
              </a:lnSpc>
              <a:spcBef>
                <a:spcPts val="0"/>
              </a:spcBef>
              <a:spcAft>
                <a:spcPts val="0"/>
              </a:spcAft>
            </a:pPr>
            <a:r>
              <a:rPr lang="en-US" sz="1200" i="1" dirty="0">
                <a:solidFill>
                  <a:srgbClr val="0000FF"/>
                </a:solidFill>
                <a:latin typeface="+mn-lt"/>
                <a:ea typeface="Times New Roman" panose="02020603050405020304" pitchFamily="18" charset="0"/>
              </a:rPr>
              <a:t>Pesticides			</a:t>
            </a:r>
            <a:r>
              <a:rPr lang="en-US" sz="1200" i="1" dirty="0">
                <a:solidFill>
                  <a:srgbClr val="0000FF"/>
                </a:solidFill>
                <a:effectLst/>
                <a:latin typeface="+mn-lt"/>
                <a:ea typeface="Times New Roman" panose="02020603050405020304" pitchFamily="18" charset="0"/>
              </a:rPr>
              <a:t>$763	801	841	883	927</a:t>
            </a:r>
          </a:p>
          <a:p>
            <a:pPr indent="361950">
              <a:lnSpc>
                <a:spcPct val="200000"/>
              </a:lnSpc>
              <a:spcBef>
                <a:spcPts val="0"/>
              </a:spcBef>
              <a:spcAft>
                <a:spcPts val="0"/>
              </a:spcAft>
            </a:pPr>
            <a:endParaRPr lang="en-US" sz="1200" i="1" dirty="0">
              <a:solidFill>
                <a:srgbClr val="0000FF"/>
              </a:solidFill>
              <a:latin typeface="+mn-lt"/>
              <a:ea typeface="Times New Roman" panose="02020603050405020304" pitchFamily="18" charset="0"/>
            </a:endParaRPr>
          </a:p>
          <a:p>
            <a:pPr marL="0" marR="0" indent="361950">
              <a:lnSpc>
                <a:spcPct val="200000"/>
              </a:lnSpc>
              <a:spcBef>
                <a:spcPts val="0"/>
              </a:spcBef>
              <a:spcAft>
                <a:spcPts val="0"/>
              </a:spcAft>
            </a:pPr>
            <a:endParaRPr lang="en-US" sz="1200" i="1" dirty="0">
              <a:solidFill>
                <a:srgbClr val="0000FF"/>
              </a:solidFill>
              <a:latin typeface="+mn-lt"/>
              <a:ea typeface="Times New Roman" panose="02020603050405020304" pitchFamily="18" charset="0"/>
            </a:endParaRPr>
          </a:p>
          <a:p>
            <a:pPr marL="0" marR="0" indent="361950">
              <a:lnSpc>
                <a:spcPct val="200000"/>
              </a:lnSpc>
              <a:spcBef>
                <a:spcPts val="0"/>
              </a:spcBef>
              <a:spcAft>
                <a:spcPts val="0"/>
              </a:spcAft>
            </a:pPr>
            <a:endParaRPr lang="en-US" sz="1200" dirty="0">
              <a:effectLst/>
              <a:latin typeface="+mn-lt"/>
              <a:ea typeface="Times New Roman" panose="02020603050405020304" pitchFamily="18" charset="0"/>
            </a:endParaRPr>
          </a:p>
        </p:txBody>
      </p:sp>
    </p:spTree>
    <p:extLst>
      <p:ext uri="{BB962C8B-B14F-4D97-AF65-F5344CB8AC3E}">
        <p14:creationId xmlns:p14="http://schemas.microsoft.com/office/powerpoint/2010/main" val="1018198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209884" y="228600"/>
            <a:ext cx="7924800" cy="584775"/>
          </a:xfrm>
          <a:prstGeom prst="rect">
            <a:avLst/>
          </a:prstGeom>
          <a:noFill/>
          <a:ln w="9525">
            <a:noFill/>
            <a:miter lim="800000"/>
            <a:headEnd/>
            <a:tailEnd/>
          </a:ln>
        </p:spPr>
        <p:txBody>
          <a:bodyPr wrap="square" anchor="t">
            <a:spAutoFit/>
          </a:bodyPr>
          <a:lstStyle/>
          <a:p>
            <a:pPr algn="ctr">
              <a:defRPr/>
            </a:pPr>
            <a:r>
              <a:rPr lang="en-US" sz="3200" b="1">
                <a:solidFill>
                  <a:srgbClr val="326297"/>
                </a:solidFill>
                <a:latin typeface="Calibri"/>
                <a:cs typeface="Arial"/>
              </a:rPr>
              <a:t>Agenda</a:t>
            </a:r>
            <a:endParaRPr lang="en-US" sz="3200" b="1">
              <a:solidFill>
                <a:srgbClr val="326297"/>
              </a:solidFill>
              <a:latin typeface="Calibri"/>
            </a:endParaRPr>
          </a:p>
        </p:txBody>
      </p:sp>
      <p:grpSp>
        <p:nvGrpSpPr>
          <p:cNvPr id="2" name="Group 1"/>
          <p:cNvGrpSpPr/>
          <p:nvPr/>
        </p:nvGrpSpPr>
        <p:grpSpPr>
          <a:xfrm>
            <a:off x="-220809" y="-64159"/>
            <a:ext cx="1660817" cy="6922159"/>
            <a:chOff x="-220809" y="-64159"/>
            <a:chExt cx="1660817" cy="6922159"/>
          </a:xfrm>
        </p:grpSpPr>
        <p:grpSp>
          <p:nvGrpSpPr>
            <p:cNvPr id="11" name="Group 10"/>
            <p:cNvGrpSpPr/>
            <p:nvPr/>
          </p:nvGrpSpPr>
          <p:grpSpPr>
            <a:xfrm>
              <a:off x="0" y="0"/>
              <a:ext cx="1219200" cy="6858000"/>
              <a:chOff x="0" y="0"/>
              <a:chExt cx="1219200" cy="6858000"/>
            </a:xfrm>
          </p:grpSpPr>
          <p:sp>
            <p:nvSpPr>
              <p:cNvPr id="12" name="Rectangle 11"/>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13" name="TextBox 6"/>
              <p:cNvSpPr txBox="1">
                <a:spLocks noChangeArrowheads="1"/>
              </p:cNvSpPr>
              <p:nvPr/>
            </p:nvSpPr>
            <p:spPr bwMode="auto">
              <a:xfrm>
                <a:off x="0" y="1447800"/>
                <a:ext cx="1219200" cy="3985706"/>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Greg Lovato</a:t>
                </a:r>
              </a:p>
              <a:p>
                <a:pPr lvl="0" algn="ctr">
                  <a:defRPr/>
                </a:pPr>
                <a:r>
                  <a:rPr lang="en-US" sz="1100" i="1" dirty="0">
                    <a:solidFill>
                      <a:srgbClr val="2A4D78"/>
                    </a:solidFill>
                    <a:latin typeface="Calibri"/>
                    <a:cs typeface="Arial" pitchFamily="34" charset="0"/>
                  </a:rPr>
                  <a:t>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Jennifer Carr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Jeffrey Kinder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Rick Perdomo</a:t>
                </a:r>
              </a:p>
              <a:p>
                <a:pPr algn="ctr">
                  <a:defRPr/>
                </a:pPr>
                <a:r>
                  <a:rPr lang="en-US" sz="1100" i="1" dirty="0">
                    <a:solidFill>
                      <a:srgbClr val="2A4D78"/>
                    </a:solidFill>
                    <a:latin typeface="Calibri"/>
                    <a:cs typeface="Arial" pitchFamily="34" charset="0"/>
                  </a:rPr>
                  <a:t>Deputy Administrator</a:t>
                </a:r>
              </a:p>
              <a:p>
                <a:pPr lvl="0" algn="ctr">
                  <a:defRPr/>
                </a:pPr>
                <a:endParaRPr lang="en-US" sz="1100" b="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br>
                  <a:rPr lang="en-US" sz="1100" i="1" dirty="0">
                    <a:solidFill>
                      <a:prstClr val="black"/>
                    </a:solidFill>
                    <a:latin typeface="Calibri"/>
                    <a:cs typeface="Arial" pitchFamily="34" charset="0"/>
                  </a:rPr>
                </a:br>
                <a:endParaRPr lang="en-US" sz="1100" dirty="0">
                  <a:solidFill>
                    <a:prstClr val="black"/>
                  </a:solidFill>
                  <a:latin typeface="Calibri"/>
                  <a:cs typeface="Arial" pitchFamily="34" charset="0"/>
                </a:endParaRPr>
              </a:p>
              <a:p>
                <a:pPr lvl="0" algn="ctr">
                  <a:defRPr/>
                </a:pPr>
                <a:br>
                  <a:rPr lang="en-US" sz="1100" i="1" dirty="0">
                    <a:solidFill>
                      <a:prstClr val="black"/>
                    </a:solidFill>
                    <a:latin typeface="Calibri"/>
                    <a:cs typeface="Arial" pitchFamily="34" charset="0"/>
                  </a:rPr>
                </a:br>
                <a:br>
                  <a:rPr lang="en-US" sz="1100" i="1" dirty="0">
                    <a:latin typeface="+mn-lt"/>
                    <a:cs typeface="Arial" pitchFamily="34" charset="0"/>
                  </a:rPr>
                </a:br>
                <a:br>
                  <a:rPr lang="en-US" sz="1100" i="1" dirty="0">
                    <a:latin typeface="+mn-lt"/>
                    <a:cs typeface="Arial" pitchFamily="34" charset="0"/>
                  </a:rPr>
                </a:br>
                <a:endParaRPr lang="en-US" sz="1100" i="1" dirty="0">
                  <a:latin typeface="+mn-lt"/>
                  <a:cs typeface="Arial" pitchFamily="34" charset="0"/>
                </a:endParaRPr>
              </a:p>
            </p:txBody>
          </p:sp>
        </p:gr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18" name="Picture 17"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9" name="TextBox 6"/>
            <p:cNvSpPr txBox="1">
              <a:spLocks noChangeArrowheads="1"/>
            </p:cNvSpPr>
            <p:nvPr/>
          </p:nvSpPr>
          <p:spPr bwMode="auto">
            <a:xfrm>
              <a:off x="0" y="4979313"/>
              <a:ext cx="1219200" cy="430887"/>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Jim Lawrence</a:t>
              </a:r>
            </a:p>
            <a:p>
              <a:pPr lvl="0" algn="ctr">
                <a:defRPr/>
              </a:pPr>
              <a:r>
                <a:rPr lang="en-US" sz="1100" i="1" dirty="0">
                  <a:solidFill>
                    <a:srgbClr val="2A4D78"/>
                  </a:solidFill>
                  <a:latin typeface="Calibri"/>
                  <a:cs typeface="Arial" pitchFamily="34" charset="0"/>
                </a:rPr>
                <a:t>Acting Director</a:t>
              </a:r>
              <a:endParaRPr lang="en-US" sz="1100" i="1" dirty="0">
                <a:latin typeface="+mn-lt"/>
                <a:cs typeface="Arial" pitchFamily="34" charset="0"/>
              </a:endParaRPr>
            </a:p>
          </p:txBody>
        </p:sp>
      </p:grpSp>
      <p:sp>
        <p:nvSpPr>
          <p:cNvPr id="5" name="TextBox 4">
            <a:extLst>
              <a:ext uri="{FF2B5EF4-FFF2-40B4-BE49-F238E27FC236}">
                <a16:creationId xmlns:a16="http://schemas.microsoft.com/office/drawing/2014/main" id="{9DB5D7F4-9B87-4372-8B11-28401A5E87E5}"/>
              </a:ext>
            </a:extLst>
          </p:cNvPr>
          <p:cNvSpPr txBox="1"/>
          <p:nvPr/>
        </p:nvSpPr>
        <p:spPr>
          <a:xfrm>
            <a:off x="1219200" y="729399"/>
            <a:ext cx="7029510" cy="74174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AutoNum type="arabicParenR"/>
            </a:pPr>
            <a:r>
              <a:rPr lang="en-US" sz="2000" dirty="0">
                <a:latin typeface="Calibri"/>
                <a:cs typeface="Calibri"/>
              </a:rPr>
              <a:t>BSDW Laboratory Certification Staff</a:t>
            </a:r>
            <a:endParaRPr lang="en-US" sz="2000" dirty="0"/>
          </a:p>
          <a:p>
            <a:pPr marL="457200" indent="-457200">
              <a:buFontTx/>
              <a:buAutoNum type="arabicParenR"/>
            </a:pPr>
            <a:endParaRPr lang="en-US" sz="2000" dirty="0">
              <a:latin typeface="Calibri"/>
              <a:cs typeface="Calibri"/>
            </a:endParaRPr>
          </a:p>
          <a:p>
            <a:pPr marL="457200" indent="-457200">
              <a:buFontTx/>
              <a:buAutoNum type="arabicParenR"/>
            </a:pPr>
            <a:r>
              <a:rPr lang="en-US" sz="2000" dirty="0">
                <a:latin typeface="Calibri"/>
                <a:cs typeface="Calibri"/>
              </a:rPr>
              <a:t>Ways to participate and public comment</a:t>
            </a:r>
          </a:p>
          <a:p>
            <a:pPr marL="457200" indent="-457200">
              <a:buFontTx/>
              <a:buAutoNum type="arabicParenR"/>
            </a:pPr>
            <a:endParaRPr lang="en-US" sz="2000" dirty="0">
              <a:latin typeface="Calibri"/>
              <a:cs typeface="Calibri"/>
            </a:endParaRPr>
          </a:p>
          <a:p>
            <a:pPr marL="457200" indent="-457200">
              <a:buFontTx/>
              <a:buAutoNum type="arabicParenR"/>
            </a:pPr>
            <a:r>
              <a:rPr lang="en-US" sz="2000" dirty="0">
                <a:latin typeface="Calibri"/>
                <a:cs typeface="Calibri"/>
              </a:rPr>
              <a:t>Review how regulations are created/revised </a:t>
            </a:r>
          </a:p>
          <a:p>
            <a:pPr marL="457200" indent="-457200">
              <a:buFontTx/>
              <a:buAutoNum type="arabicParenR"/>
            </a:pPr>
            <a:endParaRPr lang="en-US" sz="2000" dirty="0">
              <a:latin typeface="Calibri"/>
              <a:cs typeface="Calibri"/>
            </a:endParaRPr>
          </a:p>
          <a:p>
            <a:pPr marL="457200" indent="-457200">
              <a:buFontTx/>
              <a:buAutoNum type="arabicParenR"/>
            </a:pPr>
            <a:r>
              <a:rPr lang="en-US" sz="2000" dirty="0">
                <a:latin typeface="Calibri"/>
                <a:cs typeface="Calibri"/>
              </a:rPr>
              <a:t>The State Environmental Commission (SEC)</a:t>
            </a:r>
          </a:p>
          <a:p>
            <a:pPr marL="457200" indent="-457200">
              <a:buFontTx/>
              <a:buAutoNum type="arabicParenR"/>
            </a:pPr>
            <a:endParaRPr lang="en-US" sz="2000" dirty="0">
              <a:latin typeface="Calibri"/>
              <a:cs typeface="Calibri"/>
            </a:endParaRPr>
          </a:p>
          <a:p>
            <a:pPr marL="457200" indent="-457200">
              <a:buFontTx/>
              <a:buAutoNum type="arabicParenR"/>
            </a:pPr>
            <a:r>
              <a:rPr lang="en-US" sz="2000" dirty="0">
                <a:latin typeface="Calibri"/>
                <a:cs typeface="Calibri"/>
              </a:rPr>
              <a:t>The need for a fee increase</a:t>
            </a:r>
          </a:p>
          <a:p>
            <a:pPr marL="457200" indent="-457200">
              <a:buFontTx/>
              <a:buAutoNum type="arabicParenR"/>
            </a:pPr>
            <a:endParaRPr lang="en-US" sz="2000" dirty="0">
              <a:latin typeface="Calibri"/>
              <a:cs typeface="Calibri"/>
            </a:endParaRPr>
          </a:p>
          <a:p>
            <a:pPr marL="457200" indent="-457200">
              <a:buFontTx/>
              <a:buAutoNum type="arabicParenR"/>
            </a:pPr>
            <a:r>
              <a:rPr lang="en-US" sz="2000" dirty="0">
                <a:latin typeface="Calibri"/>
                <a:cs typeface="Calibri"/>
              </a:rPr>
              <a:t>NAC 445A.066 (CWA &amp; Mining)</a:t>
            </a:r>
          </a:p>
          <a:p>
            <a:pPr marL="457200" indent="-457200">
              <a:buFontTx/>
              <a:buAutoNum type="arabicParenR"/>
            </a:pPr>
            <a:endParaRPr lang="en-US" sz="2000" dirty="0">
              <a:latin typeface="Calibri"/>
              <a:cs typeface="Calibri"/>
            </a:endParaRPr>
          </a:p>
          <a:p>
            <a:pPr marL="457200" indent="-457200">
              <a:buFontTx/>
              <a:buAutoNum type="arabicParenR"/>
            </a:pPr>
            <a:r>
              <a:rPr lang="en-US" sz="2000" dirty="0">
                <a:latin typeface="Calibri"/>
                <a:cs typeface="Calibri"/>
              </a:rPr>
              <a:t>NAC 445A.54296 (SDWA)</a:t>
            </a:r>
          </a:p>
          <a:p>
            <a:pPr marL="457200" indent="-457200">
              <a:buFontTx/>
              <a:buAutoNum type="arabicParenR"/>
            </a:pPr>
            <a:endParaRPr lang="en-US" sz="2000" dirty="0">
              <a:latin typeface="Calibri"/>
              <a:cs typeface="Calibri"/>
            </a:endParaRPr>
          </a:p>
          <a:p>
            <a:pPr marL="457200" indent="-457200">
              <a:buFontTx/>
              <a:buAutoNum type="arabicParenR"/>
            </a:pPr>
            <a:r>
              <a:rPr lang="en-US" sz="2000" dirty="0">
                <a:latin typeface="Calibri"/>
                <a:cs typeface="Calibri"/>
              </a:rPr>
              <a:t>NAC 459.96986 (RCRA)</a:t>
            </a:r>
          </a:p>
          <a:p>
            <a:pPr marL="457200" indent="-457200">
              <a:buFontTx/>
              <a:buAutoNum type="arabicParenR"/>
            </a:pPr>
            <a:endParaRPr lang="en-US" sz="2000" dirty="0">
              <a:latin typeface="Calibri"/>
              <a:cs typeface="Calibri"/>
            </a:endParaRPr>
          </a:p>
          <a:p>
            <a:pPr marL="457200" indent="-457200">
              <a:buFontTx/>
              <a:buAutoNum type="arabicParenR"/>
            </a:pPr>
            <a:r>
              <a:rPr lang="en-US" sz="2000" dirty="0">
                <a:latin typeface="Calibri"/>
                <a:cs typeface="Calibri"/>
              </a:rPr>
              <a:t>Public Comments and Questions</a:t>
            </a:r>
          </a:p>
          <a:p>
            <a:pPr marL="457200" indent="-457200">
              <a:buFontTx/>
              <a:buAutoNum type="arabicParenR"/>
            </a:pPr>
            <a:endParaRPr lang="en-US" sz="2000" dirty="0">
              <a:latin typeface="Calibri"/>
              <a:cs typeface="Calibri"/>
            </a:endParaRPr>
          </a:p>
          <a:p>
            <a:pPr marL="457200" indent="-457200">
              <a:buFontTx/>
              <a:buAutoNum type="arabicParenR"/>
            </a:pPr>
            <a:r>
              <a:rPr lang="en-US" sz="2000" dirty="0">
                <a:latin typeface="Calibri"/>
                <a:cs typeface="Calibri"/>
              </a:rPr>
              <a:t>End of Workshop</a:t>
            </a:r>
          </a:p>
          <a:p>
            <a:pPr marL="457200" indent="-457200">
              <a:buFontTx/>
              <a:buAutoNum type="arabicParenR"/>
            </a:pPr>
            <a:endParaRPr lang="en-US" sz="2400" dirty="0">
              <a:solidFill>
                <a:srgbClr val="5F4B33"/>
              </a:solidFill>
              <a:latin typeface="Calibri"/>
              <a:cs typeface="Calibri"/>
            </a:endParaRPr>
          </a:p>
          <a:p>
            <a:pPr marL="457200" indent="-457200">
              <a:buFontTx/>
              <a:buAutoNum type="arabicParenR"/>
            </a:pPr>
            <a:endParaRPr lang="en-US" sz="2400" dirty="0">
              <a:solidFill>
                <a:srgbClr val="5F4B33"/>
              </a:solidFill>
              <a:latin typeface="Calibri"/>
              <a:cs typeface="Calibri"/>
            </a:endParaRPr>
          </a:p>
          <a:p>
            <a:pPr marL="742950" lvl="1" indent="-285750">
              <a:buFont typeface="Arial"/>
              <a:buChar char="•"/>
            </a:pPr>
            <a:endParaRPr lang="en-US" sz="2400" dirty="0">
              <a:solidFill>
                <a:srgbClr val="000000"/>
              </a:solidFill>
              <a:latin typeface="Arial"/>
              <a:cs typeface="Arial"/>
            </a:endParaRPr>
          </a:p>
          <a:p>
            <a:pPr marL="742950" lvl="1" indent="-285750">
              <a:buFont typeface="Arial"/>
              <a:buChar char="•"/>
            </a:pPr>
            <a:endParaRPr lang="en-US" sz="2400" dirty="0">
              <a:solidFill>
                <a:srgbClr val="000000"/>
              </a:solidFill>
              <a:latin typeface="Arial"/>
              <a:cs typeface="Arial"/>
            </a:endParaRPr>
          </a:p>
        </p:txBody>
      </p:sp>
    </p:spTree>
    <p:extLst>
      <p:ext uri="{BB962C8B-B14F-4D97-AF65-F5344CB8AC3E}">
        <p14:creationId xmlns:p14="http://schemas.microsoft.com/office/powerpoint/2010/main" val="144866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209884" y="228600"/>
            <a:ext cx="7924800" cy="461665"/>
          </a:xfrm>
          <a:prstGeom prst="rect">
            <a:avLst/>
          </a:prstGeom>
          <a:noFill/>
          <a:ln w="9525">
            <a:noFill/>
            <a:miter lim="800000"/>
            <a:headEnd/>
            <a:tailEnd/>
          </a:ln>
        </p:spPr>
        <p:txBody>
          <a:bodyPr wrap="square" anchor="t">
            <a:spAutoFit/>
          </a:bodyPr>
          <a:lstStyle/>
          <a:p>
            <a:pPr algn="ctr">
              <a:defRPr/>
            </a:pPr>
            <a:r>
              <a:rPr lang="en-US" sz="2400" b="1" dirty="0">
                <a:solidFill>
                  <a:srgbClr val="326297"/>
                </a:solidFill>
                <a:latin typeface="Calibri"/>
                <a:cs typeface="Arial"/>
              </a:rPr>
              <a:t>NAC 459.96986</a:t>
            </a:r>
          </a:p>
        </p:txBody>
      </p:sp>
      <p:grpSp>
        <p:nvGrpSpPr>
          <p:cNvPr id="2" name="Group 1"/>
          <p:cNvGrpSpPr/>
          <p:nvPr/>
        </p:nvGrpSpPr>
        <p:grpSpPr>
          <a:xfrm>
            <a:off x="-220809" y="-64159"/>
            <a:ext cx="1660817" cy="6922159"/>
            <a:chOff x="-220809" y="-64159"/>
            <a:chExt cx="1660817" cy="6922159"/>
          </a:xfrm>
        </p:grpSpPr>
        <p:grpSp>
          <p:nvGrpSpPr>
            <p:cNvPr id="11" name="Group 10"/>
            <p:cNvGrpSpPr/>
            <p:nvPr/>
          </p:nvGrpSpPr>
          <p:grpSpPr>
            <a:xfrm>
              <a:off x="0" y="0"/>
              <a:ext cx="1219200" cy="6858000"/>
              <a:chOff x="0" y="0"/>
              <a:chExt cx="1219200" cy="6858000"/>
            </a:xfrm>
          </p:grpSpPr>
          <p:sp>
            <p:nvSpPr>
              <p:cNvPr id="12" name="Rectangle 11"/>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13" name="TextBox 6"/>
              <p:cNvSpPr txBox="1">
                <a:spLocks noChangeArrowheads="1"/>
              </p:cNvSpPr>
              <p:nvPr/>
            </p:nvSpPr>
            <p:spPr bwMode="auto">
              <a:xfrm>
                <a:off x="0" y="1447800"/>
                <a:ext cx="1219200" cy="3985706"/>
              </a:xfrm>
              <a:prstGeom prst="rect">
                <a:avLst/>
              </a:prstGeom>
              <a:noFill/>
              <a:ln w="9525">
                <a:noFill/>
                <a:miter lim="800000"/>
                <a:headEnd/>
                <a:tailEnd/>
              </a:ln>
            </p:spPr>
            <p:txBody>
              <a:bodyPr wrap="square">
                <a:spAutoFit/>
              </a:bodyPr>
              <a:lstStyle/>
              <a:p>
                <a:pPr lvl="0" algn="ctr">
                  <a:defRPr/>
                </a:pPr>
                <a:r>
                  <a:rPr lang="en-US" sz="1100" b="1">
                    <a:solidFill>
                      <a:srgbClr val="2A4D78"/>
                    </a:solidFill>
                    <a:latin typeface="Calibri"/>
                    <a:cs typeface="Arial" pitchFamily="34" charset="0"/>
                  </a:rPr>
                  <a:t>Greg Lovato</a:t>
                </a:r>
              </a:p>
              <a:p>
                <a:pPr lvl="0" algn="ctr">
                  <a:defRPr/>
                </a:pPr>
                <a:r>
                  <a:rPr lang="en-US" sz="1100" i="1">
                    <a:solidFill>
                      <a:srgbClr val="2A4D78"/>
                    </a:solidFill>
                    <a:latin typeface="Calibri"/>
                    <a:cs typeface="Arial" pitchFamily="34" charset="0"/>
                  </a:rPr>
                  <a:t>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Jennifer Carr</a:t>
                </a:r>
              </a:p>
              <a:p>
                <a:pPr lvl="0" algn="ctr">
                  <a:defRPr/>
                </a:pPr>
                <a:r>
                  <a:rPr lang="en-US" sz="1100" i="1">
                    <a:solidFill>
                      <a:srgbClr val="2A4D78"/>
                    </a:solidFill>
                    <a:latin typeface="Calibri"/>
                    <a:cs typeface="Arial" pitchFamily="34" charset="0"/>
                  </a:rPr>
                  <a:t>Deputy 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Jeffrey Kinder</a:t>
                </a:r>
              </a:p>
              <a:p>
                <a:pPr lvl="0" algn="ctr">
                  <a:defRPr/>
                </a:pPr>
                <a:r>
                  <a:rPr lang="en-US" sz="1100" i="1">
                    <a:solidFill>
                      <a:srgbClr val="2A4D78"/>
                    </a:solidFill>
                    <a:latin typeface="Calibri"/>
                    <a:cs typeface="Arial" pitchFamily="34" charset="0"/>
                  </a:rPr>
                  <a:t>Deputy 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Rick </a:t>
                </a:r>
                <a:r>
                  <a:rPr lang="en-US" sz="1100" b="1" err="1">
                    <a:solidFill>
                      <a:srgbClr val="2A4D78"/>
                    </a:solidFill>
                    <a:latin typeface="Calibri"/>
                    <a:cs typeface="Arial" pitchFamily="34" charset="0"/>
                  </a:rPr>
                  <a:t>Perdomo</a:t>
                </a:r>
                <a:endParaRPr lang="en-US" sz="1100" b="1">
                  <a:solidFill>
                    <a:srgbClr val="2A4D78"/>
                  </a:solidFill>
                  <a:latin typeface="Calibri"/>
                  <a:cs typeface="Arial" pitchFamily="34" charset="0"/>
                </a:endParaRPr>
              </a:p>
              <a:p>
                <a:pPr algn="ctr">
                  <a:defRPr/>
                </a:pPr>
                <a:r>
                  <a:rPr lang="en-US" sz="1100" i="1">
                    <a:solidFill>
                      <a:srgbClr val="2A4D78"/>
                    </a:solidFill>
                    <a:latin typeface="Calibri"/>
                    <a:cs typeface="Arial" pitchFamily="34" charset="0"/>
                  </a:rPr>
                  <a:t>Deputy Administrator</a:t>
                </a:r>
              </a:p>
              <a:p>
                <a:pPr lvl="0" algn="ctr">
                  <a:defRPr/>
                </a:pPr>
                <a:endParaRPr lang="en-US" sz="1100" b="1">
                  <a:solidFill>
                    <a:srgbClr val="2A4D78"/>
                  </a:solidFill>
                  <a:latin typeface="Calibri"/>
                  <a:cs typeface="Arial" pitchFamily="34" charset="0"/>
                </a:endParaRPr>
              </a:p>
              <a:p>
                <a:pPr lvl="0" algn="ctr">
                  <a:defRPr/>
                </a:pPr>
                <a:endParaRPr lang="en-US" sz="1100" i="1">
                  <a:solidFill>
                    <a:srgbClr val="2A4D78"/>
                  </a:solidFill>
                  <a:latin typeface="Calibri"/>
                  <a:cs typeface="Arial" pitchFamily="34" charset="0"/>
                </a:endParaRPr>
              </a:p>
              <a:p>
                <a:pPr lvl="0" algn="ctr">
                  <a:defRPr/>
                </a:pPr>
                <a:endParaRPr lang="en-US" sz="1100" i="1">
                  <a:solidFill>
                    <a:srgbClr val="2A4D78"/>
                  </a:solidFill>
                  <a:latin typeface="Calibri"/>
                  <a:cs typeface="Arial" pitchFamily="34" charset="0"/>
                </a:endParaRPr>
              </a:p>
              <a:p>
                <a:pPr lvl="0" algn="ctr">
                  <a:defRPr/>
                </a:pPr>
                <a:br>
                  <a:rPr lang="en-US" sz="1100" i="1">
                    <a:solidFill>
                      <a:prstClr val="black"/>
                    </a:solidFill>
                    <a:latin typeface="Calibri"/>
                    <a:cs typeface="Arial" pitchFamily="34" charset="0"/>
                  </a:rPr>
                </a:br>
                <a:endParaRPr lang="en-US" sz="1100">
                  <a:solidFill>
                    <a:prstClr val="black"/>
                  </a:solidFill>
                  <a:latin typeface="Calibri"/>
                  <a:cs typeface="Arial" pitchFamily="34" charset="0"/>
                </a:endParaRPr>
              </a:p>
              <a:p>
                <a:pPr lvl="0" algn="ctr">
                  <a:defRPr/>
                </a:pPr>
                <a:br>
                  <a:rPr lang="en-US" sz="1100" i="1">
                    <a:solidFill>
                      <a:prstClr val="black"/>
                    </a:solidFill>
                    <a:latin typeface="Calibri"/>
                    <a:cs typeface="Arial" pitchFamily="34" charset="0"/>
                  </a:rPr>
                </a:br>
                <a:br>
                  <a:rPr lang="en-US" sz="1100" i="1">
                    <a:latin typeface="+mn-lt"/>
                    <a:cs typeface="Arial" pitchFamily="34" charset="0"/>
                  </a:rPr>
                </a:br>
                <a:br>
                  <a:rPr lang="en-US" sz="1100" i="1">
                    <a:latin typeface="+mn-lt"/>
                    <a:cs typeface="Arial" pitchFamily="34" charset="0"/>
                  </a:rPr>
                </a:br>
                <a:endParaRPr lang="en-US" sz="1100" i="1">
                  <a:latin typeface="+mn-lt"/>
                  <a:cs typeface="Arial" pitchFamily="34" charset="0"/>
                </a:endParaRPr>
              </a:p>
            </p:txBody>
          </p:sp>
        </p:gr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18" name="Picture 17"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9" name="TextBox 6"/>
            <p:cNvSpPr txBox="1">
              <a:spLocks noChangeArrowheads="1"/>
            </p:cNvSpPr>
            <p:nvPr/>
          </p:nvSpPr>
          <p:spPr bwMode="auto">
            <a:xfrm>
              <a:off x="0" y="4979313"/>
              <a:ext cx="1219200" cy="261610"/>
            </a:xfrm>
            <a:prstGeom prst="rect">
              <a:avLst/>
            </a:prstGeom>
            <a:noFill/>
            <a:ln w="9525">
              <a:noFill/>
              <a:miter lim="800000"/>
              <a:headEnd/>
              <a:tailEnd/>
            </a:ln>
          </p:spPr>
          <p:txBody>
            <a:bodyPr wrap="square">
              <a:spAutoFit/>
            </a:bodyPr>
            <a:lstStyle/>
            <a:p>
              <a:pPr lvl="0" algn="ctr">
                <a:defRPr/>
              </a:pPr>
              <a:endParaRPr lang="en-US" sz="1100" i="1" dirty="0">
                <a:latin typeface="+mn-lt"/>
                <a:cs typeface="Arial" pitchFamily="34" charset="0"/>
              </a:endParaRPr>
            </a:p>
          </p:txBody>
        </p:sp>
      </p:grpSp>
      <p:sp>
        <p:nvSpPr>
          <p:cNvPr id="15" name="TextBox 6">
            <a:extLst>
              <a:ext uri="{FF2B5EF4-FFF2-40B4-BE49-F238E27FC236}">
                <a16:creationId xmlns:a16="http://schemas.microsoft.com/office/drawing/2014/main" id="{B1BF53FF-90A9-A496-9B94-9D9621AF1F5C}"/>
              </a:ext>
            </a:extLst>
          </p:cNvPr>
          <p:cNvSpPr txBox="1">
            <a:spLocks noChangeArrowheads="1"/>
          </p:cNvSpPr>
          <p:nvPr/>
        </p:nvSpPr>
        <p:spPr bwMode="auto">
          <a:xfrm>
            <a:off x="0" y="4979313"/>
            <a:ext cx="1219200" cy="430887"/>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Jim Lawrence</a:t>
            </a:r>
          </a:p>
          <a:p>
            <a:pPr lvl="0" algn="ctr">
              <a:defRPr/>
            </a:pPr>
            <a:r>
              <a:rPr lang="en-US" sz="1100" i="1" dirty="0">
                <a:solidFill>
                  <a:srgbClr val="2A4D78"/>
                </a:solidFill>
                <a:latin typeface="Calibri"/>
                <a:cs typeface="Arial" pitchFamily="34" charset="0"/>
              </a:rPr>
              <a:t>Acting Director</a:t>
            </a:r>
            <a:endParaRPr lang="en-US" sz="1100" i="1" dirty="0">
              <a:latin typeface="+mn-lt"/>
              <a:cs typeface="Arial" pitchFamily="34" charset="0"/>
            </a:endParaRPr>
          </a:p>
        </p:txBody>
      </p:sp>
      <p:sp>
        <p:nvSpPr>
          <p:cNvPr id="4" name="TextBox 3">
            <a:extLst>
              <a:ext uri="{FF2B5EF4-FFF2-40B4-BE49-F238E27FC236}">
                <a16:creationId xmlns:a16="http://schemas.microsoft.com/office/drawing/2014/main" id="{323DA267-7EB7-B677-91B3-BDC714830564}"/>
              </a:ext>
            </a:extLst>
          </p:cNvPr>
          <p:cNvSpPr txBox="1"/>
          <p:nvPr/>
        </p:nvSpPr>
        <p:spPr>
          <a:xfrm>
            <a:off x="1219200" y="575748"/>
            <a:ext cx="7924800" cy="6134628"/>
          </a:xfrm>
          <a:prstGeom prst="rect">
            <a:avLst/>
          </a:prstGeom>
          <a:noFill/>
        </p:spPr>
        <p:txBody>
          <a:bodyPr wrap="square">
            <a:spAutoFit/>
          </a:bodyPr>
          <a:lstStyle/>
          <a:p>
            <a:pPr marL="365760" marR="0">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CATEGORY OF CONTAMINANT				</a:t>
            </a:r>
            <a:endParaRPr lang="en-US" sz="1200" dirty="0">
              <a:effectLst/>
              <a:latin typeface="+mn-lt"/>
              <a:ea typeface="Times New Roman" panose="02020603050405020304" pitchFamily="18" charset="0"/>
            </a:endParaRPr>
          </a:p>
          <a:p>
            <a:pPr marL="0" marR="0">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                                                                       		Year 1	Year 2	Year 3	Year 4	Year 5</a:t>
            </a:r>
            <a:endParaRPr lang="en-US" sz="1200" dirty="0">
              <a:effectLst/>
              <a:latin typeface="+mn-lt"/>
              <a:ea typeface="Times New Roman" panose="02020603050405020304" pitchFamily="18" charset="0"/>
            </a:endParaRPr>
          </a:p>
          <a:p>
            <a:pPr>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 Resource Conservation Recovery Act (RCRA) Fees</a:t>
            </a:r>
            <a:r>
              <a:rPr lang="en-US" sz="1200"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2023 	2024	2025	2026	2027</a:t>
            </a:r>
            <a:endParaRPr lang="en-US" sz="1200" dirty="0">
              <a:effectLst/>
              <a:latin typeface="+mn-lt"/>
              <a:ea typeface="Times New Roman" panose="02020603050405020304" pitchFamily="18" charset="0"/>
            </a:endParaRPr>
          </a:p>
          <a:p>
            <a:pPr indent="361950">
              <a:lnSpc>
                <a:spcPct val="200000"/>
              </a:lnSpc>
              <a:spcBef>
                <a:spcPts val="0"/>
              </a:spcBef>
              <a:spcAft>
                <a:spcPts val="0"/>
              </a:spcAft>
            </a:pPr>
            <a:r>
              <a:rPr lang="en-US" sz="1200" i="1" dirty="0">
                <a:solidFill>
                  <a:srgbClr val="0000FF"/>
                </a:solidFill>
                <a:latin typeface="+mn-lt"/>
                <a:ea typeface="Times New Roman" panose="02020603050405020304" pitchFamily="18" charset="0"/>
              </a:rPr>
              <a:t>Physical properties characterization</a:t>
            </a:r>
          </a:p>
          <a:p>
            <a:pPr indent="361950">
              <a:spcBef>
                <a:spcPts val="0"/>
              </a:spcBef>
              <a:spcAft>
                <a:spcPts val="0"/>
              </a:spcAft>
            </a:pPr>
            <a:r>
              <a:rPr lang="en-US" sz="1200" i="1" dirty="0">
                <a:solidFill>
                  <a:srgbClr val="0000FF"/>
                </a:solidFill>
                <a:latin typeface="+mn-lt"/>
                <a:ea typeface="Times New Roman" panose="02020603050405020304" pitchFamily="18" charset="0"/>
              </a:rPr>
              <a:t>Of hazardous waste			</a:t>
            </a:r>
            <a:r>
              <a:rPr lang="en-US" sz="1200" i="1" dirty="0">
                <a:solidFill>
                  <a:srgbClr val="0000FF"/>
                </a:solidFill>
                <a:effectLst/>
                <a:latin typeface="+mn-lt"/>
                <a:ea typeface="Times New Roman" panose="02020603050405020304" pitchFamily="18" charset="0"/>
              </a:rPr>
              <a:t>$763	801	841	883	927</a:t>
            </a:r>
            <a:endParaRPr lang="en-US" sz="1200" i="1" dirty="0">
              <a:solidFill>
                <a:srgbClr val="0000FF"/>
              </a:solidFill>
              <a:latin typeface="+mn-lt"/>
              <a:ea typeface="Times New Roman" panose="02020603050405020304" pitchFamily="18" charset="0"/>
            </a:endParaRPr>
          </a:p>
          <a:p>
            <a:pPr indent="361950">
              <a:lnSpc>
                <a:spcPct val="200000"/>
              </a:lnSpc>
              <a:spcBef>
                <a:spcPts val="0"/>
              </a:spcBef>
              <a:spcAft>
                <a:spcPts val="0"/>
              </a:spcAft>
            </a:pPr>
            <a:r>
              <a:rPr lang="en-US" sz="1200" i="1" dirty="0">
                <a:solidFill>
                  <a:srgbClr val="0000FF"/>
                </a:solidFill>
                <a:latin typeface="+mn-lt"/>
                <a:ea typeface="Times New Roman" panose="02020603050405020304" pitchFamily="18" charset="0"/>
              </a:rPr>
              <a:t>Polyaromatic hydrocarbons in hazardous waste	</a:t>
            </a:r>
            <a:r>
              <a:rPr lang="en-US" sz="1200" i="1" dirty="0">
                <a:solidFill>
                  <a:srgbClr val="0000FF"/>
                </a:solidFill>
                <a:effectLst/>
                <a:latin typeface="+mn-lt"/>
                <a:ea typeface="Times New Roman" panose="02020603050405020304" pitchFamily="18" charset="0"/>
              </a:rPr>
              <a:t>$763	801	841	883	927</a:t>
            </a:r>
            <a:endParaRPr lang="en-US" sz="1200" i="1" dirty="0">
              <a:solidFill>
                <a:srgbClr val="0000FF"/>
              </a:solidFill>
              <a:latin typeface="+mn-lt"/>
              <a:ea typeface="Times New Roman" panose="02020603050405020304" pitchFamily="18" charset="0"/>
            </a:endParaRPr>
          </a:p>
          <a:p>
            <a:pPr indent="361950">
              <a:lnSpc>
                <a:spcPct val="200000"/>
              </a:lnSpc>
              <a:spcBef>
                <a:spcPts val="0"/>
              </a:spcBef>
              <a:spcAft>
                <a:spcPts val="0"/>
              </a:spcAft>
            </a:pPr>
            <a:r>
              <a:rPr lang="en-US" sz="1200" i="1" dirty="0">
                <a:solidFill>
                  <a:srgbClr val="0000FF"/>
                </a:solidFill>
                <a:latin typeface="+mn-lt"/>
                <a:ea typeface="Times New Roman" panose="02020603050405020304" pitchFamily="18" charset="0"/>
              </a:rPr>
              <a:t>Polychlorinated biphenyls in hazardous waste	</a:t>
            </a:r>
            <a:r>
              <a:rPr lang="en-US" sz="1200" i="1" dirty="0">
                <a:solidFill>
                  <a:srgbClr val="0000FF"/>
                </a:solidFill>
                <a:effectLst/>
                <a:latin typeface="+mn-lt"/>
                <a:ea typeface="Times New Roman" panose="02020603050405020304" pitchFamily="18" charset="0"/>
              </a:rPr>
              <a:t> $763	801	841	883	927</a:t>
            </a:r>
          </a:p>
          <a:p>
            <a:pPr indent="361950">
              <a:lnSpc>
                <a:spcPct val="200000"/>
              </a:lnSpc>
              <a:spcBef>
                <a:spcPts val="0"/>
              </a:spcBef>
              <a:spcAft>
                <a:spcPts val="0"/>
              </a:spcAft>
            </a:pPr>
            <a:r>
              <a:rPr lang="en-US" sz="1200" i="1" dirty="0">
                <a:solidFill>
                  <a:srgbClr val="0000FF"/>
                </a:solidFill>
                <a:latin typeface="+mn-lt"/>
                <a:ea typeface="Times New Roman" panose="02020603050405020304" pitchFamily="18" charset="0"/>
              </a:rPr>
              <a:t>Radiochemistry of hazardous waste		</a:t>
            </a:r>
            <a:r>
              <a:rPr lang="en-US" sz="1200" i="1" dirty="0">
                <a:solidFill>
                  <a:srgbClr val="0000FF"/>
                </a:solidFill>
                <a:effectLst/>
                <a:latin typeface="+mn-lt"/>
                <a:ea typeface="Times New Roman" panose="02020603050405020304" pitchFamily="18" charset="0"/>
              </a:rPr>
              <a:t> $763	801	841	883	927</a:t>
            </a:r>
            <a:endParaRPr lang="en-US" sz="1200" i="1" dirty="0">
              <a:solidFill>
                <a:srgbClr val="0000FF"/>
              </a:solidFill>
              <a:latin typeface="+mn-lt"/>
              <a:ea typeface="Times New Roman" panose="02020603050405020304" pitchFamily="18" charset="0"/>
            </a:endParaRPr>
          </a:p>
          <a:p>
            <a:pPr indent="361950">
              <a:lnSpc>
                <a:spcPct val="200000"/>
              </a:lnSpc>
              <a:spcBef>
                <a:spcPts val="0"/>
              </a:spcBef>
              <a:spcAft>
                <a:spcPts val="0"/>
              </a:spcAft>
            </a:pPr>
            <a:r>
              <a:rPr lang="en-US" sz="1200" i="1" dirty="0">
                <a:solidFill>
                  <a:srgbClr val="0000FF"/>
                </a:solidFill>
                <a:latin typeface="+mn-lt"/>
                <a:ea typeface="Times New Roman" panose="02020603050405020304" pitchFamily="18" charset="0"/>
              </a:rPr>
              <a:t>Semi-volatile organic chemistry of hazardous waste	</a:t>
            </a:r>
            <a:r>
              <a:rPr lang="en-US" sz="1200" i="1" dirty="0">
                <a:solidFill>
                  <a:srgbClr val="0000FF"/>
                </a:solidFill>
                <a:effectLst/>
                <a:latin typeface="+mn-lt"/>
                <a:ea typeface="Times New Roman" panose="02020603050405020304" pitchFamily="18" charset="0"/>
              </a:rPr>
              <a:t> $763	801	841	883	927</a:t>
            </a:r>
          </a:p>
          <a:p>
            <a:pPr indent="361950">
              <a:lnSpc>
                <a:spcPct val="200000"/>
              </a:lnSpc>
              <a:spcBef>
                <a:spcPts val="0"/>
              </a:spcBef>
              <a:spcAft>
                <a:spcPts val="0"/>
              </a:spcAft>
            </a:pPr>
            <a:r>
              <a:rPr lang="en-US" sz="1200" i="1" dirty="0">
                <a:solidFill>
                  <a:srgbClr val="0000FF"/>
                </a:solidFill>
                <a:latin typeface="+mn-lt"/>
                <a:ea typeface="Times New Roman" panose="02020603050405020304" pitchFamily="18" charset="0"/>
              </a:rPr>
              <a:t>Toxicity bioassay of hazardous waste		</a:t>
            </a:r>
            <a:r>
              <a:rPr lang="en-US" sz="1200" i="1" dirty="0">
                <a:solidFill>
                  <a:srgbClr val="0000FF"/>
                </a:solidFill>
                <a:effectLst/>
                <a:latin typeface="+mn-lt"/>
                <a:ea typeface="Times New Roman" panose="02020603050405020304" pitchFamily="18" charset="0"/>
              </a:rPr>
              <a:t>$560	588	617	648	681</a:t>
            </a:r>
          </a:p>
          <a:p>
            <a:pPr indent="361950">
              <a:lnSpc>
                <a:spcPct val="200000"/>
              </a:lnSpc>
              <a:spcBef>
                <a:spcPts val="0"/>
              </a:spcBef>
              <a:spcAft>
                <a:spcPts val="0"/>
              </a:spcAft>
            </a:pPr>
            <a:r>
              <a:rPr lang="en-US" sz="1200" i="1" dirty="0">
                <a:solidFill>
                  <a:srgbClr val="0000FF"/>
                </a:solidFill>
                <a:latin typeface="+mn-lt"/>
                <a:ea typeface="Times New Roman" panose="02020603050405020304" pitchFamily="18" charset="0"/>
              </a:rPr>
              <a:t>Trace metals in hazardous waste		</a:t>
            </a:r>
            <a:r>
              <a:rPr lang="en-US" sz="1200" i="1" dirty="0">
                <a:solidFill>
                  <a:srgbClr val="0000FF"/>
                </a:solidFill>
                <a:effectLst/>
                <a:latin typeface="+mn-lt"/>
                <a:ea typeface="Times New Roman" panose="02020603050405020304" pitchFamily="18" charset="0"/>
              </a:rPr>
              <a:t> $763	801	841	883	927</a:t>
            </a:r>
          </a:p>
          <a:p>
            <a:pPr indent="361950">
              <a:lnSpc>
                <a:spcPct val="200000"/>
              </a:lnSpc>
              <a:spcBef>
                <a:spcPts val="0"/>
              </a:spcBef>
              <a:spcAft>
                <a:spcPts val="0"/>
              </a:spcAft>
            </a:pPr>
            <a:r>
              <a:rPr lang="en-US" sz="1200" i="1" dirty="0">
                <a:solidFill>
                  <a:srgbClr val="0000FF"/>
                </a:solidFill>
                <a:latin typeface="+mn-lt"/>
                <a:ea typeface="Times New Roman" panose="02020603050405020304" pitchFamily="18" charset="0"/>
              </a:rPr>
              <a:t>Volatile organic chemistry of hazardous waste	</a:t>
            </a:r>
            <a:r>
              <a:rPr lang="en-US" sz="1200" i="1" dirty="0">
                <a:solidFill>
                  <a:srgbClr val="0000FF"/>
                </a:solidFill>
                <a:effectLst/>
                <a:latin typeface="+mn-lt"/>
                <a:ea typeface="Times New Roman" panose="02020603050405020304" pitchFamily="18" charset="0"/>
              </a:rPr>
              <a:t> $763	801	841	883	927</a:t>
            </a:r>
          </a:p>
          <a:p>
            <a:pPr indent="361950">
              <a:lnSpc>
                <a:spcPct val="200000"/>
              </a:lnSpc>
              <a:spcBef>
                <a:spcPts val="0"/>
              </a:spcBef>
              <a:spcAft>
                <a:spcPts val="0"/>
              </a:spcAft>
            </a:pPr>
            <a:r>
              <a:rPr lang="en-US" sz="1200" i="1" dirty="0">
                <a:solidFill>
                  <a:srgbClr val="0000FF"/>
                </a:solidFill>
                <a:latin typeface="+mn-lt"/>
                <a:ea typeface="Times New Roman" panose="02020603050405020304" pitchFamily="18" charset="0"/>
              </a:rPr>
              <a:t>Any other individual contaminant		</a:t>
            </a:r>
            <a:r>
              <a:rPr lang="en-US" sz="1200" i="1" dirty="0">
                <a:solidFill>
                  <a:srgbClr val="0000FF"/>
                </a:solidFill>
                <a:effectLst/>
                <a:latin typeface="+mn-lt"/>
                <a:ea typeface="Times New Roman" panose="02020603050405020304" pitchFamily="18" charset="0"/>
              </a:rPr>
              <a:t> $763	801	841	883	927</a:t>
            </a:r>
          </a:p>
          <a:p>
            <a:pPr indent="361950">
              <a:lnSpc>
                <a:spcPct val="200000"/>
              </a:lnSpc>
              <a:spcBef>
                <a:spcPts val="0"/>
              </a:spcBef>
              <a:spcAft>
                <a:spcPts val="0"/>
              </a:spcAft>
            </a:pPr>
            <a:r>
              <a:rPr lang="en-US" sz="1200" i="1" dirty="0">
                <a:solidFill>
                  <a:srgbClr val="0000FF"/>
                </a:solidFill>
                <a:latin typeface="+mn-lt"/>
                <a:ea typeface="Times New Roman" panose="02020603050405020304" pitchFamily="18" charset="0"/>
              </a:rPr>
              <a:t>Any other individual multi-contaminant method	</a:t>
            </a:r>
            <a:r>
              <a:rPr lang="en-US" sz="1200" i="1" dirty="0">
                <a:solidFill>
                  <a:srgbClr val="0000FF"/>
                </a:solidFill>
                <a:effectLst/>
                <a:latin typeface="+mn-lt"/>
                <a:ea typeface="Times New Roman" panose="02020603050405020304" pitchFamily="18" charset="0"/>
              </a:rPr>
              <a:t> $763	801	841	883	927</a:t>
            </a:r>
            <a:endParaRPr lang="en-US" sz="1200" i="1" dirty="0">
              <a:solidFill>
                <a:srgbClr val="0000FF"/>
              </a:solidFill>
              <a:latin typeface="+mn-lt"/>
              <a:ea typeface="Times New Roman" panose="02020603050405020304" pitchFamily="18" charset="0"/>
            </a:endParaRPr>
          </a:p>
          <a:p>
            <a:pPr indent="361950">
              <a:lnSpc>
                <a:spcPct val="200000"/>
              </a:lnSpc>
              <a:spcBef>
                <a:spcPts val="0"/>
              </a:spcBef>
              <a:spcAft>
                <a:spcPts val="0"/>
              </a:spcAft>
            </a:pPr>
            <a:endParaRPr lang="en-US" sz="1200" i="1" dirty="0">
              <a:solidFill>
                <a:srgbClr val="0000FF"/>
              </a:solidFill>
              <a:latin typeface="+mn-lt"/>
              <a:ea typeface="Times New Roman" panose="02020603050405020304" pitchFamily="18" charset="0"/>
            </a:endParaRPr>
          </a:p>
          <a:p>
            <a:pPr marL="0" marR="0" indent="361950">
              <a:lnSpc>
                <a:spcPct val="200000"/>
              </a:lnSpc>
              <a:spcBef>
                <a:spcPts val="0"/>
              </a:spcBef>
              <a:spcAft>
                <a:spcPts val="0"/>
              </a:spcAft>
            </a:pPr>
            <a:endParaRPr lang="en-US" sz="1200" i="1" dirty="0">
              <a:solidFill>
                <a:srgbClr val="0000FF"/>
              </a:solidFill>
              <a:latin typeface="+mn-lt"/>
              <a:ea typeface="Times New Roman" panose="02020603050405020304" pitchFamily="18" charset="0"/>
            </a:endParaRPr>
          </a:p>
          <a:p>
            <a:pPr marL="0" marR="0" indent="361950">
              <a:lnSpc>
                <a:spcPct val="200000"/>
              </a:lnSpc>
              <a:spcBef>
                <a:spcPts val="0"/>
              </a:spcBef>
              <a:spcAft>
                <a:spcPts val="0"/>
              </a:spcAft>
            </a:pPr>
            <a:endParaRPr lang="en-US" sz="1200" dirty="0">
              <a:effectLst/>
              <a:latin typeface="+mn-lt"/>
              <a:ea typeface="Times New Roman" panose="02020603050405020304" pitchFamily="18" charset="0"/>
            </a:endParaRPr>
          </a:p>
        </p:txBody>
      </p:sp>
    </p:spTree>
    <p:extLst>
      <p:ext uri="{BB962C8B-B14F-4D97-AF65-F5344CB8AC3E}">
        <p14:creationId xmlns:p14="http://schemas.microsoft.com/office/powerpoint/2010/main" val="2255786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209884" y="228600"/>
            <a:ext cx="7924800" cy="461665"/>
          </a:xfrm>
          <a:prstGeom prst="rect">
            <a:avLst/>
          </a:prstGeom>
          <a:noFill/>
          <a:ln w="9525">
            <a:noFill/>
            <a:miter lim="800000"/>
            <a:headEnd/>
            <a:tailEnd/>
          </a:ln>
        </p:spPr>
        <p:txBody>
          <a:bodyPr wrap="square" anchor="t">
            <a:spAutoFit/>
          </a:bodyPr>
          <a:lstStyle/>
          <a:p>
            <a:pPr algn="ctr">
              <a:defRPr/>
            </a:pPr>
            <a:r>
              <a:rPr lang="en-US" sz="2400" b="1" dirty="0">
                <a:solidFill>
                  <a:srgbClr val="326297"/>
                </a:solidFill>
                <a:latin typeface="Calibri"/>
                <a:cs typeface="Arial"/>
              </a:rPr>
              <a:t>NAC 459.96986</a:t>
            </a:r>
          </a:p>
        </p:txBody>
      </p:sp>
      <p:grpSp>
        <p:nvGrpSpPr>
          <p:cNvPr id="2" name="Group 1"/>
          <p:cNvGrpSpPr/>
          <p:nvPr/>
        </p:nvGrpSpPr>
        <p:grpSpPr>
          <a:xfrm>
            <a:off x="-220809" y="-64159"/>
            <a:ext cx="1660817" cy="6922159"/>
            <a:chOff x="-220809" y="-64159"/>
            <a:chExt cx="1660817" cy="6922159"/>
          </a:xfrm>
        </p:grpSpPr>
        <p:grpSp>
          <p:nvGrpSpPr>
            <p:cNvPr id="11" name="Group 10"/>
            <p:cNvGrpSpPr/>
            <p:nvPr/>
          </p:nvGrpSpPr>
          <p:grpSpPr>
            <a:xfrm>
              <a:off x="0" y="0"/>
              <a:ext cx="1219200" cy="6858000"/>
              <a:chOff x="0" y="0"/>
              <a:chExt cx="1219200" cy="6858000"/>
            </a:xfrm>
          </p:grpSpPr>
          <p:sp>
            <p:nvSpPr>
              <p:cNvPr id="12" name="Rectangle 11"/>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13" name="TextBox 6"/>
              <p:cNvSpPr txBox="1">
                <a:spLocks noChangeArrowheads="1"/>
              </p:cNvSpPr>
              <p:nvPr/>
            </p:nvSpPr>
            <p:spPr bwMode="auto">
              <a:xfrm>
                <a:off x="0" y="1447800"/>
                <a:ext cx="1219200" cy="3985706"/>
              </a:xfrm>
              <a:prstGeom prst="rect">
                <a:avLst/>
              </a:prstGeom>
              <a:noFill/>
              <a:ln w="9525">
                <a:noFill/>
                <a:miter lim="800000"/>
                <a:headEnd/>
                <a:tailEnd/>
              </a:ln>
            </p:spPr>
            <p:txBody>
              <a:bodyPr wrap="square">
                <a:spAutoFit/>
              </a:bodyPr>
              <a:lstStyle/>
              <a:p>
                <a:pPr lvl="0" algn="ctr">
                  <a:defRPr/>
                </a:pPr>
                <a:r>
                  <a:rPr lang="en-US" sz="1100" b="1">
                    <a:solidFill>
                      <a:srgbClr val="2A4D78"/>
                    </a:solidFill>
                    <a:latin typeface="Calibri"/>
                    <a:cs typeface="Arial" pitchFamily="34" charset="0"/>
                  </a:rPr>
                  <a:t>Greg Lovato</a:t>
                </a:r>
              </a:p>
              <a:p>
                <a:pPr lvl="0" algn="ctr">
                  <a:defRPr/>
                </a:pPr>
                <a:r>
                  <a:rPr lang="en-US" sz="1100" i="1">
                    <a:solidFill>
                      <a:srgbClr val="2A4D78"/>
                    </a:solidFill>
                    <a:latin typeface="Calibri"/>
                    <a:cs typeface="Arial" pitchFamily="34" charset="0"/>
                  </a:rPr>
                  <a:t>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Jennifer Carr</a:t>
                </a:r>
              </a:p>
              <a:p>
                <a:pPr lvl="0" algn="ctr">
                  <a:defRPr/>
                </a:pPr>
                <a:r>
                  <a:rPr lang="en-US" sz="1100" i="1">
                    <a:solidFill>
                      <a:srgbClr val="2A4D78"/>
                    </a:solidFill>
                    <a:latin typeface="Calibri"/>
                    <a:cs typeface="Arial" pitchFamily="34" charset="0"/>
                  </a:rPr>
                  <a:t>Deputy 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Jeffrey Kinder</a:t>
                </a:r>
              </a:p>
              <a:p>
                <a:pPr lvl="0" algn="ctr">
                  <a:defRPr/>
                </a:pPr>
                <a:r>
                  <a:rPr lang="en-US" sz="1100" i="1">
                    <a:solidFill>
                      <a:srgbClr val="2A4D78"/>
                    </a:solidFill>
                    <a:latin typeface="Calibri"/>
                    <a:cs typeface="Arial" pitchFamily="34" charset="0"/>
                  </a:rPr>
                  <a:t>Deputy 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Rick </a:t>
                </a:r>
                <a:r>
                  <a:rPr lang="en-US" sz="1100" b="1" err="1">
                    <a:solidFill>
                      <a:srgbClr val="2A4D78"/>
                    </a:solidFill>
                    <a:latin typeface="Calibri"/>
                    <a:cs typeface="Arial" pitchFamily="34" charset="0"/>
                  </a:rPr>
                  <a:t>Perdomo</a:t>
                </a:r>
                <a:endParaRPr lang="en-US" sz="1100" b="1">
                  <a:solidFill>
                    <a:srgbClr val="2A4D78"/>
                  </a:solidFill>
                  <a:latin typeface="Calibri"/>
                  <a:cs typeface="Arial" pitchFamily="34" charset="0"/>
                </a:endParaRPr>
              </a:p>
              <a:p>
                <a:pPr algn="ctr">
                  <a:defRPr/>
                </a:pPr>
                <a:r>
                  <a:rPr lang="en-US" sz="1100" i="1">
                    <a:solidFill>
                      <a:srgbClr val="2A4D78"/>
                    </a:solidFill>
                    <a:latin typeface="Calibri"/>
                    <a:cs typeface="Arial" pitchFamily="34" charset="0"/>
                  </a:rPr>
                  <a:t>Deputy Administrator</a:t>
                </a:r>
              </a:p>
              <a:p>
                <a:pPr lvl="0" algn="ctr">
                  <a:defRPr/>
                </a:pPr>
                <a:endParaRPr lang="en-US" sz="1100" b="1">
                  <a:solidFill>
                    <a:srgbClr val="2A4D78"/>
                  </a:solidFill>
                  <a:latin typeface="Calibri"/>
                  <a:cs typeface="Arial" pitchFamily="34" charset="0"/>
                </a:endParaRPr>
              </a:p>
              <a:p>
                <a:pPr lvl="0" algn="ctr">
                  <a:defRPr/>
                </a:pPr>
                <a:endParaRPr lang="en-US" sz="1100" i="1">
                  <a:solidFill>
                    <a:srgbClr val="2A4D78"/>
                  </a:solidFill>
                  <a:latin typeface="Calibri"/>
                  <a:cs typeface="Arial" pitchFamily="34" charset="0"/>
                </a:endParaRPr>
              </a:p>
              <a:p>
                <a:pPr lvl="0" algn="ctr">
                  <a:defRPr/>
                </a:pPr>
                <a:endParaRPr lang="en-US" sz="1100" i="1">
                  <a:solidFill>
                    <a:srgbClr val="2A4D78"/>
                  </a:solidFill>
                  <a:latin typeface="Calibri"/>
                  <a:cs typeface="Arial" pitchFamily="34" charset="0"/>
                </a:endParaRPr>
              </a:p>
              <a:p>
                <a:pPr lvl="0" algn="ctr">
                  <a:defRPr/>
                </a:pPr>
                <a:br>
                  <a:rPr lang="en-US" sz="1100" i="1">
                    <a:solidFill>
                      <a:prstClr val="black"/>
                    </a:solidFill>
                    <a:latin typeface="Calibri"/>
                    <a:cs typeface="Arial" pitchFamily="34" charset="0"/>
                  </a:rPr>
                </a:br>
                <a:endParaRPr lang="en-US" sz="1100">
                  <a:solidFill>
                    <a:prstClr val="black"/>
                  </a:solidFill>
                  <a:latin typeface="Calibri"/>
                  <a:cs typeface="Arial" pitchFamily="34" charset="0"/>
                </a:endParaRPr>
              </a:p>
              <a:p>
                <a:pPr lvl="0" algn="ctr">
                  <a:defRPr/>
                </a:pPr>
                <a:br>
                  <a:rPr lang="en-US" sz="1100" i="1">
                    <a:solidFill>
                      <a:prstClr val="black"/>
                    </a:solidFill>
                    <a:latin typeface="Calibri"/>
                    <a:cs typeface="Arial" pitchFamily="34" charset="0"/>
                  </a:rPr>
                </a:br>
                <a:br>
                  <a:rPr lang="en-US" sz="1100" i="1">
                    <a:latin typeface="+mn-lt"/>
                    <a:cs typeface="Arial" pitchFamily="34" charset="0"/>
                  </a:rPr>
                </a:br>
                <a:br>
                  <a:rPr lang="en-US" sz="1100" i="1">
                    <a:latin typeface="+mn-lt"/>
                    <a:cs typeface="Arial" pitchFamily="34" charset="0"/>
                  </a:rPr>
                </a:br>
                <a:endParaRPr lang="en-US" sz="1100" i="1">
                  <a:latin typeface="+mn-lt"/>
                  <a:cs typeface="Arial" pitchFamily="34" charset="0"/>
                </a:endParaRPr>
              </a:p>
            </p:txBody>
          </p:sp>
        </p:gr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18" name="Picture 17"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9" name="TextBox 6"/>
            <p:cNvSpPr txBox="1">
              <a:spLocks noChangeArrowheads="1"/>
            </p:cNvSpPr>
            <p:nvPr/>
          </p:nvSpPr>
          <p:spPr bwMode="auto">
            <a:xfrm>
              <a:off x="0" y="4979313"/>
              <a:ext cx="1219200" cy="261610"/>
            </a:xfrm>
            <a:prstGeom prst="rect">
              <a:avLst/>
            </a:prstGeom>
            <a:noFill/>
            <a:ln w="9525">
              <a:noFill/>
              <a:miter lim="800000"/>
              <a:headEnd/>
              <a:tailEnd/>
            </a:ln>
          </p:spPr>
          <p:txBody>
            <a:bodyPr wrap="square">
              <a:spAutoFit/>
            </a:bodyPr>
            <a:lstStyle/>
            <a:p>
              <a:pPr lvl="0" algn="ctr">
                <a:defRPr/>
              </a:pPr>
              <a:endParaRPr lang="en-US" sz="1100" i="1" dirty="0">
                <a:latin typeface="+mn-lt"/>
                <a:cs typeface="Arial" pitchFamily="34" charset="0"/>
              </a:endParaRPr>
            </a:p>
          </p:txBody>
        </p:sp>
      </p:grpSp>
      <p:sp>
        <p:nvSpPr>
          <p:cNvPr id="15" name="TextBox 6">
            <a:extLst>
              <a:ext uri="{FF2B5EF4-FFF2-40B4-BE49-F238E27FC236}">
                <a16:creationId xmlns:a16="http://schemas.microsoft.com/office/drawing/2014/main" id="{B1BF53FF-90A9-A496-9B94-9D9621AF1F5C}"/>
              </a:ext>
            </a:extLst>
          </p:cNvPr>
          <p:cNvSpPr txBox="1">
            <a:spLocks noChangeArrowheads="1"/>
          </p:cNvSpPr>
          <p:nvPr/>
        </p:nvSpPr>
        <p:spPr bwMode="auto">
          <a:xfrm>
            <a:off x="0" y="4979313"/>
            <a:ext cx="1219200" cy="430887"/>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Jim Lawrence</a:t>
            </a:r>
          </a:p>
          <a:p>
            <a:pPr lvl="0" algn="ctr">
              <a:defRPr/>
            </a:pPr>
            <a:r>
              <a:rPr lang="en-US" sz="1100" i="1" dirty="0">
                <a:solidFill>
                  <a:srgbClr val="2A4D78"/>
                </a:solidFill>
                <a:latin typeface="Calibri"/>
                <a:cs typeface="Arial" pitchFamily="34" charset="0"/>
              </a:rPr>
              <a:t>Acting Director</a:t>
            </a:r>
            <a:endParaRPr lang="en-US" sz="1100" i="1" dirty="0">
              <a:latin typeface="+mn-lt"/>
              <a:cs typeface="Arial" pitchFamily="34" charset="0"/>
            </a:endParaRPr>
          </a:p>
        </p:txBody>
      </p:sp>
      <p:sp>
        <p:nvSpPr>
          <p:cNvPr id="4" name="TextBox 3">
            <a:extLst>
              <a:ext uri="{FF2B5EF4-FFF2-40B4-BE49-F238E27FC236}">
                <a16:creationId xmlns:a16="http://schemas.microsoft.com/office/drawing/2014/main" id="{323DA267-7EB7-B677-91B3-BDC714830564}"/>
              </a:ext>
            </a:extLst>
          </p:cNvPr>
          <p:cNvSpPr txBox="1"/>
          <p:nvPr/>
        </p:nvSpPr>
        <p:spPr>
          <a:xfrm>
            <a:off x="1219200" y="575748"/>
            <a:ext cx="7924800" cy="4472635"/>
          </a:xfrm>
          <a:prstGeom prst="rect">
            <a:avLst/>
          </a:prstGeom>
          <a:noFill/>
        </p:spPr>
        <p:txBody>
          <a:bodyPr wrap="square">
            <a:spAutoFit/>
          </a:bodyPr>
          <a:lstStyle/>
          <a:p>
            <a:pPr marL="0" marR="0" algn="just">
              <a:lnSpc>
                <a:spcPct val="200000"/>
              </a:lnSpc>
              <a:spcBef>
                <a:spcPts val="0"/>
              </a:spcBef>
              <a:spcAft>
                <a:spcPts val="0"/>
              </a:spcAft>
            </a:pPr>
            <a:r>
              <a:rPr lang="en-US" sz="1800" b="1" i="1" dirty="0">
                <a:solidFill>
                  <a:srgbClr val="0000FF"/>
                </a:solidFill>
                <a:effectLst/>
                <a:latin typeface="Times New Roman" panose="02020603050405020304" pitchFamily="18" charset="0"/>
                <a:ea typeface="Times New Roman" panose="02020603050405020304" pitchFamily="18" charset="0"/>
              </a:rPr>
              <a:t>For the calendar year beginning on January 1, 2027, and for each calendar year thereafter, the Director shall increase each fee required by this subsection by an amount that is equal to 4 percent of the fee for the immediately preceding fiscal year. The Director of the Department of Conservation and Natural Resources or the Director’s designee may, for any individual fiscal year, suspend an increase in a rate or fee specified in this subsection.</a:t>
            </a:r>
            <a:endParaRPr lang="en-US" sz="1800" dirty="0">
              <a:effectLst/>
              <a:latin typeface="Times New Roman" panose="02020603050405020304" pitchFamily="18" charset="0"/>
              <a:ea typeface="Times New Roman" panose="02020603050405020304" pitchFamily="18" charset="0"/>
            </a:endParaRPr>
          </a:p>
          <a:p>
            <a:pPr indent="361950">
              <a:lnSpc>
                <a:spcPct val="200000"/>
              </a:lnSpc>
              <a:spcBef>
                <a:spcPts val="0"/>
              </a:spcBef>
              <a:spcAft>
                <a:spcPts val="0"/>
              </a:spcAft>
            </a:pPr>
            <a:endParaRPr lang="en-US" sz="1200" i="1" dirty="0">
              <a:solidFill>
                <a:srgbClr val="0000FF"/>
              </a:solidFill>
              <a:latin typeface="+mn-lt"/>
              <a:ea typeface="Times New Roman" panose="02020603050405020304" pitchFamily="18" charset="0"/>
            </a:endParaRPr>
          </a:p>
          <a:p>
            <a:pPr marL="0" marR="0" indent="361950">
              <a:lnSpc>
                <a:spcPct val="200000"/>
              </a:lnSpc>
              <a:spcBef>
                <a:spcPts val="0"/>
              </a:spcBef>
              <a:spcAft>
                <a:spcPts val="0"/>
              </a:spcAft>
            </a:pPr>
            <a:endParaRPr lang="en-US" sz="1200" i="1" dirty="0">
              <a:solidFill>
                <a:srgbClr val="0000FF"/>
              </a:solidFill>
              <a:latin typeface="+mn-lt"/>
              <a:ea typeface="Times New Roman" panose="02020603050405020304" pitchFamily="18" charset="0"/>
            </a:endParaRPr>
          </a:p>
          <a:p>
            <a:pPr marL="0" marR="0" indent="361950">
              <a:lnSpc>
                <a:spcPct val="200000"/>
              </a:lnSpc>
              <a:spcBef>
                <a:spcPts val="0"/>
              </a:spcBef>
              <a:spcAft>
                <a:spcPts val="0"/>
              </a:spcAft>
            </a:pPr>
            <a:endParaRPr lang="en-US" sz="1200" dirty="0">
              <a:effectLst/>
              <a:latin typeface="+mn-lt"/>
              <a:ea typeface="Times New Roman" panose="02020603050405020304" pitchFamily="18" charset="0"/>
            </a:endParaRPr>
          </a:p>
        </p:txBody>
      </p:sp>
    </p:spTree>
    <p:extLst>
      <p:ext uri="{BB962C8B-B14F-4D97-AF65-F5344CB8AC3E}">
        <p14:creationId xmlns:p14="http://schemas.microsoft.com/office/powerpoint/2010/main" val="2846960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209884" y="228600"/>
            <a:ext cx="7924800" cy="461665"/>
          </a:xfrm>
          <a:prstGeom prst="rect">
            <a:avLst/>
          </a:prstGeom>
          <a:noFill/>
          <a:ln w="9525">
            <a:noFill/>
            <a:miter lim="800000"/>
            <a:headEnd/>
            <a:tailEnd/>
          </a:ln>
        </p:spPr>
        <p:txBody>
          <a:bodyPr wrap="square" anchor="t">
            <a:spAutoFit/>
          </a:bodyPr>
          <a:lstStyle/>
          <a:p>
            <a:pPr algn="ctr">
              <a:defRPr/>
            </a:pPr>
            <a:r>
              <a:rPr lang="en-US" sz="2400" b="1" dirty="0">
                <a:solidFill>
                  <a:srgbClr val="326297"/>
                </a:solidFill>
                <a:latin typeface="Calibri"/>
                <a:cs typeface="Arial"/>
              </a:rPr>
              <a:t>NAC 459.96986</a:t>
            </a:r>
          </a:p>
        </p:txBody>
      </p:sp>
      <p:grpSp>
        <p:nvGrpSpPr>
          <p:cNvPr id="2" name="Group 1"/>
          <p:cNvGrpSpPr/>
          <p:nvPr/>
        </p:nvGrpSpPr>
        <p:grpSpPr>
          <a:xfrm>
            <a:off x="-220809" y="-64159"/>
            <a:ext cx="1660817" cy="6922159"/>
            <a:chOff x="-220809" y="-64159"/>
            <a:chExt cx="1660817" cy="6922159"/>
          </a:xfrm>
        </p:grpSpPr>
        <p:grpSp>
          <p:nvGrpSpPr>
            <p:cNvPr id="11" name="Group 10"/>
            <p:cNvGrpSpPr/>
            <p:nvPr/>
          </p:nvGrpSpPr>
          <p:grpSpPr>
            <a:xfrm>
              <a:off x="0" y="0"/>
              <a:ext cx="1219200" cy="6858000"/>
              <a:chOff x="0" y="0"/>
              <a:chExt cx="1219200" cy="6858000"/>
            </a:xfrm>
          </p:grpSpPr>
          <p:sp>
            <p:nvSpPr>
              <p:cNvPr id="12" name="Rectangle 11"/>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13" name="TextBox 6"/>
              <p:cNvSpPr txBox="1">
                <a:spLocks noChangeArrowheads="1"/>
              </p:cNvSpPr>
              <p:nvPr/>
            </p:nvSpPr>
            <p:spPr bwMode="auto">
              <a:xfrm>
                <a:off x="0" y="1447800"/>
                <a:ext cx="1219200" cy="3985706"/>
              </a:xfrm>
              <a:prstGeom prst="rect">
                <a:avLst/>
              </a:prstGeom>
              <a:noFill/>
              <a:ln w="9525">
                <a:noFill/>
                <a:miter lim="800000"/>
                <a:headEnd/>
                <a:tailEnd/>
              </a:ln>
            </p:spPr>
            <p:txBody>
              <a:bodyPr wrap="square">
                <a:spAutoFit/>
              </a:bodyPr>
              <a:lstStyle/>
              <a:p>
                <a:pPr lvl="0" algn="ctr">
                  <a:defRPr/>
                </a:pPr>
                <a:r>
                  <a:rPr lang="en-US" sz="1100" b="1">
                    <a:solidFill>
                      <a:srgbClr val="2A4D78"/>
                    </a:solidFill>
                    <a:latin typeface="Calibri"/>
                    <a:cs typeface="Arial" pitchFamily="34" charset="0"/>
                  </a:rPr>
                  <a:t>Greg Lovato</a:t>
                </a:r>
              </a:p>
              <a:p>
                <a:pPr lvl="0" algn="ctr">
                  <a:defRPr/>
                </a:pPr>
                <a:r>
                  <a:rPr lang="en-US" sz="1100" i="1">
                    <a:solidFill>
                      <a:srgbClr val="2A4D78"/>
                    </a:solidFill>
                    <a:latin typeface="Calibri"/>
                    <a:cs typeface="Arial" pitchFamily="34" charset="0"/>
                  </a:rPr>
                  <a:t>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Jennifer Carr</a:t>
                </a:r>
              </a:p>
              <a:p>
                <a:pPr lvl="0" algn="ctr">
                  <a:defRPr/>
                </a:pPr>
                <a:r>
                  <a:rPr lang="en-US" sz="1100" i="1">
                    <a:solidFill>
                      <a:srgbClr val="2A4D78"/>
                    </a:solidFill>
                    <a:latin typeface="Calibri"/>
                    <a:cs typeface="Arial" pitchFamily="34" charset="0"/>
                  </a:rPr>
                  <a:t>Deputy 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Jeffrey Kinder</a:t>
                </a:r>
              </a:p>
              <a:p>
                <a:pPr lvl="0" algn="ctr">
                  <a:defRPr/>
                </a:pPr>
                <a:r>
                  <a:rPr lang="en-US" sz="1100" i="1">
                    <a:solidFill>
                      <a:srgbClr val="2A4D78"/>
                    </a:solidFill>
                    <a:latin typeface="Calibri"/>
                    <a:cs typeface="Arial" pitchFamily="34" charset="0"/>
                  </a:rPr>
                  <a:t>Deputy 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Rick </a:t>
                </a:r>
                <a:r>
                  <a:rPr lang="en-US" sz="1100" b="1" err="1">
                    <a:solidFill>
                      <a:srgbClr val="2A4D78"/>
                    </a:solidFill>
                    <a:latin typeface="Calibri"/>
                    <a:cs typeface="Arial" pitchFamily="34" charset="0"/>
                  </a:rPr>
                  <a:t>Perdomo</a:t>
                </a:r>
                <a:endParaRPr lang="en-US" sz="1100" b="1">
                  <a:solidFill>
                    <a:srgbClr val="2A4D78"/>
                  </a:solidFill>
                  <a:latin typeface="Calibri"/>
                  <a:cs typeface="Arial" pitchFamily="34" charset="0"/>
                </a:endParaRPr>
              </a:p>
              <a:p>
                <a:pPr algn="ctr">
                  <a:defRPr/>
                </a:pPr>
                <a:r>
                  <a:rPr lang="en-US" sz="1100" i="1">
                    <a:solidFill>
                      <a:srgbClr val="2A4D78"/>
                    </a:solidFill>
                    <a:latin typeface="Calibri"/>
                    <a:cs typeface="Arial" pitchFamily="34" charset="0"/>
                  </a:rPr>
                  <a:t>Deputy Administrator</a:t>
                </a:r>
              </a:p>
              <a:p>
                <a:pPr lvl="0" algn="ctr">
                  <a:defRPr/>
                </a:pPr>
                <a:endParaRPr lang="en-US" sz="1100" b="1">
                  <a:solidFill>
                    <a:srgbClr val="2A4D78"/>
                  </a:solidFill>
                  <a:latin typeface="Calibri"/>
                  <a:cs typeface="Arial" pitchFamily="34" charset="0"/>
                </a:endParaRPr>
              </a:p>
              <a:p>
                <a:pPr lvl="0" algn="ctr">
                  <a:defRPr/>
                </a:pPr>
                <a:endParaRPr lang="en-US" sz="1100" i="1">
                  <a:solidFill>
                    <a:srgbClr val="2A4D78"/>
                  </a:solidFill>
                  <a:latin typeface="Calibri"/>
                  <a:cs typeface="Arial" pitchFamily="34" charset="0"/>
                </a:endParaRPr>
              </a:p>
              <a:p>
                <a:pPr lvl="0" algn="ctr">
                  <a:defRPr/>
                </a:pPr>
                <a:endParaRPr lang="en-US" sz="1100" i="1">
                  <a:solidFill>
                    <a:srgbClr val="2A4D78"/>
                  </a:solidFill>
                  <a:latin typeface="Calibri"/>
                  <a:cs typeface="Arial" pitchFamily="34" charset="0"/>
                </a:endParaRPr>
              </a:p>
              <a:p>
                <a:pPr lvl="0" algn="ctr">
                  <a:defRPr/>
                </a:pPr>
                <a:br>
                  <a:rPr lang="en-US" sz="1100" i="1">
                    <a:solidFill>
                      <a:prstClr val="black"/>
                    </a:solidFill>
                    <a:latin typeface="Calibri"/>
                    <a:cs typeface="Arial" pitchFamily="34" charset="0"/>
                  </a:rPr>
                </a:br>
                <a:endParaRPr lang="en-US" sz="1100">
                  <a:solidFill>
                    <a:prstClr val="black"/>
                  </a:solidFill>
                  <a:latin typeface="Calibri"/>
                  <a:cs typeface="Arial" pitchFamily="34" charset="0"/>
                </a:endParaRPr>
              </a:p>
              <a:p>
                <a:pPr lvl="0" algn="ctr">
                  <a:defRPr/>
                </a:pPr>
                <a:br>
                  <a:rPr lang="en-US" sz="1100" i="1">
                    <a:solidFill>
                      <a:prstClr val="black"/>
                    </a:solidFill>
                    <a:latin typeface="Calibri"/>
                    <a:cs typeface="Arial" pitchFamily="34" charset="0"/>
                  </a:rPr>
                </a:br>
                <a:br>
                  <a:rPr lang="en-US" sz="1100" i="1">
                    <a:latin typeface="+mn-lt"/>
                    <a:cs typeface="Arial" pitchFamily="34" charset="0"/>
                  </a:rPr>
                </a:br>
                <a:br>
                  <a:rPr lang="en-US" sz="1100" i="1">
                    <a:latin typeface="+mn-lt"/>
                    <a:cs typeface="Arial" pitchFamily="34" charset="0"/>
                  </a:rPr>
                </a:br>
                <a:endParaRPr lang="en-US" sz="1100" i="1">
                  <a:latin typeface="+mn-lt"/>
                  <a:cs typeface="Arial" pitchFamily="34" charset="0"/>
                </a:endParaRPr>
              </a:p>
            </p:txBody>
          </p:sp>
        </p:gr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18" name="Picture 17"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9" name="TextBox 6"/>
            <p:cNvSpPr txBox="1">
              <a:spLocks noChangeArrowheads="1"/>
            </p:cNvSpPr>
            <p:nvPr/>
          </p:nvSpPr>
          <p:spPr bwMode="auto">
            <a:xfrm>
              <a:off x="0" y="4979313"/>
              <a:ext cx="1219200" cy="261610"/>
            </a:xfrm>
            <a:prstGeom prst="rect">
              <a:avLst/>
            </a:prstGeom>
            <a:noFill/>
            <a:ln w="9525">
              <a:noFill/>
              <a:miter lim="800000"/>
              <a:headEnd/>
              <a:tailEnd/>
            </a:ln>
          </p:spPr>
          <p:txBody>
            <a:bodyPr wrap="square">
              <a:spAutoFit/>
            </a:bodyPr>
            <a:lstStyle/>
            <a:p>
              <a:pPr lvl="0" algn="ctr">
                <a:defRPr/>
              </a:pPr>
              <a:endParaRPr lang="en-US" sz="1100" i="1" dirty="0">
                <a:latin typeface="+mn-lt"/>
                <a:cs typeface="Arial" pitchFamily="34" charset="0"/>
              </a:endParaRPr>
            </a:p>
          </p:txBody>
        </p:sp>
      </p:grpSp>
      <p:sp>
        <p:nvSpPr>
          <p:cNvPr id="15" name="TextBox 6">
            <a:extLst>
              <a:ext uri="{FF2B5EF4-FFF2-40B4-BE49-F238E27FC236}">
                <a16:creationId xmlns:a16="http://schemas.microsoft.com/office/drawing/2014/main" id="{B1BF53FF-90A9-A496-9B94-9D9621AF1F5C}"/>
              </a:ext>
            </a:extLst>
          </p:cNvPr>
          <p:cNvSpPr txBox="1">
            <a:spLocks noChangeArrowheads="1"/>
          </p:cNvSpPr>
          <p:nvPr/>
        </p:nvSpPr>
        <p:spPr bwMode="auto">
          <a:xfrm>
            <a:off x="0" y="4979313"/>
            <a:ext cx="1219200" cy="430887"/>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Jim Lawrence</a:t>
            </a:r>
          </a:p>
          <a:p>
            <a:pPr lvl="0" algn="ctr">
              <a:defRPr/>
            </a:pPr>
            <a:r>
              <a:rPr lang="en-US" sz="1100" i="1" dirty="0">
                <a:solidFill>
                  <a:srgbClr val="2A4D78"/>
                </a:solidFill>
                <a:latin typeface="Calibri"/>
                <a:cs typeface="Arial" pitchFamily="34" charset="0"/>
              </a:rPr>
              <a:t>Acting Director</a:t>
            </a:r>
            <a:endParaRPr lang="en-US" sz="1100" i="1" dirty="0">
              <a:latin typeface="+mn-lt"/>
              <a:cs typeface="Arial" pitchFamily="34" charset="0"/>
            </a:endParaRPr>
          </a:p>
        </p:txBody>
      </p:sp>
      <p:sp>
        <p:nvSpPr>
          <p:cNvPr id="4" name="TextBox 3">
            <a:extLst>
              <a:ext uri="{FF2B5EF4-FFF2-40B4-BE49-F238E27FC236}">
                <a16:creationId xmlns:a16="http://schemas.microsoft.com/office/drawing/2014/main" id="{323DA267-7EB7-B677-91B3-BDC714830564}"/>
              </a:ext>
            </a:extLst>
          </p:cNvPr>
          <p:cNvSpPr txBox="1"/>
          <p:nvPr/>
        </p:nvSpPr>
        <p:spPr>
          <a:xfrm>
            <a:off x="1219200" y="575748"/>
            <a:ext cx="7924800" cy="6319294"/>
          </a:xfrm>
          <a:prstGeom prst="rect">
            <a:avLst/>
          </a:prstGeom>
          <a:noFill/>
        </p:spPr>
        <p:txBody>
          <a:bodyPr wrap="square">
            <a:spAutoFit/>
          </a:bodyPr>
          <a:lstStyle/>
          <a:p>
            <a:pPr marL="0" marR="0" algn="just" fontAlgn="base">
              <a:lnSpc>
                <a:spcPct val="200000"/>
              </a:lnSpc>
              <a:spcBef>
                <a:spcPts val="0"/>
              </a:spcBef>
              <a:spcAft>
                <a:spcPts val="0"/>
              </a:spcAft>
            </a:pPr>
            <a:r>
              <a:rPr lang="en-US" dirty="0">
                <a:solidFill>
                  <a:srgbClr val="000000"/>
                </a:solidFill>
                <a:effectLst/>
                <a:latin typeface="+mn-lt"/>
                <a:ea typeface="Times New Roman" panose="02020603050405020304" pitchFamily="18" charset="0"/>
              </a:rPr>
              <a:t> </a:t>
            </a:r>
            <a:r>
              <a:rPr lang="en-US" strike="sngStrike" dirty="0">
                <a:solidFill>
                  <a:srgbClr val="FF0000"/>
                </a:solidFill>
                <a:effectLst/>
                <a:latin typeface="+mn-lt"/>
                <a:ea typeface="Times New Roman" panose="02020603050405020304" pitchFamily="18" charset="0"/>
              </a:rPr>
              <a:t>[4]</a:t>
            </a:r>
            <a:r>
              <a:rPr lang="en-US" b="1" i="1" dirty="0">
                <a:solidFill>
                  <a:srgbClr val="0000FF"/>
                </a:solidFill>
                <a:effectLst/>
                <a:latin typeface="+mn-lt"/>
                <a:ea typeface="Times New Roman" panose="02020603050405020304" pitchFamily="18" charset="0"/>
              </a:rPr>
              <a:t>3</a:t>
            </a:r>
            <a:r>
              <a:rPr lang="en-US" dirty="0">
                <a:solidFill>
                  <a:srgbClr val="000000"/>
                </a:solidFill>
                <a:effectLst/>
                <a:latin typeface="+mn-lt"/>
                <a:ea typeface="Times New Roman" panose="02020603050405020304" pitchFamily="18" charset="0"/>
              </a:rPr>
              <a:t>.  In addition to the fees required pursuant to the provisions of subsections 1 and </a:t>
            </a:r>
            <a:r>
              <a:rPr lang="en-US" strike="sngStrike" dirty="0">
                <a:solidFill>
                  <a:srgbClr val="FF0000"/>
                </a:solidFill>
                <a:effectLst/>
                <a:latin typeface="+mn-lt"/>
                <a:ea typeface="Times New Roman" panose="02020603050405020304" pitchFamily="18" charset="0"/>
              </a:rPr>
              <a:t>[3]</a:t>
            </a:r>
            <a:r>
              <a:rPr lang="en-US" b="1" i="1" dirty="0">
                <a:solidFill>
                  <a:srgbClr val="0000FF"/>
                </a:solidFill>
                <a:effectLst/>
                <a:latin typeface="+mn-lt"/>
                <a:ea typeface="Times New Roman" panose="02020603050405020304" pitchFamily="18" charset="0"/>
              </a:rPr>
              <a:t>2</a:t>
            </a:r>
            <a:r>
              <a:rPr lang="en-US" dirty="0">
                <a:solidFill>
                  <a:srgbClr val="000000"/>
                </a:solidFill>
                <a:effectLst/>
                <a:latin typeface="+mn-lt"/>
                <a:ea typeface="Times New Roman" panose="02020603050405020304" pitchFamily="18" charset="0"/>
              </a:rPr>
              <a:t>, if a laboratory applies for certification for a contaminant in more than two of the approved methods of testing for that contaminant, the laboratory must submit a fee of $</a:t>
            </a:r>
            <a:r>
              <a:rPr lang="en-US" strike="sngStrike" dirty="0">
                <a:solidFill>
                  <a:srgbClr val="FF0000"/>
                </a:solidFill>
                <a:effectLst/>
                <a:latin typeface="+mn-lt"/>
                <a:ea typeface="Times New Roman" panose="02020603050405020304" pitchFamily="18" charset="0"/>
              </a:rPr>
              <a:t>[200]</a:t>
            </a:r>
            <a:r>
              <a:rPr lang="en-US" b="1" i="1" dirty="0">
                <a:solidFill>
                  <a:srgbClr val="0000FF"/>
                </a:solidFill>
                <a:effectLst/>
                <a:latin typeface="+mn-lt"/>
                <a:ea typeface="Times New Roman" panose="02020603050405020304" pitchFamily="18" charset="0"/>
              </a:rPr>
              <a:t>280</a:t>
            </a:r>
            <a:r>
              <a:rPr lang="en-US" dirty="0">
                <a:solidFill>
                  <a:srgbClr val="000000"/>
                </a:solidFill>
                <a:effectLst/>
                <a:latin typeface="+mn-lt"/>
                <a:ea typeface="Times New Roman" panose="02020603050405020304" pitchFamily="18" charset="0"/>
              </a:rPr>
              <a:t> for each additional approved method of testing. </a:t>
            </a:r>
            <a:endParaRPr lang="en-US" dirty="0">
              <a:effectLst/>
              <a:latin typeface="+mn-lt"/>
              <a:ea typeface="Times New Roman" panose="02020603050405020304" pitchFamily="18" charset="0"/>
            </a:endParaRPr>
          </a:p>
          <a:p>
            <a:pPr marL="0" marR="0" algn="just" fontAlgn="base">
              <a:lnSpc>
                <a:spcPct val="200000"/>
              </a:lnSpc>
              <a:spcBef>
                <a:spcPts val="0"/>
              </a:spcBef>
              <a:spcAft>
                <a:spcPts val="0"/>
              </a:spcAft>
            </a:pPr>
            <a:r>
              <a:rPr lang="en-US" dirty="0">
                <a:solidFill>
                  <a:srgbClr val="000000"/>
                </a:solidFill>
                <a:effectLst/>
                <a:latin typeface="+mn-lt"/>
                <a:ea typeface="Times New Roman" panose="02020603050405020304" pitchFamily="18" charset="0"/>
              </a:rPr>
              <a:t>     </a:t>
            </a:r>
            <a:r>
              <a:rPr lang="en-US" strike="sngStrike" dirty="0">
                <a:solidFill>
                  <a:srgbClr val="FF0000"/>
                </a:solidFill>
                <a:effectLst/>
                <a:latin typeface="+mn-lt"/>
                <a:ea typeface="Times New Roman" panose="02020603050405020304" pitchFamily="18" charset="0"/>
              </a:rPr>
              <a:t>[5]</a:t>
            </a:r>
            <a:r>
              <a:rPr lang="en-US" b="1" i="1" dirty="0">
                <a:solidFill>
                  <a:srgbClr val="0000FF"/>
                </a:solidFill>
                <a:effectLst/>
                <a:latin typeface="+mn-lt"/>
                <a:ea typeface="Times New Roman" panose="02020603050405020304" pitchFamily="18" charset="0"/>
              </a:rPr>
              <a:t>4</a:t>
            </a:r>
            <a:r>
              <a:rPr lang="en-US" dirty="0">
                <a:solidFill>
                  <a:srgbClr val="000000"/>
                </a:solidFill>
                <a:effectLst/>
                <a:latin typeface="+mn-lt"/>
                <a:ea typeface="Times New Roman" panose="02020603050405020304" pitchFamily="18" charset="0"/>
              </a:rPr>
              <a:t>.  If a laboratory applies for certification for additional contaminants after the laboratory has been issued a certification for an annual period of certification, the fee for certification for each additional contaminant is the fee provided for that contaminant pursuant to the provisions of subsection </a:t>
            </a:r>
            <a:r>
              <a:rPr lang="en-US" strike="sngStrike" dirty="0">
                <a:solidFill>
                  <a:srgbClr val="FF0000"/>
                </a:solidFill>
                <a:effectLst/>
                <a:latin typeface="+mn-lt"/>
                <a:ea typeface="Times New Roman" panose="02020603050405020304" pitchFamily="18" charset="0"/>
              </a:rPr>
              <a:t>[3]</a:t>
            </a:r>
            <a:r>
              <a:rPr lang="en-US" b="1" i="1" dirty="0">
                <a:solidFill>
                  <a:srgbClr val="0000FF"/>
                </a:solidFill>
                <a:effectLst/>
                <a:latin typeface="+mn-lt"/>
                <a:ea typeface="Times New Roman" panose="02020603050405020304" pitchFamily="18" charset="0"/>
              </a:rPr>
              <a:t>2</a:t>
            </a:r>
            <a:r>
              <a:rPr lang="en-US" dirty="0">
                <a:solidFill>
                  <a:srgbClr val="000000"/>
                </a:solidFill>
                <a:effectLst/>
                <a:latin typeface="+mn-lt"/>
                <a:ea typeface="Times New Roman" panose="02020603050405020304" pitchFamily="18" charset="0"/>
              </a:rPr>
              <a:t>. The fee must be prorated pursuant to subsection </a:t>
            </a:r>
            <a:r>
              <a:rPr lang="en-US" strike="sngStrike" dirty="0">
                <a:solidFill>
                  <a:srgbClr val="FF0000"/>
                </a:solidFill>
                <a:effectLst/>
                <a:latin typeface="+mn-lt"/>
                <a:ea typeface="Times New Roman" panose="02020603050405020304" pitchFamily="18" charset="0"/>
              </a:rPr>
              <a:t>[6]</a:t>
            </a:r>
            <a:r>
              <a:rPr lang="en-US" b="1" i="1" dirty="0">
                <a:solidFill>
                  <a:srgbClr val="0000FF"/>
                </a:solidFill>
                <a:effectLst/>
                <a:latin typeface="+mn-lt"/>
                <a:ea typeface="Times New Roman" panose="02020603050405020304" pitchFamily="18" charset="0"/>
              </a:rPr>
              <a:t>5</a:t>
            </a:r>
            <a:r>
              <a:rPr lang="en-US" dirty="0">
                <a:solidFill>
                  <a:srgbClr val="000000"/>
                </a:solidFill>
                <a:effectLst/>
                <a:latin typeface="+mn-lt"/>
                <a:ea typeface="Times New Roman" panose="02020603050405020304" pitchFamily="18" charset="0"/>
              </a:rPr>
              <a:t> if the provisions of that subsection otherwise apply.</a:t>
            </a:r>
            <a:endParaRPr lang="en-US" i="1" dirty="0">
              <a:solidFill>
                <a:srgbClr val="0000FF"/>
              </a:solidFill>
              <a:latin typeface="+mn-lt"/>
              <a:ea typeface="Times New Roman" panose="02020603050405020304" pitchFamily="18" charset="0"/>
            </a:endParaRPr>
          </a:p>
          <a:p>
            <a:pPr marL="0" marR="0" indent="361950">
              <a:lnSpc>
                <a:spcPct val="200000"/>
              </a:lnSpc>
              <a:spcBef>
                <a:spcPts val="0"/>
              </a:spcBef>
              <a:spcAft>
                <a:spcPts val="0"/>
              </a:spcAft>
            </a:pPr>
            <a:endParaRPr lang="en-US" sz="1200" i="1" dirty="0">
              <a:solidFill>
                <a:srgbClr val="0000FF"/>
              </a:solidFill>
              <a:latin typeface="+mn-lt"/>
              <a:ea typeface="Times New Roman" panose="02020603050405020304" pitchFamily="18" charset="0"/>
            </a:endParaRPr>
          </a:p>
          <a:p>
            <a:pPr marL="0" marR="0" indent="361950">
              <a:lnSpc>
                <a:spcPct val="200000"/>
              </a:lnSpc>
              <a:spcBef>
                <a:spcPts val="0"/>
              </a:spcBef>
              <a:spcAft>
                <a:spcPts val="0"/>
              </a:spcAft>
            </a:pPr>
            <a:endParaRPr lang="en-US" sz="1200" dirty="0">
              <a:effectLst/>
              <a:latin typeface="+mn-lt"/>
              <a:ea typeface="Times New Roman" panose="02020603050405020304" pitchFamily="18" charset="0"/>
            </a:endParaRPr>
          </a:p>
        </p:txBody>
      </p:sp>
    </p:spTree>
    <p:extLst>
      <p:ext uri="{BB962C8B-B14F-4D97-AF65-F5344CB8AC3E}">
        <p14:creationId xmlns:p14="http://schemas.microsoft.com/office/powerpoint/2010/main" val="407115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209884" y="228600"/>
            <a:ext cx="7924800" cy="461665"/>
          </a:xfrm>
          <a:prstGeom prst="rect">
            <a:avLst/>
          </a:prstGeom>
          <a:noFill/>
          <a:ln w="9525">
            <a:noFill/>
            <a:miter lim="800000"/>
            <a:headEnd/>
            <a:tailEnd/>
          </a:ln>
        </p:spPr>
        <p:txBody>
          <a:bodyPr wrap="square" anchor="t">
            <a:spAutoFit/>
          </a:bodyPr>
          <a:lstStyle/>
          <a:p>
            <a:pPr algn="ctr">
              <a:defRPr/>
            </a:pPr>
            <a:r>
              <a:rPr lang="en-US" sz="2400" b="1" dirty="0">
                <a:solidFill>
                  <a:srgbClr val="326297"/>
                </a:solidFill>
                <a:latin typeface="Calibri"/>
                <a:cs typeface="Arial"/>
              </a:rPr>
              <a:t>NAC 459.96986</a:t>
            </a:r>
          </a:p>
        </p:txBody>
      </p:sp>
      <p:grpSp>
        <p:nvGrpSpPr>
          <p:cNvPr id="2" name="Group 1"/>
          <p:cNvGrpSpPr/>
          <p:nvPr/>
        </p:nvGrpSpPr>
        <p:grpSpPr>
          <a:xfrm>
            <a:off x="-220809" y="-64159"/>
            <a:ext cx="1660817" cy="6922159"/>
            <a:chOff x="-220809" y="-64159"/>
            <a:chExt cx="1660817" cy="6922159"/>
          </a:xfrm>
        </p:grpSpPr>
        <p:grpSp>
          <p:nvGrpSpPr>
            <p:cNvPr id="11" name="Group 10"/>
            <p:cNvGrpSpPr/>
            <p:nvPr/>
          </p:nvGrpSpPr>
          <p:grpSpPr>
            <a:xfrm>
              <a:off x="0" y="0"/>
              <a:ext cx="1219200" cy="6858000"/>
              <a:chOff x="0" y="0"/>
              <a:chExt cx="1219200" cy="6858000"/>
            </a:xfrm>
          </p:grpSpPr>
          <p:sp>
            <p:nvSpPr>
              <p:cNvPr id="12" name="Rectangle 11"/>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13" name="TextBox 6"/>
              <p:cNvSpPr txBox="1">
                <a:spLocks noChangeArrowheads="1"/>
              </p:cNvSpPr>
              <p:nvPr/>
            </p:nvSpPr>
            <p:spPr bwMode="auto">
              <a:xfrm>
                <a:off x="0" y="1447800"/>
                <a:ext cx="1219200" cy="3985706"/>
              </a:xfrm>
              <a:prstGeom prst="rect">
                <a:avLst/>
              </a:prstGeom>
              <a:noFill/>
              <a:ln w="9525">
                <a:noFill/>
                <a:miter lim="800000"/>
                <a:headEnd/>
                <a:tailEnd/>
              </a:ln>
            </p:spPr>
            <p:txBody>
              <a:bodyPr wrap="square">
                <a:spAutoFit/>
              </a:bodyPr>
              <a:lstStyle/>
              <a:p>
                <a:pPr lvl="0" algn="ctr">
                  <a:defRPr/>
                </a:pPr>
                <a:r>
                  <a:rPr lang="en-US" sz="1100" b="1">
                    <a:solidFill>
                      <a:srgbClr val="2A4D78"/>
                    </a:solidFill>
                    <a:latin typeface="Calibri"/>
                    <a:cs typeface="Arial" pitchFamily="34" charset="0"/>
                  </a:rPr>
                  <a:t>Greg Lovato</a:t>
                </a:r>
              </a:p>
              <a:p>
                <a:pPr lvl="0" algn="ctr">
                  <a:defRPr/>
                </a:pPr>
                <a:r>
                  <a:rPr lang="en-US" sz="1100" i="1">
                    <a:solidFill>
                      <a:srgbClr val="2A4D78"/>
                    </a:solidFill>
                    <a:latin typeface="Calibri"/>
                    <a:cs typeface="Arial" pitchFamily="34" charset="0"/>
                  </a:rPr>
                  <a:t>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Jennifer Carr</a:t>
                </a:r>
              </a:p>
              <a:p>
                <a:pPr lvl="0" algn="ctr">
                  <a:defRPr/>
                </a:pPr>
                <a:r>
                  <a:rPr lang="en-US" sz="1100" i="1">
                    <a:solidFill>
                      <a:srgbClr val="2A4D78"/>
                    </a:solidFill>
                    <a:latin typeface="Calibri"/>
                    <a:cs typeface="Arial" pitchFamily="34" charset="0"/>
                  </a:rPr>
                  <a:t>Deputy 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Jeffrey Kinder</a:t>
                </a:r>
              </a:p>
              <a:p>
                <a:pPr lvl="0" algn="ctr">
                  <a:defRPr/>
                </a:pPr>
                <a:r>
                  <a:rPr lang="en-US" sz="1100" i="1">
                    <a:solidFill>
                      <a:srgbClr val="2A4D78"/>
                    </a:solidFill>
                    <a:latin typeface="Calibri"/>
                    <a:cs typeface="Arial" pitchFamily="34" charset="0"/>
                  </a:rPr>
                  <a:t>Deputy 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Rick </a:t>
                </a:r>
                <a:r>
                  <a:rPr lang="en-US" sz="1100" b="1" err="1">
                    <a:solidFill>
                      <a:srgbClr val="2A4D78"/>
                    </a:solidFill>
                    <a:latin typeface="Calibri"/>
                    <a:cs typeface="Arial" pitchFamily="34" charset="0"/>
                  </a:rPr>
                  <a:t>Perdomo</a:t>
                </a:r>
                <a:endParaRPr lang="en-US" sz="1100" b="1">
                  <a:solidFill>
                    <a:srgbClr val="2A4D78"/>
                  </a:solidFill>
                  <a:latin typeface="Calibri"/>
                  <a:cs typeface="Arial" pitchFamily="34" charset="0"/>
                </a:endParaRPr>
              </a:p>
              <a:p>
                <a:pPr algn="ctr">
                  <a:defRPr/>
                </a:pPr>
                <a:r>
                  <a:rPr lang="en-US" sz="1100" i="1">
                    <a:solidFill>
                      <a:srgbClr val="2A4D78"/>
                    </a:solidFill>
                    <a:latin typeface="Calibri"/>
                    <a:cs typeface="Arial" pitchFamily="34" charset="0"/>
                  </a:rPr>
                  <a:t>Deputy Administrator</a:t>
                </a:r>
              </a:p>
              <a:p>
                <a:pPr lvl="0" algn="ctr">
                  <a:defRPr/>
                </a:pPr>
                <a:endParaRPr lang="en-US" sz="1100" b="1">
                  <a:solidFill>
                    <a:srgbClr val="2A4D78"/>
                  </a:solidFill>
                  <a:latin typeface="Calibri"/>
                  <a:cs typeface="Arial" pitchFamily="34" charset="0"/>
                </a:endParaRPr>
              </a:p>
              <a:p>
                <a:pPr lvl="0" algn="ctr">
                  <a:defRPr/>
                </a:pPr>
                <a:endParaRPr lang="en-US" sz="1100" i="1">
                  <a:solidFill>
                    <a:srgbClr val="2A4D78"/>
                  </a:solidFill>
                  <a:latin typeface="Calibri"/>
                  <a:cs typeface="Arial" pitchFamily="34" charset="0"/>
                </a:endParaRPr>
              </a:p>
              <a:p>
                <a:pPr lvl="0" algn="ctr">
                  <a:defRPr/>
                </a:pPr>
                <a:endParaRPr lang="en-US" sz="1100" i="1">
                  <a:solidFill>
                    <a:srgbClr val="2A4D78"/>
                  </a:solidFill>
                  <a:latin typeface="Calibri"/>
                  <a:cs typeface="Arial" pitchFamily="34" charset="0"/>
                </a:endParaRPr>
              </a:p>
              <a:p>
                <a:pPr lvl="0" algn="ctr">
                  <a:defRPr/>
                </a:pPr>
                <a:br>
                  <a:rPr lang="en-US" sz="1100" i="1">
                    <a:solidFill>
                      <a:prstClr val="black"/>
                    </a:solidFill>
                    <a:latin typeface="Calibri"/>
                    <a:cs typeface="Arial" pitchFamily="34" charset="0"/>
                  </a:rPr>
                </a:br>
                <a:endParaRPr lang="en-US" sz="1100">
                  <a:solidFill>
                    <a:prstClr val="black"/>
                  </a:solidFill>
                  <a:latin typeface="Calibri"/>
                  <a:cs typeface="Arial" pitchFamily="34" charset="0"/>
                </a:endParaRPr>
              </a:p>
              <a:p>
                <a:pPr lvl="0" algn="ctr">
                  <a:defRPr/>
                </a:pPr>
                <a:br>
                  <a:rPr lang="en-US" sz="1100" i="1">
                    <a:solidFill>
                      <a:prstClr val="black"/>
                    </a:solidFill>
                    <a:latin typeface="Calibri"/>
                    <a:cs typeface="Arial" pitchFamily="34" charset="0"/>
                  </a:rPr>
                </a:br>
                <a:br>
                  <a:rPr lang="en-US" sz="1100" i="1">
                    <a:latin typeface="+mn-lt"/>
                    <a:cs typeface="Arial" pitchFamily="34" charset="0"/>
                  </a:rPr>
                </a:br>
                <a:br>
                  <a:rPr lang="en-US" sz="1100" i="1">
                    <a:latin typeface="+mn-lt"/>
                    <a:cs typeface="Arial" pitchFamily="34" charset="0"/>
                  </a:rPr>
                </a:br>
                <a:endParaRPr lang="en-US" sz="1100" i="1">
                  <a:latin typeface="+mn-lt"/>
                  <a:cs typeface="Arial" pitchFamily="34" charset="0"/>
                </a:endParaRPr>
              </a:p>
            </p:txBody>
          </p:sp>
        </p:gr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18" name="Picture 17"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9" name="TextBox 6"/>
            <p:cNvSpPr txBox="1">
              <a:spLocks noChangeArrowheads="1"/>
            </p:cNvSpPr>
            <p:nvPr/>
          </p:nvSpPr>
          <p:spPr bwMode="auto">
            <a:xfrm>
              <a:off x="0" y="4979313"/>
              <a:ext cx="1219200" cy="261610"/>
            </a:xfrm>
            <a:prstGeom prst="rect">
              <a:avLst/>
            </a:prstGeom>
            <a:noFill/>
            <a:ln w="9525">
              <a:noFill/>
              <a:miter lim="800000"/>
              <a:headEnd/>
              <a:tailEnd/>
            </a:ln>
          </p:spPr>
          <p:txBody>
            <a:bodyPr wrap="square">
              <a:spAutoFit/>
            </a:bodyPr>
            <a:lstStyle/>
            <a:p>
              <a:pPr lvl="0" algn="ctr">
                <a:defRPr/>
              </a:pPr>
              <a:endParaRPr lang="en-US" sz="1100" i="1" dirty="0">
                <a:latin typeface="+mn-lt"/>
                <a:cs typeface="Arial" pitchFamily="34" charset="0"/>
              </a:endParaRPr>
            </a:p>
          </p:txBody>
        </p:sp>
      </p:grpSp>
      <p:sp>
        <p:nvSpPr>
          <p:cNvPr id="15" name="TextBox 6">
            <a:extLst>
              <a:ext uri="{FF2B5EF4-FFF2-40B4-BE49-F238E27FC236}">
                <a16:creationId xmlns:a16="http://schemas.microsoft.com/office/drawing/2014/main" id="{B1BF53FF-90A9-A496-9B94-9D9621AF1F5C}"/>
              </a:ext>
            </a:extLst>
          </p:cNvPr>
          <p:cNvSpPr txBox="1">
            <a:spLocks noChangeArrowheads="1"/>
          </p:cNvSpPr>
          <p:nvPr/>
        </p:nvSpPr>
        <p:spPr bwMode="auto">
          <a:xfrm>
            <a:off x="0" y="4979313"/>
            <a:ext cx="1219200" cy="430887"/>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Jim Lawrence</a:t>
            </a:r>
          </a:p>
          <a:p>
            <a:pPr lvl="0" algn="ctr">
              <a:defRPr/>
            </a:pPr>
            <a:r>
              <a:rPr lang="en-US" sz="1100" i="1" dirty="0">
                <a:solidFill>
                  <a:srgbClr val="2A4D78"/>
                </a:solidFill>
                <a:latin typeface="Calibri"/>
                <a:cs typeface="Arial" pitchFamily="34" charset="0"/>
              </a:rPr>
              <a:t>Acting Director</a:t>
            </a:r>
            <a:endParaRPr lang="en-US" sz="1100" i="1" dirty="0">
              <a:latin typeface="+mn-lt"/>
              <a:cs typeface="Arial" pitchFamily="34" charset="0"/>
            </a:endParaRPr>
          </a:p>
        </p:txBody>
      </p:sp>
      <p:sp>
        <p:nvSpPr>
          <p:cNvPr id="4" name="TextBox 3">
            <a:extLst>
              <a:ext uri="{FF2B5EF4-FFF2-40B4-BE49-F238E27FC236}">
                <a16:creationId xmlns:a16="http://schemas.microsoft.com/office/drawing/2014/main" id="{323DA267-7EB7-B677-91B3-BDC714830564}"/>
              </a:ext>
            </a:extLst>
          </p:cNvPr>
          <p:cNvSpPr txBox="1"/>
          <p:nvPr/>
        </p:nvSpPr>
        <p:spPr>
          <a:xfrm>
            <a:off x="1219200" y="575748"/>
            <a:ext cx="7924800" cy="4103303"/>
          </a:xfrm>
          <a:prstGeom prst="rect">
            <a:avLst/>
          </a:prstGeom>
          <a:noFill/>
        </p:spPr>
        <p:txBody>
          <a:bodyPr wrap="square">
            <a:spAutoFit/>
          </a:bodyPr>
          <a:lstStyle/>
          <a:p>
            <a:pPr marL="0" marR="0" algn="just" fontAlgn="base">
              <a:lnSpc>
                <a:spcPct val="200000"/>
              </a:lnSpc>
              <a:spcBef>
                <a:spcPts val="0"/>
              </a:spcBef>
              <a:spcAft>
                <a:spcPts val="0"/>
              </a:spcAft>
            </a:pPr>
            <a:r>
              <a:rPr lang="en-US" sz="1800" dirty="0">
                <a:solidFill>
                  <a:srgbClr val="000000"/>
                </a:solidFill>
                <a:effectLst/>
                <a:latin typeface="+mn-lt"/>
                <a:ea typeface="Times New Roman" panose="02020603050405020304" pitchFamily="18" charset="0"/>
              </a:rPr>
              <a:t>. If the Division conducts an evaluation for certification at the laboratory, the laboratory must pay, at the rate provided for state officers and employees generally, the actual travel and per diem expenses of the Division. If the laboratory is located outside of this State, </a:t>
            </a:r>
            <a:r>
              <a:rPr lang="en-US" sz="1800" strike="sngStrike" dirty="0">
                <a:solidFill>
                  <a:srgbClr val="FF0000"/>
                </a:solidFill>
                <a:effectLst/>
                <a:latin typeface="+mn-lt"/>
                <a:ea typeface="Times New Roman" panose="02020603050405020304" pitchFamily="18" charset="0"/>
              </a:rPr>
              <a:t>[expenses must be paid pursuant to the provisions of subsection 7</a:t>
            </a:r>
            <a:r>
              <a:rPr lang="en-US" sz="1800" dirty="0">
                <a:solidFill>
                  <a:srgbClr val="FF0000"/>
                </a:solidFill>
                <a:effectLst/>
                <a:latin typeface="+mn-lt"/>
                <a:ea typeface="Times New Roman" panose="02020603050405020304" pitchFamily="18" charset="0"/>
              </a:rPr>
              <a:t>]</a:t>
            </a:r>
            <a:r>
              <a:rPr lang="en-US" sz="1800" b="1" i="1" dirty="0">
                <a:solidFill>
                  <a:srgbClr val="0000FF"/>
                </a:solidFill>
                <a:effectLst/>
                <a:latin typeface="+mn-lt"/>
                <a:ea typeface="Times New Roman" panose="02020603050405020304" pitchFamily="18" charset="0"/>
              </a:rPr>
              <a:t> the laboratory must pay the actual travel and per diem expenses of the employees of the Division who conducts the evaluation</a:t>
            </a:r>
            <a:r>
              <a:rPr lang="en-US" sz="1800" dirty="0">
                <a:solidFill>
                  <a:srgbClr val="000000"/>
                </a:solidFill>
                <a:effectLst/>
                <a:latin typeface="+mn-lt"/>
                <a:ea typeface="Times New Roman" panose="02020603050405020304" pitchFamily="18" charset="0"/>
              </a:rPr>
              <a:t>. </a:t>
            </a:r>
            <a:endParaRPr lang="en-US" sz="1800" dirty="0">
              <a:effectLst/>
              <a:latin typeface="+mn-lt"/>
              <a:ea typeface="Times New Roman" panose="02020603050405020304" pitchFamily="18" charset="0"/>
            </a:endParaRPr>
          </a:p>
          <a:p>
            <a:pPr marL="0" marR="0" indent="361950">
              <a:lnSpc>
                <a:spcPct val="200000"/>
              </a:lnSpc>
              <a:spcBef>
                <a:spcPts val="0"/>
              </a:spcBef>
              <a:spcAft>
                <a:spcPts val="0"/>
              </a:spcAft>
            </a:pPr>
            <a:endParaRPr lang="en-US" sz="1200" i="1" dirty="0">
              <a:solidFill>
                <a:srgbClr val="0000FF"/>
              </a:solidFill>
              <a:latin typeface="+mn-lt"/>
              <a:ea typeface="Times New Roman" panose="02020603050405020304" pitchFamily="18" charset="0"/>
            </a:endParaRPr>
          </a:p>
          <a:p>
            <a:pPr marL="0" marR="0" indent="361950">
              <a:lnSpc>
                <a:spcPct val="200000"/>
              </a:lnSpc>
              <a:spcBef>
                <a:spcPts val="0"/>
              </a:spcBef>
              <a:spcAft>
                <a:spcPts val="0"/>
              </a:spcAft>
            </a:pPr>
            <a:endParaRPr lang="en-US" sz="1200" dirty="0">
              <a:effectLst/>
              <a:latin typeface="+mn-lt"/>
              <a:ea typeface="Times New Roman" panose="02020603050405020304" pitchFamily="18" charset="0"/>
            </a:endParaRPr>
          </a:p>
        </p:txBody>
      </p:sp>
    </p:spTree>
    <p:extLst>
      <p:ext uri="{BB962C8B-B14F-4D97-AF65-F5344CB8AC3E}">
        <p14:creationId xmlns:p14="http://schemas.microsoft.com/office/powerpoint/2010/main" val="1407158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998915" y="165525"/>
            <a:ext cx="6382871" cy="1077218"/>
          </a:xfrm>
          <a:prstGeom prst="rect">
            <a:avLst/>
          </a:prstGeom>
          <a:noFill/>
          <a:ln w="9525">
            <a:noFill/>
            <a:miter lim="800000"/>
            <a:headEnd/>
            <a:tailEnd/>
          </a:ln>
        </p:spPr>
        <p:txBody>
          <a:bodyPr wrap="square"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326297"/>
                </a:solidFill>
                <a:effectLst/>
                <a:uLnTx/>
                <a:uFillTx/>
                <a:latin typeface="Arial"/>
                <a:ea typeface="+mn-ea"/>
                <a:cs typeface="Arial"/>
              </a:rPr>
              <a:t>Summary of Proposed Revisions</a:t>
            </a:r>
          </a:p>
        </p:txBody>
      </p:sp>
      <p:sp>
        <p:nvSpPr>
          <p:cNvPr id="14" name="Rectangle 13"/>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 </a:t>
            </a:r>
          </a:p>
        </p:txBody>
      </p:sp>
      <p:sp>
        <p:nvSpPr>
          <p:cNvPr id="19" name="TextBox 6"/>
          <p:cNvSpPr txBox="1">
            <a:spLocks noChangeArrowheads="1"/>
          </p:cNvSpPr>
          <p:nvPr/>
        </p:nvSpPr>
        <p:spPr bwMode="auto">
          <a:xfrm>
            <a:off x="0" y="1447800"/>
            <a:ext cx="1219200" cy="3985706"/>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2A4D78"/>
                </a:solidFill>
                <a:effectLst/>
                <a:uLnTx/>
                <a:uFillTx/>
                <a:latin typeface="Calibri"/>
                <a:ea typeface="+mn-ea"/>
                <a:cs typeface="Arial" pitchFamily="34" charset="0"/>
              </a:rPr>
              <a:t>Greg Lovato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1" u="none" strike="noStrike" kern="1200" cap="none" spc="0" normalizeH="0" baseline="0" noProof="0">
                <a:ln>
                  <a:noFill/>
                </a:ln>
                <a:solidFill>
                  <a:srgbClr val="2A4D78"/>
                </a:solidFill>
                <a:effectLst/>
                <a:uLnTx/>
                <a:uFillTx/>
                <a:latin typeface="Calibri"/>
                <a:ea typeface="+mn-ea"/>
                <a:cs typeface="Arial" pitchFamily="34" charset="0"/>
              </a:rPr>
              <a:t>Administrator</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1" u="none" strike="noStrike" kern="1200" cap="none" spc="0" normalizeH="0" baseline="0" noProof="0">
              <a:ln>
                <a:noFill/>
              </a:ln>
              <a:solidFill>
                <a:srgbClr val="2A4D78"/>
              </a:solidFill>
              <a:effectLst/>
              <a:uLnTx/>
              <a:uFillTx/>
              <a:latin typeface="Calibri"/>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2A4D78"/>
                </a:solidFill>
                <a:effectLst/>
                <a:uLnTx/>
                <a:uFillTx/>
                <a:latin typeface="Calibri"/>
                <a:ea typeface="+mn-ea"/>
                <a:cs typeface="Arial" pitchFamily="34" charset="0"/>
              </a:rPr>
              <a:t>Jennifer Carr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1" u="none" strike="noStrike" kern="1200" cap="none" spc="0" normalizeH="0" baseline="0" noProof="0">
                <a:ln>
                  <a:noFill/>
                </a:ln>
                <a:solidFill>
                  <a:srgbClr val="2A4D78"/>
                </a:solidFill>
                <a:effectLst/>
                <a:uLnTx/>
                <a:uFillTx/>
                <a:latin typeface="Calibri"/>
                <a:ea typeface="+mn-ea"/>
                <a:cs typeface="Arial" pitchFamily="34" charset="0"/>
              </a:rPr>
              <a:t>Deputy Administrator</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1" u="none" strike="noStrike" kern="1200" cap="none" spc="0" normalizeH="0" baseline="0" noProof="0">
              <a:ln>
                <a:noFill/>
              </a:ln>
              <a:solidFill>
                <a:srgbClr val="2A4D78"/>
              </a:solidFill>
              <a:effectLst/>
              <a:uLnTx/>
              <a:uFillTx/>
              <a:latin typeface="Calibri"/>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2A4D78"/>
                </a:solidFill>
                <a:effectLst/>
                <a:uLnTx/>
                <a:uFillTx/>
                <a:latin typeface="Calibri"/>
                <a:ea typeface="+mn-ea"/>
                <a:cs typeface="Arial" pitchFamily="34" charset="0"/>
              </a:rPr>
              <a:t>Jeffrey Kinder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1" u="none" strike="noStrike" kern="1200" cap="none" spc="0" normalizeH="0" baseline="0" noProof="0">
                <a:ln>
                  <a:noFill/>
                </a:ln>
                <a:solidFill>
                  <a:srgbClr val="2A4D78"/>
                </a:solidFill>
                <a:effectLst/>
                <a:uLnTx/>
                <a:uFillTx/>
                <a:latin typeface="Calibri"/>
                <a:ea typeface="+mn-ea"/>
                <a:cs typeface="Arial" pitchFamily="34" charset="0"/>
              </a:rPr>
              <a:t>Deputy Administrator</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1" u="none" strike="noStrike" kern="1200" cap="none" spc="0" normalizeH="0" baseline="0" noProof="0">
              <a:ln>
                <a:noFill/>
              </a:ln>
              <a:solidFill>
                <a:srgbClr val="2A4D78"/>
              </a:solidFill>
              <a:effectLst/>
              <a:uLnTx/>
              <a:uFillTx/>
              <a:latin typeface="Calibri"/>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2A4D78"/>
                </a:solidFill>
                <a:effectLst/>
                <a:uLnTx/>
                <a:uFillTx/>
                <a:latin typeface="Calibri"/>
                <a:ea typeface="+mn-ea"/>
                <a:cs typeface="Arial" pitchFamily="34" charset="0"/>
              </a:rPr>
              <a:t>Rick </a:t>
            </a:r>
            <a:r>
              <a:rPr kumimoji="0" lang="en-US" sz="1100" b="1" i="0" u="none" strike="noStrike" kern="1200" cap="none" spc="0" normalizeH="0" baseline="0" noProof="0" err="1">
                <a:ln>
                  <a:noFill/>
                </a:ln>
                <a:solidFill>
                  <a:srgbClr val="2A4D78"/>
                </a:solidFill>
                <a:effectLst/>
                <a:uLnTx/>
                <a:uFillTx/>
                <a:latin typeface="Calibri"/>
                <a:ea typeface="+mn-ea"/>
                <a:cs typeface="Arial" pitchFamily="34" charset="0"/>
              </a:rPr>
              <a:t>Perdomo</a:t>
            </a:r>
            <a:endParaRPr kumimoji="0" lang="en-US" sz="1100" b="1" i="0" u="none" strike="noStrike" kern="1200" cap="none" spc="0" normalizeH="0" baseline="0" noProof="0">
              <a:ln>
                <a:noFill/>
              </a:ln>
              <a:solidFill>
                <a:srgbClr val="2A4D78"/>
              </a:solidFill>
              <a:effectLst/>
              <a:uLnTx/>
              <a:uFillTx/>
              <a:latin typeface="Calibri"/>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1" u="none" strike="noStrike" kern="1200" cap="none" spc="0" normalizeH="0" baseline="0" noProof="0">
                <a:ln>
                  <a:noFill/>
                </a:ln>
                <a:solidFill>
                  <a:srgbClr val="2A4D78"/>
                </a:solidFill>
                <a:effectLst/>
                <a:uLnTx/>
                <a:uFillTx/>
                <a:latin typeface="Calibri"/>
                <a:ea typeface="+mn-ea"/>
                <a:cs typeface="Arial" pitchFamily="34" charset="0"/>
              </a:rPr>
              <a:t>Deputy Administrator</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2A4D78"/>
              </a:solidFill>
              <a:effectLst/>
              <a:uLnTx/>
              <a:uFillTx/>
              <a:latin typeface="Calibri"/>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1" u="none" strike="noStrike" kern="1200" cap="none" spc="0" normalizeH="0" baseline="0" noProof="0">
              <a:ln>
                <a:noFill/>
              </a:ln>
              <a:solidFill>
                <a:srgbClr val="2A4D78"/>
              </a:solidFill>
              <a:effectLst/>
              <a:uLnTx/>
              <a:uFillTx/>
              <a:latin typeface="Calibri"/>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1" u="none" strike="noStrike" kern="1200" cap="none" spc="0" normalizeH="0" baseline="0" noProof="0">
              <a:ln>
                <a:noFill/>
              </a:ln>
              <a:solidFill>
                <a:srgbClr val="2A4D78"/>
              </a:solidFill>
              <a:effectLst/>
              <a:uLnTx/>
              <a:uFillTx/>
              <a:latin typeface="Calibri"/>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br>
              <a:rPr kumimoji="0" lang="en-US" sz="1100" b="0" i="1" u="none" strike="noStrike" kern="1200" cap="none" spc="0" normalizeH="0" baseline="0" noProof="0">
                <a:ln>
                  <a:noFill/>
                </a:ln>
                <a:solidFill>
                  <a:prstClr val="black"/>
                </a:solidFill>
                <a:effectLst/>
                <a:uLnTx/>
                <a:uFillTx/>
                <a:latin typeface="Calibri"/>
                <a:ea typeface="+mn-ea"/>
                <a:cs typeface="Arial" pitchFamily="34" charset="0"/>
              </a:rPr>
            </a:br>
            <a:endParaRPr kumimoji="0" lang="en-US" sz="1100" b="0" i="0" u="none" strike="noStrike" kern="1200" cap="none" spc="0" normalizeH="0" baseline="0" noProof="0">
              <a:ln>
                <a:noFill/>
              </a:ln>
              <a:solidFill>
                <a:prstClr val="black"/>
              </a:solidFill>
              <a:effectLst/>
              <a:uLnTx/>
              <a:uFillTx/>
              <a:latin typeface="Calibri"/>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br>
              <a:rPr kumimoji="0" lang="en-US" sz="1100" b="0" i="1" u="none" strike="noStrike" kern="1200" cap="none" spc="0" normalizeH="0" baseline="0" noProof="0">
                <a:ln>
                  <a:noFill/>
                </a:ln>
                <a:solidFill>
                  <a:prstClr val="black"/>
                </a:solidFill>
                <a:effectLst/>
                <a:uLnTx/>
                <a:uFillTx/>
                <a:latin typeface="Calibri"/>
                <a:ea typeface="+mn-ea"/>
                <a:cs typeface="Arial" pitchFamily="34" charset="0"/>
              </a:rPr>
            </a:br>
            <a:br>
              <a:rPr kumimoji="0" lang="en-US" sz="1100" b="0" i="1" u="none" strike="noStrike" kern="1200" cap="none" spc="0" normalizeH="0" baseline="0" noProof="0">
                <a:ln>
                  <a:noFill/>
                </a:ln>
                <a:solidFill>
                  <a:prstClr val="black"/>
                </a:solidFill>
                <a:effectLst/>
                <a:uLnTx/>
                <a:uFillTx/>
                <a:latin typeface="Calibri"/>
                <a:ea typeface="+mn-ea"/>
                <a:cs typeface="Arial" pitchFamily="34" charset="0"/>
              </a:rPr>
            </a:br>
            <a:br>
              <a:rPr kumimoji="0" lang="en-US" sz="1100" b="0" i="1" u="none" strike="noStrike" kern="1200" cap="none" spc="0" normalizeH="0" baseline="0" noProof="0">
                <a:ln>
                  <a:noFill/>
                </a:ln>
                <a:solidFill>
                  <a:prstClr val="black"/>
                </a:solidFill>
                <a:effectLst/>
                <a:uLnTx/>
                <a:uFillTx/>
                <a:latin typeface="Calibri"/>
                <a:ea typeface="+mn-ea"/>
                <a:cs typeface="Arial" pitchFamily="34" charset="0"/>
              </a:rPr>
            </a:br>
            <a:endParaRPr kumimoji="0" lang="en-US" sz="1100" b="0" i="1" u="none" strike="noStrike" kern="1200" cap="none" spc="0" normalizeH="0" baseline="0" noProof="0">
              <a:ln>
                <a:noFill/>
              </a:ln>
              <a:solidFill>
                <a:prstClr val="black"/>
              </a:solidFill>
              <a:effectLst/>
              <a:uLnTx/>
              <a:uFillTx/>
              <a:latin typeface="Calibri"/>
              <a:ea typeface="+mn-ea"/>
              <a:cs typeface="Arial" pitchFamily="34"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21" name="Picture 20"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22" name="TextBox 6"/>
          <p:cNvSpPr txBox="1">
            <a:spLocks noChangeArrowheads="1"/>
          </p:cNvSpPr>
          <p:nvPr/>
        </p:nvSpPr>
        <p:spPr bwMode="auto">
          <a:xfrm>
            <a:off x="0" y="4979313"/>
            <a:ext cx="1219200" cy="430887"/>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2A4D78"/>
                </a:solidFill>
                <a:effectLst/>
                <a:uLnTx/>
                <a:uFillTx/>
                <a:latin typeface="Calibri"/>
                <a:ea typeface="+mn-ea"/>
                <a:cs typeface="Arial" pitchFamily="34" charset="0"/>
              </a:rPr>
              <a:t>Jim Lawrence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1" u="none" strike="noStrike" kern="1200" cap="none" spc="0" normalizeH="0" baseline="0" noProof="0" dirty="0">
                <a:ln>
                  <a:noFill/>
                </a:ln>
                <a:solidFill>
                  <a:srgbClr val="2A4D78"/>
                </a:solidFill>
                <a:effectLst/>
                <a:uLnTx/>
                <a:uFillTx/>
                <a:latin typeface="Calibri"/>
                <a:ea typeface="+mn-ea"/>
                <a:cs typeface="Arial" pitchFamily="34" charset="0"/>
              </a:rPr>
              <a:t>Acting Director</a:t>
            </a:r>
            <a:endParaRPr kumimoji="0" lang="en-US" sz="1100" b="0" i="1"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3" name="TextBox 6">
            <a:extLst>
              <a:ext uri="{FF2B5EF4-FFF2-40B4-BE49-F238E27FC236}">
                <a16:creationId xmlns:a16="http://schemas.microsoft.com/office/drawing/2014/main" id="{C3B9E752-9485-99B0-3061-1FC92690C837}"/>
              </a:ext>
            </a:extLst>
          </p:cNvPr>
          <p:cNvSpPr txBox="1">
            <a:spLocks noChangeArrowheads="1"/>
          </p:cNvSpPr>
          <p:nvPr/>
        </p:nvSpPr>
        <p:spPr bwMode="auto">
          <a:xfrm>
            <a:off x="1440008" y="881316"/>
            <a:ext cx="7261706" cy="5724644"/>
          </a:xfrm>
          <a:prstGeom prst="rect">
            <a:avLst/>
          </a:prstGeom>
          <a:noFill/>
          <a:ln w="9525">
            <a:noFill/>
            <a:miter lim="800000"/>
            <a:headEnd/>
            <a:tailEnd/>
          </a:ln>
        </p:spPr>
        <p:txBody>
          <a:bodyPr wrap="square" lIns="91440" tIns="45720" rIns="91440" bIns="45720" anchor="t">
            <a:spAutoFit/>
          </a:bodyPr>
          <a:lstStyle/>
          <a:p>
            <a:pPr marL="914400" marR="0" lvl="1" indent="-4572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200" b="0" i="0" u="none" strike="noStrike" kern="1200" cap="none" spc="0" normalizeH="0" baseline="0" noProof="0" dirty="0">
              <a:ln>
                <a:noFill/>
              </a:ln>
              <a:solidFill>
                <a:prstClr val="black"/>
              </a:solidFill>
              <a:effectLst/>
              <a:uLnTx/>
              <a:uFillTx/>
              <a:latin typeface="Calibri"/>
              <a:ea typeface="+mn-ea"/>
              <a:cs typeface="Arial"/>
            </a:endParaRP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Arial" charset="0"/>
              </a:rPr>
              <a:t>All fees will increase 40% from current level for 2023</a:t>
            </a:r>
          </a:p>
          <a:p>
            <a:pPr marL="1257300" marR="0" lvl="2"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Arial" charset="0"/>
              </a:rPr>
              <a:t>NAC 445A.066 (CWA &amp;  mining)</a:t>
            </a:r>
          </a:p>
          <a:p>
            <a:pPr marL="1257300" marR="0" lvl="2"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Arial" charset="0"/>
              </a:rPr>
              <a:t>NAC 445A.54296 (SDWA)</a:t>
            </a:r>
          </a:p>
          <a:p>
            <a:pPr marL="1257300" marR="0" lvl="2"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Arial" charset="0"/>
              </a:rPr>
              <a:t>NAC 459.96986 (RCRA)</a:t>
            </a:r>
          </a:p>
          <a:p>
            <a:pPr marL="800100" lvl="1" indent="-342900">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Calibri"/>
                <a:ea typeface="+mn-ea"/>
                <a:cs typeface="Arial" charset="0"/>
              </a:rPr>
              <a:t>Certification fees increase 5%/year 2024-2027</a:t>
            </a:r>
          </a:p>
          <a:p>
            <a:pPr marL="1257300" lvl="2" indent="-342900">
              <a:buFont typeface="Arial" panose="020B0604020202020204" pitchFamily="34" charset="0"/>
              <a:buChar char="•"/>
              <a:defRPr/>
            </a:pPr>
            <a:r>
              <a:rPr lang="en-US" sz="2000" dirty="0">
                <a:solidFill>
                  <a:prstClr val="black"/>
                </a:solidFill>
                <a:latin typeface="Calibri"/>
              </a:rPr>
              <a:t>All 3 Sections</a:t>
            </a:r>
            <a:endParaRPr kumimoji="0" lang="en-US" sz="2000" b="0" i="0" u="none" strike="noStrike" kern="1200" cap="none" spc="0" normalizeH="0" baseline="0" noProof="0" dirty="0">
              <a:ln>
                <a:noFill/>
              </a:ln>
              <a:solidFill>
                <a:prstClr val="black"/>
              </a:solidFill>
              <a:effectLst/>
              <a:uLnTx/>
              <a:uFillTx/>
              <a:latin typeface="Calibri"/>
              <a:ea typeface="+mn-ea"/>
              <a:cs typeface="Arial" charset="0"/>
            </a:endParaRPr>
          </a:p>
          <a:p>
            <a:pPr marL="800100" lvl="1" indent="-342900">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Calibri"/>
                <a:ea typeface="+mn-ea"/>
                <a:cs typeface="Arial" charset="0"/>
              </a:rPr>
              <a:t>4% increase at Director’s discretion for subsequent years</a:t>
            </a:r>
          </a:p>
          <a:p>
            <a:pPr marL="1257300" lvl="2" indent="-342900">
              <a:buFont typeface="Arial" panose="020B0604020202020204" pitchFamily="34" charset="0"/>
              <a:buChar char="•"/>
              <a:defRPr/>
            </a:pPr>
            <a:r>
              <a:rPr lang="en-US" sz="2000" dirty="0">
                <a:solidFill>
                  <a:prstClr val="black"/>
                </a:solidFill>
                <a:latin typeface="Calibri"/>
              </a:rPr>
              <a:t>All 3 Sections</a:t>
            </a:r>
            <a:endParaRPr kumimoji="0" lang="en-US" sz="2000" b="0" i="0" u="none" strike="noStrike" kern="1200" cap="none" spc="0" normalizeH="0" baseline="0" noProof="0" dirty="0">
              <a:ln>
                <a:noFill/>
              </a:ln>
              <a:solidFill>
                <a:prstClr val="black"/>
              </a:solidFill>
              <a:effectLst/>
              <a:uLnTx/>
              <a:uFillTx/>
              <a:latin typeface="Calibri"/>
              <a:ea typeface="+mn-ea"/>
              <a:cs typeface="Arial" charset="0"/>
            </a:endParaRP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Arial" charset="0"/>
              </a:rPr>
              <a:t>Additional Cyanobacteria category</a:t>
            </a:r>
          </a:p>
          <a:p>
            <a:pPr marL="1257300" marR="0" lvl="2"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Arial" charset="0"/>
              </a:rPr>
              <a:t>NAC 445A.066 (CWA)</a:t>
            </a: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Arial" charset="0"/>
              </a:rPr>
              <a:t>Removes exception for microbiology only labs</a:t>
            </a:r>
          </a:p>
          <a:p>
            <a:pPr marL="1257300" marR="0" lvl="2"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Arial" charset="0"/>
              </a:rPr>
              <a:t>NAC 445A.066 (CWA)</a:t>
            </a:r>
          </a:p>
          <a:p>
            <a:pPr marL="1257300" marR="0" lvl="2"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Arial" charset="0"/>
              </a:rPr>
              <a:t>NAC 459.96986 (RCRA)</a:t>
            </a: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Arial" charset="0"/>
              </a:rPr>
              <a:t>Eliminates separate application fees for micro and chemistry</a:t>
            </a:r>
          </a:p>
          <a:p>
            <a:pPr marL="1257300" marR="0" lvl="2"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Arial" charset="0"/>
              </a:rPr>
              <a:t>NAC 445A.54296 (SDWA) </a:t>
            </a: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Arial" charset="0"/>
              </a:rPr>
              <a:t>Clarifying language/renumbering throughout</a:t>
            </a: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5F4B3B"/>
              </a:solidFill>
              <a:effectLst/>
              <a:uLnTx/>
              <a:uFillTx/>
              <a:latin typeface="Calibri"/>
              <a:ea typeface="+mn-ea"/>
              <a:cs typeface="Arial" pitchFamily="34" charset="0"/>
            </a:endParaRPr>
          </a:p>
        </p:txBody>
      </p:sp>
    </p:spTree>
    <p:extLst>
      <p:ext uri="{BB962C8B-B14F-4D97-AF65-F5344CB8AC3E}">
        <p14:creationId xmlns:p14="http://schemas.microsoft.com/office/powerpoint/2010/main" val="3807315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209884" y="228600"/>
            <a:ext cx="7924800" cy="584775"/>
          </a:xfrm>
          <a:prstGeom prst="rect">
            <a:avLst/>
          </a:prstGeom>
          <a:noFill/>
          <a:ln w="9525">
            <a:noFill/>
            <a:miter lim="800000"/>
            <a:headEnd/>
            <a:tailEnd/>
          </a:ln>
        </p:spPr>
        <p:txBody>
          <a:bodyPr wrap="square" anchor="t">
            <a:spAutoFit/>
          </a:bodyPr>
          <a:lstStyle/>
          <a:p>
            <a:pPr algn="ctr">
              <a:defRPr/>
            </a:pPr>
            <a:r>
              <a:rPr lang="en-US" sz="3200" b="1" dirty="0">
                <a:solidFill>
                  <a:srgbClr val="326297"/>
                </a:solidFill>
                <a:latin typeface="Calibri"/>
                <a:cs typeface="Arial"/>
              </a:rPr>
              <a:t>General Clean-Up of NAC 445A</a:t>
            </a:r>
          </a:p>
        </p:txBody>
      </p:sp>
      <p:sp>
        <p:nvSpPr>
          <p:cNvPr id="24" name="Slide Number Placeholder 23"/>
          <p:cNvSpPr>
            <a:spLocks noGrp="1"/>
          </p:cNvSpPr>
          <p:nvPr>
            <p:ph type="sldNum" sz="quarter" idx="12"/>
          </p:nvPr>
        </p:nvSpPr>
        <p:spPr>
          <a:xfrm>
            <a:off x="7010400" y="6492875"/>
            <a:ext cx="2133600" cy="365125"/>
          </a:xfrm>
        </p:spPr>
        <p:txBody>
          <a:bodyPr/>
          <a:lstStyle/>
          <a:p>
            <a:pPr>
              <a:defRPr/>
            </a:pPr>
            <a:fld id="{0503D940-AB8C-4343-850E-90F1D850C687}" type="slidenum">
              <a:rPr lang="en-US" smtClean="0"/>
              <a:pPr>
                <a:defRPr/>
              </a:pPr>
              <a:t>25</a:t>
            </a:fld>
            <a:endParaRPr lang="en-US"/>
          </a:p>
        </p:txBody>
      </p:sp>
      <p:grpSp>
        <p:nvGrpSpPr>
          <p:cNvPr id="2" name="Group 1"/>
          <p:cNvGrpSpPr/>
          <p:nvPr/>
        </p:nvGrpSpPr>
        <p:grpSpPr>
          <a:xfrm>
            <a:off x="-220809" y="-64159"/>
            <a:ext cx="1660817" cy="6922159"/>
            <a:chOff x="-220809" y="-64159"/>
            <a:chExt cx="1660817" cy="6922159"/>
          </a:xfrm>
        </p:grpSpPr>
        <p:grpSp>
          <p:nvGrpSpPr>
            <p:cNvPr id="11" name="Group 10"/>
            <p:cNvGrpSpPr/>
            <p:nvPr/>
          </p:nvGrpSpPr>
          <p:grpSpPr>
            <a:xfrm>
              <a:off x="0" y="0"/>
              <a:ext cx="1219200" cy="6858000"/>
              <a:chOff x="0" y="0"/>
              <a:chExt cx="1219200" cy="6858000"/>
            </a:xfrm>
          </p:grpSpPr>
          <p:sp>
            <p:nvSpPr>
              <p:cNvPr id="12" name="Rectangle 11"/>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13" name="TextBox 6"/>
              <p:cNvSpPr txBox="1">
                <a:spLocks noChangeArrowheads="1"/>
              </p:cNvSpPr>
              <p:nvPr/>
            </p:nvSpPr>
            <p:spPr bwMode="auto">
              <a:xfrm>
                <a:off x="0" y="1447800"/>
                <a:ext cx="1219200" cy="3985706"/>
              </a:xfrm>
              <a:prstGeom prst="rect">
                <a:avLst/>
              </a:prstGeom>
              <a:noFill/>
              <a:ln w="9525">
                <a:noFill/>
                <a:miter lim="800000"/>
                <a:headEnd/>
                <a:tailEnd/>
              </a:ln>
            </p:spPr>
            <p:txBody>
              <a:bodyPr wrap="square">
                <a:spAutoFit/>
              </a:bodyPr>
              <a:lstStyle/>
              <a:p>
                <a:pPr lvl="0" algn="ctr">
                  <a:defRPr/>
                </a:pPr>
                <a:r>
                  <a:rPr lang="en-US" sz="1100" b="1">
                    <a:solidFill>
                      <a:srgbClr val="2A4D78"/>
                    </a:solidFill>
                    <a:latin typeface="Calibri"/>
                    <a:cs typeface="Arial" pitchFamily="34" charset="0"/>
                  </a:rPr>
                  <a:t>Greg Lovato</a:t>
                </a:r>
              </a:p>
              <a:p>
                <a:pPr lvl="0" algn="ctr">
                  <a:defRPr/>
                </a:pPr>
                <a:r>
                  <a:rPr lang="en-US" sz="1100" i="1">
                    <a:solidFill>
                      <a:srgbClr val="2A4D78"/>
                    </a:solidFill>
                    <a:latin typeface="Calibri"/>
                    <a:cs typeface="Arial" pitchFamily="34" charset="0"/>
                  </a:rPr>
                  <a:t>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Jennifer Carr</a:t>
                </a:r>
              </a:p>
              <a:p>
                <a:pPr lvl="0" algn="ctr">
                  <a:defRPr/>
                </a:pPr>
                <a:r>
                  <a:rPr lang="en-US" sz="1100" i="1">
                    <a:solidFill>
                      <a:srgbClr val="2A4D78"/>
                    </a:solidFill>
                    <a:latin typeface="Calibri"/>
                    <a:cs typeface="Arial" pitchFamily="34" charset="0"/>
                  </a:rPr>
                  <a:t>Deputy 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Jeffrey Kinder</a:t>
                </a:r>
              </a:p>
              <a:p>
                <a:pPr lvl="0" algn="ctr">
                  <a:defRPr/>
                </a:pPr>
                <a:r>
                  <a:rPr lang="en-US" sz="1100" i="1">
                    <a:solidFill>
                      <a:srgbClr val="2A4D78"/>
                    </a:solidFill>
                    <a:latin typeface="Calibri"/>
                    <a:cs typeface="Arial" pitchFamily="34" charset="0"/>
                  </a:rPr>
                  <a:t>Deputy 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Rick </a:t>
                </a:r>
                <a:r>
                  <a:rPr lang="en-US" sz="1100" b="1" err="1">
                    <a:solidFill>
                      <a:srgbClr val="2A4D78"/>
                    </a:solidFill>
                    <a:latin typeface="Calibri"/>
                    <a:cs typeface="Arial" pitchFamily="34" charset="0"/>
                  </a:rPr>
                  <a:t>Perdomo</a:t>
                </a:r>
                <a:endParaRPr lang="en-US" sz="1100" b="1">
                  <a:solidFill>
                    <a:srgbClr val="2A4D78"/>
                  </a:solidFill>
                  <a:latin typeface="Calibri"/>
                  <a:cs typeface="Arial" pitchFamily="34" charset="0"/>
                </a:endParaRPr>
              </a:p>
              <a:p>
                <a:pPr algn="ctr">
                  <a:defRPr/>
                </a:pPr>
                <a:r>
                  <a:rPr lang="en-US" sz="1100" i="1">
                    <a:solidFill>
                      <a:srgbClr val="2A4D78"/>
                    </a:solidFill>
                    <a:latin typeface="Calibri"/>
                    <a:cs typeface="Arial" pitchFamily="34" charset="0"/>
                  </a:rPr>
                  <a:t>Deputy Administrator</a:t>
                </a:r>
              </a:p>
              <a:p>
                <a:pPr lvl="0" algn="ctr">
                  <a:defRPr/>
                </a:pPr>
                <a:endParaRPr lang="en-US" sz="1100" b="1">
                  <a:solidFill>
                    <a:srgbClr val="2A4D78"/>
                  </a:solidFill>
                  <a:latin typeface="Calibri"/>
                  <a:cs typeface="Arial" pitchFamily="34" charset="0"/>
                </a:endParaRPr>
              </a:p>
              <a:p>
                <a:pPr lvl="0" algn="ctr">
                  <a:defRPr/>
                </a:pPr>
                <a:endParaRPr lang="en-US" sz="1100" i="1">
                  <a:solidFill>
                    <a:srgbClr val="2A4D78"/>
                  </a:solidFill>
                  <a:latin typeface="Calibri"/>
                  <a:cs typeface="Arial" pitchFamily="34" charset="0"/>
                </a:endParaRPr>
              </a:p>
              <a:p>
                <a:pPr lvl="0" algn="ctr">
                  <a:defRPr/>
                </a:pPr>
                <a:endParaRPr lang="en-US" sz="1100" i="1">
                  <a:solidFill>
                    <a:srgbClr val="2A4D78"/>
                  </a:solidFill>
                  <a:latin typeface="Calibri"/>
                  <a:cs typeface="Arial" pitchFamily="34" charset="0"/>
                </a:endParaRPr>
              </a:p>
              <a:p>
                <a:pPr lvl="0" algn="ctr">
                  <a:defRPr/>
                </a:pPr>
                <a:br>
                  <a:rPr lang="en-US" sz="1100" i="1">
                    <a:solidFill>
                      <a:prstClr val="black"/>
                    </a:solidFill>
                    <a:latin typeface="Calibri"/>
                    <a:cs typeface="Arial" pitchFamily="34" charset="0"/>
                  </a:rPr>
                </a:br>
                <a:endParaRPr lang="en-US" sz="1100">
                  <a:solidFill>
                    <a:prstClr val="black"/>
                  </a:solidFill>
                  <a:latin typeface="Calibri"/>
                  <a:cs typeface="Arial" pitchFamily="34" charset="0"/>
                </a:endParaRPr>
              </a:p>
              <a:p>
                <a:pPr lvl="0" algn="ctr">
                  <a:defRPr/>
                </a:pPr>
                <a:br>
                  <a:rPr lang="en-US" sz="1100" i="1">
                    <a:solidFill>
                      <a:prstClr val="black"/>
                    </a:solidFill>
                    <a:latin typeface="Calibri"/>
                    <a:cs typeface="Arial" pitchFamily="34" charset="0"/>
                  </a:rPr>
                </a:br>
                <a:br>
                  <a:rPr lang="en-US" sz="1100" i="1">
                    <a:latin typeface="+mn-lt"/>
                    <a:cs typeface="Arial" pitchFamily="34" charset="0"/>
                  </a:rPr>
                </a:br>
                <a:br>
                  <a:rPr lang="en-US" sz="1100" i="1">
                    <a:latin typeface="+mn-lt"/>
                    <a:cs typeface="Arial" pitchFamily="34" charset="0"/>
                  </a:rPr>
                </a:br>
                <a:endParaRPr lang="en-US" sz="1100" i="1">
                  <a:latin typeface="+mn-lt"/>
                  <a:cs typeface="Arial" pitchFamily="34" charset="0"/>
                </a:endParaRPr>
              </a:p>
            </p:txBody>
          </p:sp>
        </p:gr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18" name="Picture 17"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9" name="TextBox 6"/>
            <p:cNvSpPr txBox="1">
              <a:spLocks noChangeArrowheads="1"/>
            </p:cNvSpPr>
            <p:nvPr/>
          </p:nvSpPr>
          <p:spPr bwMode="auto">
            <a:xfrm>
              <a:off x="0" y="4979313"/>
              <a:ext cx="1219200" cy="261610"/>
            </a:xfrm>
            <a:prstGeom prst="rect">
              <a:avLst/>
            </a:prstGeom>
            <a:noFill/>
            <a:ln w="9525">
              <a:noFill/>
              <a:miter lim="800000"/>
              <a:headEnd/>
              <a:tailEnd/>
            </a:ln>
          </p:spPr>
          <p:txBody>
            <a:bodyPr wrap="square">
              <a:spAutoFit/>
            </a:bodyPr>
            <a:lstStyle/>
            <a:p>
              <a:pPr lvl="0" algn="ctr">
                <a:defRPr/>
              </a:pPr>
              <a:endParaRPr lang="en-US" sz="1100" i="1">
                <a:latin typeface="+mn-lt"/>
                <a:cs typeface="Arial" pitchFamily="34" charset="0"/>
              </a:endParaRPr>
            </a:p>
          </p:txBody>
        </p:sp>
      </p:grpSp>
      <p:sp>
        <p:nvSpPr>
          <p:cNvPr id="15" name="TextBox 6">
            <a:extLst>
              <a:ext uri="{FF2B5EF4-FFF2-40B4-BE49-F238E27FC236}">
                <a16:creationId xmlns:a16="http://schemas.microsoft.com/office/drawing/2014/main" id="{B1BF53FF-90A9-A496-9B94-9D9621AF1F5C}"/>
              </a:ext>
            </a:extLst>
          </p:cNvPr>
          <p:cNvSpPr txBox="1">
            <a:spLocks noChangeArrowheads="1"/>
          </p:cNvSpPr>
          <p:nvPr/>
        </p:nvSpPr>
        <p:spPr bwMode="auto">
          <a:xfrm>
            <a:off x="0" y="4979313"/>
            <a:ext cx="1219200" cy="430887"/>
          </a:xfrm>
          <a:prstGeom prst="rect">
            <a:avLst/>
          </a:prstGeom>
          <a:noFill/>
          <a:ln w="9525">
            <a:noFill/>
            <a:miter lim="800000"/>
            <a:headEnd/>
            <a:tailEnd/>
          </a:ln>
        </p:spPr>
        <p:txBody>
          <a:bodyPr wrap="square">
            <a:spAutoFit/>
          </a:bodyPr>
          <a:lstStyle/>
          <a:p>
            <a:pPr lvl="0" algn="ctr">
              <a:defRPr/>
            </a:pPr>
            <a:r>
              <a:rPr lang="en-US" sz="1100" b="1">
                <a:solidFill>
                  <a:srgbClr val="2A4D78"/>
                </a:solidFill>
                <a:latin typeface="Calibri"/>
                <a:cs typeface="Arial" pitchFamily="34" charset="0"/>
              </a:rPr>
              <a:t>Jim Lawrence</a:t>
            </a:r>
          </a:p>
          <a:p>
            <a:pPr lvl="0" algn="ctr">
              <a:defRPr/>
            </a:pPr>
            <a:r>
              <a:rPr lang="en-US" sz="1100" i="1">
                <a:solidFill>
                  <a:srgbClr val="2A4D78"/>
                </a:solidFill>
                <a:latin typeface="Calibri"/>
                <a:cs typeface="Arial" pitchFamily="34" charset="0"/>
              </a:rPr>
              <a:t>Acting Director</a:t>
            </a:r>
            <a:endParaRPr lang="en-US" sz="1100" i="1">
              <a:latin typeface="+mn-lt"/>
              <a:cs typeface="Arial" pitchFamily="34" charset="0"/>
            </a:endParaRPr>
          </a:p>
        </p:txBody>
      </p:sp>
      <p:sp>
        <p:nvSpPr>
          <p:cNvPr id="7" name="TextBox 6">
            <a:extLst>
              <a:ext uri="{FF2B5EF4-FFF2-40B4-BE49-F238E27FC236}">
                <a16:creationId xmlns:a16="http://schemas.microsoft.com/office/drawing/2014/main" id="{B0DF7344-128D-81D9-D12D-AE5E4C3418EE}"/>
              </a:ext>
            </a:extLst>
          </p:cNvPr>
          <p:cNvSpPr txBox="1"/>
          <p:nvPr/>
        </p:nvSpPr>
        <p:spPr>
          <a:xfrm>
            <a:off x="1337747" y="693972"/>
            <a:ext cx="7687706" cy="5816977"/>
          </a:xfrm>
          <a:prstGeom prst="rect">
            <a:avLst/>
          </a:prstGeom>
          <a:noFill/>
        </p:spPr>
        <p:txBody>
          <a:bodyPr wrap="square" rtlCol="0">
            <a:spAutoFit/>
          </a:bodyPr>
          <a:lstStyle/>
          <a:p>
            <a:r>
              <a:rPr lang="en-US" sz="2000" dirty="0">
                <a:latin typeface="+mn-lt"/>
              </a:rPr>
              <a:t>Section 6:</a:t>
            </a:r>
          </a:p>
          <a:p>
            <a:pPr marL="342900" indent="-342900">
              <a:buFont typeface="Arial" panose="020B0604020202020204" pitchFamily="34" charset="0"/>
              <a:buChar char="•"/>
            </a:pPr>
            <a:r>
              <a:rPr lang="en-US" sz="2000" dirty="0">
                <a:latin typeface="+mn-lt"/>
              </a:rPr>
              <a:t>Replace references to the Bureau of Licensure and Certification with the Bureau of Safe Drinking Water.</a:t>
            </a:r>
          </a:p>
          <a:p>
            <a:pPr marL="342900" indent="-342900">
              <a:buFont typeface="Arial" panose="020B0604020202020204" pitchFamily="34" charset="0"/>
              <a:buChar char="•"/>
            </a:pPr>
            <a:r>
              <a:rPr lang="en-US" sz="2000" dirty="0">
                <a:latin typeface="+mn-lt"/>
              </a:rPr>
              <a:t>Replace references to the Division of Public and Behavioral Health With the Division of Environmental Protection.</a:t>
            </a:r>
          </a:p>
          <a:p>
            <a:pPr marL="342900" indent="-342900">
              <a:buFont typeface="Arial" panose="020B0604020202020204" pitchFamily="34" charset="0"/>
              <a:buChar char="•"/>
            </a:pPr>
            <a:r>
              <a:rPr lang="en-US" sz="2000" dirty="0">
                <a:latin typeface="+mn-lt"/>
              </a:rPr>
              <a:t>Replace references to the Department of Health and Human Services with the Department of Conservation and Natural Resources.</a:t>
            </a:r>
          </a:p>
          <a:p>
            <a:pPr algn="l"/>
            <a:r>
              <a:rPr lang="pt-BR" sz="2000" i="1" dirty="0">
                <a:latin typeface="+mn-lt"/>
                <a:cs typeface="Arial" panose="020B0604020202020204" pitchFamily="34" charset="0"/>
              </a:rPr>
              <a:t>Section 7:</a:t>
            </a:r>
          </a:p>
          <a:p>
            <a:pPr marL="342900" indent="-342900" algn="l">
              <a:buFont typeface="Arial" panose="020B0604020202020204" pitchFamily="34" charset="0"/>
              <a:buChar char="•"/>
            </a:pPr>
            <a:r>
              <a:rPr lang="en-US" sz="2000" dirty="0">
                <a:latin typeface="+mn-lt"/>
                <a:cs typeface="Arial" panose="020B0604020202020204" pitchFamily="34" charset="0"/>
              </a:rPr>
              <a:t>Replace a reference to </a:t>
            </a:r>
            <a:r>
              <a:rPr lang="en-US" sz="2000" i="1" u="none" strike="noStrike" baseline="0" dirty="0">
                <a:latin typeface="+mn-lt"/>
                <a:cs typeface="Arial" panose="020B0604020202020204" pitchFamily="34" charset="0"/>
              </a:rPr>
              <a:t>National Environmental Laboratory Accreditation </a:t>
            </a:r>
            <a:r>
              <a:rPr lang="en-US" sz="2000" i="0" u="none" strike="noStrike" baseline="0" dirty="0">
                <a:latin typeface="+mn-lt"/>
                <a:cs typeface="Arial" panose="020B0604020202020204" pitchFamily="34" charset="0"/>
              </a:rPr>
              <a:t>Conference-Constitution, Bylaws and Standards, EPA 600/R-98/151 with </a:t>
            </a:r>
            <a:r>
              <a:rPr lang="en-US" sz="2000" i="1" u="none" strike="noStrike" baseline="0" dirty="0">
                <a:latin typeface="+mn-lt"/>
                <a:cs typeface="Arial" panose="020B0604020202020204" pitchFamily="34" charset="0"/>
              </a:rPr>
              <a:t>National Environmental Laboratory Accreditation </a:t>
            </a:r>
            <a:r>
              <a:rPr lang="pt-BR" sz="2000" i="1" u="none" strike="noStrike" baseline="0" dirty="0">
                <a:latin typeface="+mn-lt"/>
                <a:cs typeface="Arial" panose="020B0604020202020204" pitchFamily="34" charset="0"/>
              </a:rPr>
              <a:t>Conference, 2003 NELAC Standard, EPA/600/R-04/003.</a:t>
            </a:r>
          </a:p>
          <a:p>
            <a:pPr marL="342900" indent="-342900" algn="l">
              <a:buFont typeface="Arial" panose="020B0604020202020204" pitchFamily="34" charset="0"/>
              <a:buChar char="•"/>
            </a:pPr>
            <a:r>
              <a:rPr lang="en-US" sz="2000" dirty="0">
                <a:latin typeface="+mn-lt"/>
                <a:cs typeface="Arial" panose="020B0604020202020204" pitchFamily="34" charset="0"/>
              </a:rPr>
              <a:t>Replace the source of the above publication from the </a:t>
            </a:r>
            <a:r>
              <a:rPr lang="en-US" sz="2000" i="0" u="none" strike="noStrike" baseline="0" dirty="0">
                <a:latin typeface="+mn-lt"/>
                <a:cs typeface="Arial" panose="020B0604020202020204" pitchFamily="34" charset="0"/>
              </a:rPr>
              <a:t>United States Environmental Protection Agency, Office of Research and Development, 401 M Street, S.W., Washington, D.C. 20460, or from the Environmental Protection Agency to the </a:t>
            </a:r>
            <a:r>
              <a:rPr lang="en-US" sz="2000" i="1" u="none" strike="noStrike" baseline="0" dirty="0">
                <a:latin typeface="+mn-lt"/>
                <a:cs typeface="Arial" panose="020B0604020202020204" pitchFamily="34" charset="0"/>
              </a:rPr>
              <a:t>NELAC Institute, </a:t>
            </a:r>
            <a:r>
              <a:rPr lang="en-US" sz="2000" i="0" u="none" strike="noStrike" baseline="0" dirty="0">
                <a:latin typeface="+mn-lt"/>
                <a:cs typeface="Arial" panose="020B0604020202020204" pitchFamily="34" charset="0"/>
              </a:rPr>
              <a:t>at the Internet address [http://www.epa.gov/ttn/nelac.] </a:t>
            </a:r>
            <a:r>
              <a:rPr lang="en-US" sz="2000" i="1" u="none" strike="noStrike" baseline="0" dirty="0">
                <a:latin typeface="+mn-lt"/>
                <a:cs typeface="Arial" panose="020B0604020202020204" pitchFamily="34" charset="0"/>
              </a:rPr>
              <a:t>https://www.nelac-institute.org.</a:t>
            </a:r>
            <a:endParaRPr lang="en-US" sz="2000" dirty="0">
              <a:latin typeface="+mn-lt"/>
              <a:cs typeface="Arial" panose="020B0604020202020204" pitchFamily="34" charset="0"/>
            </a:endParaRPr>
          </a:p>
          <a:p>
            <a:pPr marL="342900" indent="-342900">
              <a:buFont typeface="Arial" panose="020B0604020202020204" pitchFamily="34" charset="0"/>
              <a:buChar char="•"/>
            </a:pPr>
            <a:endParaRPr lang="en-US" sz="1200" dirty="0"/>
          </a:p>
        </p:txBody>
      </p:sp>
    </p:spTree>
    <p:extLst>
      <p:ext uri="{BB962C8B-B14F-4D97-AF65-F5344CB8AC3E}">
        <p14:creationId xmlns:p14="http://schemas.microsoft.com/office/powerpoint/2010/main" val="1107031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209884" y="228600"/>
            <a:ext cx="7924800" cy="584775"/>
          </a:xfrm>
          <a:prstGeom prst="rect">
            <a:avLst/>
          </a:prstGeom>
          <a:noFill/>
          <a:ln w="9525">
            <a:noFill/>
            <a:miter lim="800000"/>
            <a:headEnd/>
            <a:tailEnd/>
          </a:ln>
        </p:spPr>
        <p:txBody>
          <a:bodyPr wrap="square" anchor="t">
            <a:spAutoFit/>
          </a:bodyPr>
          <a:lstStyle/>
          <a:p>
            <a:pPr algn="ctr">
              <a:defRPr/>
            </a:pPr>
            <a:r>
              <a:rPr lang="en-US" sz="3200" b="1" dirty="0">
                <a:solidFill>
                  <a:srgbClr val="326297"/>
                </a:solidFill>
                <a:latin typeface="Calibri"/>
                <a:cs typeface="Arial"/>
              </a:rPr>
              <a:t>General Clean-Up of NAC 445A</a:t>
            </a:r>
          </a:p>
        </p:txBody>
      </p:sp>
      <p:sp>
        <p:nvSpPr>
          <p:cNvPr id="24" name="Slide Number Placeholder 23"/>
          <p:cNvSpPr>
            <a:spLocks noGrp="1"/>
          </p:cNvSpPr>
          <p:nvPr>
            <p:ph type="sldNum" sz="quarter" idx="12"/>
          </p:nvPr>
        </p:nvSpPr>
        <p:spPr>
          <a:xfrm>
            <a:off x="7010400" y="6492875"/>
            <a:ext cx="2133600" cy="365125"/>
          </a:xfrm>
        </p:spPr>
        <p:txBody>
          <a:bodyPr/>
          <a:lstStyle/>
          <a:p>
            <a:pPr>
              <a:defRPr/>
            </a:pPr>
            <a:fld id="{0503D940-AB8C-4343-850E-90F1D850C687}" type="slidenum">
              <a:rPr lang="en-US" smtClean="0"/>
              <a:pPr>
                <a:defRPr/>
              </a:pPr>
              <a:t>26</a:t>
            </a:fld>
            <a:endParaRPr lang="en-US"/>
          </a:p>
        </p:txBody>
      </p:sp>
      <p:grpSp>
        <p:nvGrpSpPr>
          <p:cNvPr id="2" name="Group 1"/>
          <p:cNvGrpSpPr/>
          <p:nvPr/>
        </p:nvGrpSpPr>
        <p:grpSpPr>
          <a:xfrm>
            <a:off x="-220809" y="-64159"/>
            <a:ext cx="1660817" cy="6922159"/>
            <a:chOff x="-220809" y="-64159"/>
            <a:chExt cx="1660817" cy="6922159"/>
          </a:xfrm>
        </p:grpSpPr>
        <p:grpSp>
          <p:nvGrpSpPr>
            <p:cNvPr id="11" name="Group 10"/>
            <p:cNvGrpSpPr/>
            <p:nvPr/>
          </p:nvGrpSpPr>
          <p:grpSpPr>
            <a:xfrm>
              <a:off x="0" y="0"/>
              <a:ext cx="1219200" cy="6858000"/>
              <a:chOff x="0" y="0"/>
              <a:chExt cx="1219200" cy="6858000"/>
            </a:xfrm>
          </p:grpSpPr>
          <p:sp>
            <p:nvSpPr>
              <p:cNvPr id="12" name="Rectangle 11"/>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13" name="TextBox 6"/>
              <p:cNvSpPr txBox="1">
                <a:spLocks noChangeArrowheads="1"/>
              </p:cNvSpPr>
              <p:nvPr/>
            </p:nvSpPr>
            <p:spPr bwMode="auto">
              <a:xfrm>
                <a:off x="0" y="1447800"/>
                <a:ext cx="1219200" cy="3985706"/>
              </a:xfrm>
              <a:prstGeom prst="rect">
                <a:avLst/>
              </a:prstGeom>
              <a:noFill/>
              <a:ln w="9525">
                <a:noFill/>
                <a:miter lim="800000"/>
                <a:headEnd/>
                <a:tailEnd/>
              </a:ln>
            </p:spPr>
            <p:txBody>
              <a:bodyPr wrap="square">
                <a:spAutoFit/>
              </a:bodyPr>
              <a:lstStyle/>
              <a:p>
                <a:pPr lvl="0" algn="ctr">
                  <a:defRPr/>
                </a:pPr>
                <a:r>
                  <a:rPr lang="en-US" sz="1100" b="1">
                    <a:solidFill>
                      <a:srgbClr val="2A4D78"/>
                    </a:solidFill>
                    <a:latin typeface="Calibri"/>
                    <a:cs typeface="Arial" pitchFamily="34" charset="0"/>
                  </a:rPr>
                  <a:t>Greg Lovato</a:t>
                </a:r>
              </a:p>
              <a:p>
                <a:pPr lvl="0" algn="ctr">
                  <a:defRPr/>
                </a:pPr>
                <a:r>
                  <a:rPr lang="en-US" sz="1100" i="1">
                    <a:solidFill>
                      <a:srgbClr val="2A4D78"/>
                    </a:solidFill>
                    <a:latin typeface="Calibri"/>
                    <a:cs typeface="Arial" pitchFamily="34" charset="0"/>
                  </a:rPr>
                  <a:t>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Jennifer Carr</a:t>
                </a:r>
              </a:p>
              <a:p>
                <a:pPr lvl="0" algn="ctr">
                  <a:defRPr/>
                </a:pPr>
                <a:r>
                  <a:rPr lang="en-US" sz="1100" i="1">
                    <a:solidFill>
                      <a:srgbClr val="2A4D78"/>
                    </a:solidFill>
                    <a:latin typeface="Calibri"/>
                    <a:cs typeface="Arial" pitchFamily="34" charset="0"/>
                  </a:rPr>
                  <a:t>Deputy 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Jeffrey Kinder</a:t>
                </a:r>
              </a:p>
              <a:p>
                <a:pPr lvl="0" algn="ctr">
                  <a:defRPr/>
                </a:pPr>
                <a:r>
                  <a:rPr lang="en-US" sz="1100" i="1">
                    <a:solidFill>
                      <a:srgbClr val="2A4D78"/>
                    </a:solidFill>
                    <a:latin typeface="Calibri"/>
                    <a:cs typeface="Arial" pitchFamily="34" charset="0"/>
                  </a:rPr>
                  <a:t>Deputy 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Rick </a:t>
                </a:r>
                <a:r>
                  <a:rPr lang="en-US" sz="1100" b="1" err="1">
                    <a:solidFill>
                      <a:srgbClr val="2A4D78"/>
                    </a:solidFill>
                    <a:latin typeface="Calibri"/>
                    <a:cs typeface="Arial" pitchFamily="34" charset="0"/>
                  </a:rPr>
                  <a:t>Perdomo</a:t>
                </a:r>
                <a:endParaRPr lang="en-US" sz="1100" b="1">
                  <a:solidFill>
                    <a:srgbClr val="2A4D78"/>
                  </a:solidFill>
                  <a:latin typeface="Calibri"/>
                  <a:cs typeface="Arial" pitchFamily="34" charset="0"/>
                </a:endParaRPr>
              </a:p>
              <a:p>
                <a:pPr algn="ctr">
                  <a:defRPr/>
                </a:pPr>
                <a:r>
                  <a:rPr lang="en-US" sz="1100" i="1">
                    <a:solidFill>
                      <a:srgbClr val="2A4D78"/>
                    </a:solidFill>
                    <a:latin typeface="Calibri"/>
                    <a:cs typeface="Arial" pitchFamily="34" charset="0"/>
                  </a:rPr>
                  <a:t>Deputy Administrator</a:t>
                </a:r>
              </a:p>
              <a:p>
                <a:pPr lvl="0" algn="ctr">
                  <a:defRPr/>
                </a:pPr>
                <a:endParaRPr lang="en-US" sz="1100" b="1">
                  <a:solidFill>
                    <a:srgbClr val="2A4D78"/>
                  </a:solidFill>
                  <a:latin typeface="Calibri"/>
                  <a:cs typeface="Arial" pitchFamily="34" charset="0"/>
                </a:endParaRPr>
              </a:p>
              <a:p>
                <a:pPr lvl="0" algn="ctr">
                  <a:defRPr/>
                </a:pPr>
                <a:endParaRPr lang="en-US" sz="1100" i="1">
                  <a:solidFill>
                    <a:srgbClr val="2A4D78"/>
                  </a:solidFill>
                  <a:latin typeface="Calibri"/>
                  <a:cs typeface="Arial" pitchFamily="34" charset="0"/>
                </a:endParaRPr>
              </a:p>
              <a:p>
                <a:pPr lvl="0" algn="ctr">
                  <a:defRPr/>
                </a:pPr>
                <a:endParaRPr lang="en-US" sz="1100" i="1">
                  <a:solidFill>
                    <a:srgbClr val="2A4D78"/>
                  </a:solidFill>
                  <a:latin typeface="Calibri"/>
                  <a:cs typeface="Arial" pitchFamily="34" charset="0"/>
                </a:endParaRPr>
              </a:p>
              <a:p>
                <a:pPr lvl="0" algn="ctr">
                  <a:defRPr/>
                </a:pPr>
                <a:br>
                  <a:rPr lang="en-US" sz="1100" i="1">
                    <a:solidFill>
                      <a:prstClr val="black"/>
                    </a:solidFill>
                    <a:latin typeface="Calibri"/>
                    <a:cs typeface="Arial" pitchFamily="34" charset="0"/>
                  </a:rPr>
                </a:br>
                <a:endParaRPr lang="en-US" sz="1100">
                  <a:solidFill>
                    <a:prstClr val="black"/>
                  </a:solidFill>
                  <a:latin typeface="Calibri"/>
                  <a:cs typeface="Arial" pitchFamily="34" charset="0"/>
                </a:endParaRPr>
              </a:p>
              <a:p>
                <a:pPr lvl="0" algn="ctr">
                  <a:defRPr/>
                </a:pPr>
                <a:br>
                  <a:rPr lang="en-US" sz="1100" i="1">
                    <a:solidFill>
                      <a:prstClr val="black"/>
                    </a:solidFill>
                    <a:latin typeface="Calibri"/>
                    <a:cs typeface="Arial" pitchFamily="34" charset="0"/>
                  </a:rPr>
                </a:br>
                <a:br>
                  <a:rPr lang="en-US" sz="1100" i="1">
                    <a:latin typeface="+mn-lt"/>
                    <a:cs typeface="Arial" pitchFamily="34" charset="0"/>
                  </a:rPr>
                </a:br>
                <a:br>
                  <a:rPr lang="en-US" sz="1100" i="1">
                    <a:latin typeface="+mn-lt"/>
                    <a:cs typeface="Arial" pitchFamily="34" charset="0"/>
                  </a:rPr>
                </a:br>
                <a:endParaRPr lang="en-US" sz="1100" i="1">
                  <a:latin typeface="+mn-lt"/>
                  <a:cs typeface="Arial" pitchFamily="34" charset="0"/>
                </a:endParaRPr>
              </a:p>
            </p:txBody>
          </p:sp>
        </p:gr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18" name="Picture 17"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9" name="TextBox 6"/>
            <p:cNvSpPr txBox="1">
              <a:spLocks noChangeArrowheads="1"/>
            </p:cNvSpPr>
            <p:nvPr/>
          </p:nvSpPr>
          <p:spPr bwMode="auto">
            <a:xfrm>
              <a:off x="0" y="4979313"/>
              <a:ext cx="1219200" cy="261610"/>
            </a:xfrm>
            <a:prstGeom prst="rect">
              <a:avLst/>
            </a:prstGeom>
            <a:noFill/>
            <a:ln w="9525">
              <a:noFill/>
              <a:miter lim="800000"/>
              <a:headEnd/>
              <a:tailEnd/>
            </a:ln>
          </p:spPr>
          <p:txBody>
            <a:bodyPr wrap="square">
              <a:spAutoFit/>
            </a:bodyPr>
            <a:lstStyle/>
            <a:p>
              <a:pPr lvl="0" algn="ctr">
                <a:defRPr/>
              </a:pPr>
              <a:endParaRPr lang="en-US" sz="1100" i="1">
                <a:latin typeface="+mn-lt"/>
                <a:cs typeface="Arial" pitchFamily="34" charset="0"/>
              </a:endParaRPr>
            </a:p>
          </p:txBody>
        </p:sp>
      </p:grpSp>
      <p:sp>
        <p:nvSpPr>
          <p:cNvPr id="15" name="TextBox 6">
            <a:extLst>
              <a:ext uri="{FF2B5EF4-FFF2-40B4-BE49-F238E27FC236}">
                <a16:creationId xmlns:a16="http://schemas.microsoft.com/office/drawing/2014/main" id="{B1BF53FF-90A9-A496-9B94-9D9621AF1F5C}"/>
              </a:ext>
            </a:extLst>
          </p:cNvPr>
          <p:cNvSpPr txBox="1">
            <a:spLocks noChangeArrowheads="1"/>
          </p:cNvSpPr>
          <p:nvPr/>
        </p:nvSpPr>
        <p:spPr bwMode="auto">
          <a:xfrm>
            <a:off x="0" y="4979313"/>
            <a:ext cx="1219200" cy="430887"/>
          </a:xfrm>
          <a:prstGeom prst="rect">
            <a:avLst/>
          </a:prstGeom>
          <a:noFill/>
          <a:ln w="9525">
            <a:noFill/>
            <a:miter lim="800000"/>
            <a:headEnd/>
            <a:tailEnd/>
          </a:ln>
        </p:spPr>
        <p:txBody>
          <a:bodyPr wrap="square">
            <a:spAutoFit/>
          </a:bodyPr>
          <a:lstStyle/>
          <a:p>
            <a:pPr lvl="0" algn="ctr">
              <a:defRPr/>
            </a:pPr>
            <a:r>
              <a:rPr lang="en-US" sz="1100" b="1">
                <a:solidFill>
                  <a:srgbClr val="2A4D78"/>
                </a:solidFill>
                <a:latin typeface="Calibri"/>
                <a:cs typeface="Arial" pitchFamily="34" charset="0"/>
              </a:rPr>
              <a:t>Jim Lawrence</a:t>
            </a:r>
          </a:p>
          <a:p>
            <a:pPr lvl="0" algn="ctr">
              <a:defRPr/>
            </a:pPr>
            <a:r>
              <a:rPr lang="en-US" sz="1100" i="1">
                <a:solidFill>
                  <a:srgbClr val="2A4D78"/>
                </a:solidFill>
                <a:latin typeface="Calibri"/>
                <a:cs typeface="Arial" pitchFamily="34" charset="0"/>
              </a:rPr>
              <a:t>Acting Director</a:t>
            </a:r>
            <a:endParaRPr lang="en-US" sz="1100" i="1">
              <a:latin typeface="+mn-lt"/>
              <a:cs typeface="Arial" pitchFamily="34" charset="0"/>
            </a:endParaRPr>
          </a:p>
        </p:txBody>
      </p:sp>
      <p:sp>
        <p:nvSpPr>
          <p:cNvPr id="7" name="TextBox 6">
            <a:extLst>
              <a:ext uri="{FF2B5EF4-FFF2-40B4-BE49-F238E27FC236}">
                <a16:creationId xmlns:a16="http://schemas.microsoft.com/office/drawing/2014/main" id="{B0DF7344-128D-81D9-D12D-AE5E4C3418EE}"/>
              </a:ext>
            </a:extLst>
          </p:cNvPr>
          <p:cNvSpPr txBox="1"/>
          <p:nvPr/>
        </p:nvSpPr>
        <p:spPr>
          <a:xfrm>
            <a:off x="1337747" y="693972"/>
            <a:ext cx="7687706" cy="6309420"/>
          </a:xfrm>
          <a:prstGeom prst="rect">
            <a:avLst/>
          </a:prstGeom>
          <a:noFill/>
        </p:spPr>
        <p:txBody>
          <a:bodyPr wrap="square" rtlCol="0">
            <a:spAutoFit/>
          </a:bodyPr>
          <a:lstStyle/>
          <a:p>
            <a:r>
              <a:rPr lang="en-US" sz="2000" dirty="0">
                <a:latin typeface="+mn-lt"/>
              </a:rPr>
              <a:t>Section 8:</a:t>
            </a:r>
          </a:p>
          <a:p>
            <a:pPr marL="342900" indent="-342900">
              <a:buFont typeface="Arial" panose="020B0604020202020204" pitchFamily="34" charset="0"/>
              <a:buChar char="•"/>
            </a:pPr>
            <a:r>
              <a:rPr lang="en-US" sz="2000" dirty="0">
                <a:latin typeface="+mn-lt"/>
              </a:rPr>
              <a:t>Replaces reference  to the Bureau of Licensure and Certification with the Bureau of Safe Drinking Water.</a:t>
            </a:r>
          </a:p>
          <a:p>
            <a:pPr marL="342900" indent="-342900" algn="l">
              <a:buFont typeface="Arial" panose="020B0604020202020204" pitchFamily="34" charset="0"/>
              <a:buChar char="•"/>
            </a:pPr>
            <a:r>
              <a:rPr lang="en-US" sz="2000" dirty="0">
                <a:latin typeface="+mn-lt"/>
                <a:cs typeface="Arial" panose="020B0604020202020204" pitchFamily="34" charset="0"/>
              </a:rPr>
              <a:t>Replaces reference to the source of the publications in subsections 1-28 from </a:t>
            </a:r>
            <a:r>
              <a:rPr lang="en-US" sz="2000" i="0" u="none" strike="noStrike" baseline="0" dirty="0">
                <a:latin typeface="+mn-lt"/>
                <a:cs typeface="Arial" panose="020B0604020202020204" pitchFamily="34" charset="0"/>
              </a:rPr>
              <a:t>by mail from the National Technical Information Service, 5285 Port Royal Road, Springfield, Virginia 22161, or by telephone at (800) 553-6847. The publications may also be obtained from the National Technical Information Service at the Internet address http://www.ntis.gov/support/ordering.htm </a:t>
            </a:r>
            <a:r>
              <a:rPr lang="en-US" sz="2000" dirty="0">
                <a:latin typeface="+mn-lt"/>
                <a:cs typeface="Arial" panose="020B0604020202020204" pitchFamily="34" charset="0"/>
              </a:rPr>
              <a:t>with </a:t>
            </a:r>
            <a:r>
              <a:rPr lang="en-US" sz="2000" i="1" u="none" strike="noStrike" baseline="0" dirty="0">
                <a:latin typeface="+mn-lt"/>
                <a:cs typeface="Arial" panose="020B0604020202020204" pitchFamily="34" charset="0"/>
              </a:rPr>
              <a:t>free of charge, from the United States Environmental Protection Agency, National Service Center for Environmental Publications, </a:t>
            </a:r>
            <a:r>
              <a:rPr lang="en-US" sz="2000" i="0" u="none" strike="noStrike" baseline="0" dirty="0">
                <a:latin typeface="+mn-lt"/>
                <a:cs typeface="Arial" panose="020B0604020202020204" pitchFamily="34" charset="0"/>
              </a:rPr>
              <a:t>at the Internet address </a:t>
            </a:r>
            <a:r>
              <a:rPr lang="en-US" sz="2000" i="1" u="none" strike="noStrike" baseline="0" dirty="0">
                <a:latin typeface="+mn-lt"/>
                <a:cs typeface="Arial" panose="020B0604020202020204" pitchFamily="34" charset="0"/>
              </a:rPr>
              <a:t>https://www.epa.gov/nscep.</a:t>
            </a:r>
          </a:p>
          <a:p>
            <a:pPr marL="342900" indent="-342900" algn="l">
              <a:buFont typeface="Arial" panose="020B0604020202020204" pitchFamily="34" charset="0"/>
              <a:buChar char="•"/>
            </a:pPr>
            <a:r>
              <a:rPr lang="en-US" sz="2000" dirty="0">
                <a:latin typeface="+mn-lt"/>
              </a:rPr>
              <a:t>Removes order number and price for documents referenced in subsections 1-22 and 25-28.</a:t>
            </a:r>
          </a:p>
          <a:p>
            <a:pPr marL="342900" indent="-342900" algn="l">
              <a:buFont typeface="Arial" panose="020B0604020202020204" pitchFamily="34" charset="0"/>
              <a:buChar char="•"/>
            </a:pPr>
            <a:r>
              <a:rPr lang="en-US" sz="2000" dirty="0">
                <a:latin typeface="+mn-lt"/>
              </a:rPr>
              <a:t>Adds reference to Supplements 1 &amp; 2 to the </a:t>
            </a:r>
            <a:r>
              <a:rPr lang="en-US" sz="1800" i="1" u="none" strike="noStrike" baseline="0" dirty="0">
                <a:latin typeface="+mn-lt"/>
              </a:rPr>
              <a:t>Fifth Edition of the Manual for the Certification of Laboratories Analyzing Drinking Water, EPA 815-F-08-066 &amp; EPA 815-F-12-006. The publication is available free of charge, from the Environmental Protection Agency at the Internet address</a:t>
            </a:r>
          </a:p>
          <a:p>
            <a:pPr algn="l"/>
            <a:r>
              <a:rPr lang="en-US" sz="1800" i="1" u="none" strike="noStrike" baseline="0" dirty="0">
                <a:latin typeface="+mn-lt"/>
                <a:hlinkClick r:id="rId5">
                  <a:extLst>
                    <a:ext uri="{A12FA001-AC4F-418D-AE19-62706E023703}">
                      <ahyp:hlinkClr xmlns:ahyp="http://schemas.microsoft.com/office/drawing/2018/hyperlinkcolor" val="tx"/>
                    </a:ext>
                  </a:extLst>
                </a:hlinkClick>
              </a:rPr>
              <a:t>https://www.epa.gov/dwlabcert/laboratory-certification-manual-drinking-water</a:t>
            </a:r>
            <a:endParaRPr lang="en-US" sz="1800" i="1" u="none" strike="noStrike" baseline="0" dirty="0">
              <a:latin typeface="+mn-lt"/>
            </a:endParaRPr>
          </a:p>
          <a:p>
            <a:pPr lvl="1"/>
            <a:r>
              <a:rPr lang="en-US" i="1" dirty="0">
                <a:latin typeface="+mn-lt"/>
              </a:rPr>
              <a:t>to subsections 23 &amp; 24.</a:t>
            </a:r>
            <a:r>
              <a:rPr lang="en-US" sz="2000" dirty="0">
                <a:latin typeface="+mn-lt"/>
              </a:rPr>
              <a:t> </a:t>
            </a:r>
          </a:p>
          <a:p>
            <a:pPr marL="342900" indent="-342900">
              <a:buFont typeface="Arial" panose="020B0604020202020204" pitchFamily="34" charset="0"/>
              <a:buChar char="•"/>
            </a:pPr>
            <a:endParaRPr lang="en-US" sz="1200" dirty="0"/>
          </a:p>
        </p:txBody>
      </p:sp>
    </p:spTree>
    <p:extLst>
      <p:ext uri="{BB962C8B-B14F-4D97-AF65-F5344CB8AC3E}">
        <p14:creationId xmlns:p14="http://schemas.microsoft.com/office/powerpoint/2010/main" val="3560565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209884" y="228600"/>
            <a:ext cx="7924800" cy="584775"/>
          </a:xfrm>
          <a:prstGeom prst="rect">
            <a:avLst/>
          </a:prstGeom>
          <a:noFill/>
          <a:ln w="9525">
            <a:noFill/>
            <a:miter lim="800000"/>
            <a:headEnd/>
            <a:tailEnd/>
          </a:ln>
        </p:spPr>
        <p:txBody>
          <a:bodyPr wrap="square" anchor="t">
            <a:spAutoFit/>
          </a:bodyPr>
          <a:lstStyle/>
          <a:p>
            <a:pPr algn="ctr">
              <a:defRPr/>
            </a:pPr>
            <a:r>
              <a:rPr lang="en-US" sz="3200" b="1" dirty="0">
                <a:solidFill>
                  <a:srgbClr val="326297"/>
                </a:solidFill>
                <a:latin typeface="Calibri"/>
                <a:cs typeface="Arial"/>
              </a:rPr>
              <a:t>General Clean-Up of NAC 445A</a:t>
            </a:r>
          </a:p>
        </p:txBody>
      </p:sp>
      <p:sp>
        <p:nvSpPr>
          <p:cNvPr id="24" name="Slide Number Placeholder 23"/>
          <p:cNvSpPr>
            <a:spLocks noGrp="1"/>
          </p:cNvSpPr>
          <p:nvPr>
            <p:ph type="sldNum" sz="quarter" idx="12"/>
          </p:nvPr>
        </p:nvSpPr>
        <p:spPr>
          <a:xfrm>
            <a:off x="7010400" y="6492875"/>
            <a:ext cx="2133600" cy="365125"/>
          </a:xfrm>
        </p:spPr>
        <p:txBody>
          <a:bodyPr/>
          <a:lstStyle/>
          <a:p>
            <a:pPr>
              <a:defRPr/>
            </a:pPr>
            <a:fld id="{0503D940-AB8C-4343-850E-90F1D850C687}" type="slidenum">
              <a:rPr lang="en-US" smtClean="0"/>
              <a:pPr>
                <a:defRPr/>
              </a:pPr>
              <a:t>27</a:t>
            </a:fld>
            <a:endParaRPr lang="en-US"/>
          </a:p>
        </p:txBody>
      </p:sp>
      <p:grpSp>
        <p:nvGrpSpPr>
          <p:cNvPr id="2" name="Group 1"/>
          <p:cNvGrpSpPr/>
          <p:nvPr/>
        </p:nvGrpSpPr>
        <p:grpSpPr>
          <a:xfrm>
            <a:off x="-220809" y="-64159"/>
            <a:ext cx="1660817" cy="6922159"/>
            <a:chOff x="-220809" y="-64159"/>
            <a:chExt cx="1660817" cy="6922159"/>
          </a:xfrm>
        </p:grpSpPr>
        <p:grpSp>
          <p:nvGrpSpPr>
            <p:cNvPr id="11" name="Group 10"/>
            <p:cNvGrpSpPr/>
            <p:nvPr/>
          </p:nvGrpSpPr>
          <p:grpSpPr>
            <a:xfrm>
              <a:off x="0" y="0"/>
              <a:ext cx="1219200" cy="6858000"/>
              <a:chOff x="0" y="0"/>
              <a:chExt cx="1219200" cy="6858000"/>
            </a:xfrm>
          </p:grpSpPr>
          <p:sp>
            <p:nvSpPr>
              <p:cNvPr id="12" name="Rectangle 11"/>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13" name="TextBox 6"/>
              <p:cNvSpPr txBox="1">
                <a:spLocks noChangeArrowheads="1"/>
              </p:cNvSpPr>
              <p:nvPr/>
            </p:nvSpPr>
            <p:spPr bwMode="auto">
              <a:xfrm>
                <a:off x="0" y="1447800"/>
                <a:ext cx="1219200" cy="3985706"/>
              </a:xfrm>
              <a:prstGeom prst="rect">
                <a:avLst/>
              </a:prstGeom>
              <a:noFill/>
              <a:ln w="9525">
                <a:noFill/>
                <a:miter lim="800000"/>
                <a:headEnd/>
                <a:tailEnd/>
              </a:ln>
            </p:spPr>
            <p:txBody>
              <a:bodyPr wrap="square">
                <a:spAutoFit/>
              </a:bodyPr>
              <a:lstStyle/>
              <a:p>
                <a:pPr lvl="0" algn="ctr">
                  <a:defRPr/>
                </a:pPr>
                <a:r>
                  <a:rPr lang="en-US" sz="1100" b="1">
                    <a:solidFill>
                      <a:srgbClr val="2A4D78"/>
                    </a:solidFill>
                    <a:latin typeface="Calibri"/>
                    <a:cs typeface="Arial" pitchFamily="34" charset="0"/>
                  </a:rPr>
                  <a:t>Greg Lovato</a:t>
                </a:r>
              </a:p>
              <a:p>
                <a:pPr lvl="0" algn="ctr">
                  <a:defRPr/>
                </a:pPr>
                <a:r>
                  <a:rPr lang="en-US" sz="1100" i="1">
                    <a:solidFill>
                      <a:srgbClr val="2A4D78"/>
                    </a:solidFill>
                    <a:latin typeface="Calibri"/>
                    <a:cs typeface="Arial" pitchFamily="34" charset="0"/>
                  </a:rPr>
                  <a:t>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Jennifer Carr</a:t>
                </a:r>
              </a:p>
              <a:p>
                <a:pPr lvl="0" algn="ctr">
                  <a:defRPr/>
                </a:pPr>
                <a:r>
                  <a:rPr lang="en-US" sz="1100" i="1">
                    <a:solidFill>
                      <a:srgbClr val="2A4D78"/>
                    </a:solidFill>
                    <a:latin typeface="Calibri"/>
                    <a:cs typeface="Arial" pitchFamily="34" charset="0"/>
                  </a:rPr>
                  <a:t>Deputy 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Jeffrey Kinder</a:t>
                </a:r>
              </a:p>
              <a:p>
                <a:pPr lvl="0" algn="ctr">
                  <a:defRPr/>
                </a:pPr>
                <a:r>
                  <a:rPr lang="en-US" sz="1100" i="1">
                    <a:solidFill>
                      <a:srgbClr val="2A4D78"/>
                    </a:solidFill>
                    <a:latin typeface="Calibri"/>
                    <a:cs typeface="Arial" pitchFamily="34" charset="0"/>
                  </a:rPr>
                  <a:t>Deputy 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Rick </a:t>
                </a:r>
                <a:r>
                  <a:rPr lang="en-US" sz="1100" b="1" err="1">
                    <a:solidFill>
                      <a:srgbClr val="2A4D78"/>
                    </a:solidFill>
                    <a:latin typeface="Calibri"/>
                    <a:cs typeface="Arial" pitchFamily="34" charset="0"/>
                  </a:rPr>
                  <a:t>Perdomo</a:t>
                </a:r>
                <a:endParaRPr lang="en-US" sz="1100" b="1">
                  <a:solidFill>
                    <a:srgbClr val="2A4D78"/>
                  </a:solidFill>
                  <a:latin typeface="Calibri"/>
                  <a:cs typeface="Arial" pitchFamily="34" charset="0"/>
                </a:endParaRPr>
              </a:p>
              <a:p>
                <a:pPr algn="ctr">
                  <a:defRPr/>
                </a:pPr>
                <a:r>
                  <a:rPr lang="en-US" sz="1100" i="1">
                    <a:solidFill>
                      <a:srgbClr val="2A4D78"/>
                    </a:solidFill>
                    <a:latin typeface="Calibri"/>
                    <a:cs typeface="Arial" pitchFamily="34" charset="0"/>
                  </a:rPr>
                  <a:t>Deputy Administrator</a:t>
                </a:r>
              </a:p>
              <a:p>
                <a:pPr lvl="0" algn="ctr">
                  <a:defRPr/>
                </a:pPr>
                <a:endParaRPr lang="en-US" sz="1100" b="1">
                  <a:solidFill>
                    <a:srgbClr val="2A4D78"/>
                  </a:solidFill>
                  <a:latin typeface="Calibri"/>
                  <a:cs typeface="Arial" pitchFamily="34" charset="0"/>
                </a:endParaRPr>
              </a:p>
              <a:p>
                <a:pPr lvl="0" algn="ctr">
                  <a:defRPr/>
                </a:pPr>
                <a:endParaRPr lang="en-US" sz="1100" i="1">
                  <a:solidFill>
                    <a:srgbClr val="2A4D78"/>
                  </a:solidFill>
                  <a:latin typeface="Calibri"/>
                  <a:cs typeface="Arial" pitchFamily="34" charset="0"/>
                </a:endParaRPr>
              </a:p>
              <a:p>
                <a:pPr lvl="0" algn="ctr">
                  <a:defRPr/>
                </a:pPr>
                <a:endParaRPr lang="en-US" sz="1100" i="1">
                  <a:solidFill>
                    <a:srgbClr val="2A4D78"/>
                  </a:solidFill>
                  <a:latin typeface="Calibri"/>
                  <a:cs typeface="Arial" pitchFamily="34" charset="0"/>
                </a:endParaRPr>
              </a:p>
              <a:p>
                <a:pPr lvl="0" algn="ctr">
                  <a:defRPr/>
                </a:pPr>
                <a:br>
                  <a:rPr lang="en-US" sz="1100" i="1">
                    <a:solidFill>
                      <a:prstClr val="black"/>
                    </a:solidFill>
                    <a:latin typeface="Calibri"/>
                    <a:cs typeface="Arial" pitchFamily="34" charset="0"/>
                  </a:rPr>
                </a:br>
                <a:endParaRPr lang="en-US" sz="1100">
                  <a:solidFill>
                    <a:prstClr val="black"/>
                  </a:solidFill>
                  <a:latin typeface="Calibri"/>
                  <a:cs typeface="Arial" pitchFamily="34" charset="0"/>
                </a:endParaRPr>
              </a:p>
              <a:p>
                <a:pPr lvl="0" algn="ctr">
                  <a:defRPr/>
                </a:pPr>
                <a:br>
                  <a:rPr lang="en-US" sz="1100" i="1">
                    <a:solidFill>
                      <a:prstClr val="black"/>
                    </a:solidFill>
                    <a:latin typeface="Calibri"/>
                    <a:cs typeface="Arial" pitchFamily="34" charset="0"/>
                  </a:rPr>
                </a:br>
                <a:br>
                  <a:rPr lang="en-US" sz="1100" i="1">
                    <a:latin typeface="+mn-lt"/>
                    <a:cs typeface="Arial" pitchFamily="34" charset="0"/>
                  </a:rPr>
                </a:br>
                <a:br>
                  <a:rPr lang="en-US" sz="1100" i="1">
                    <a:latin typeface="+mn-lt"/>
                    <a:cs typeface="Arial" pitchFamily="34" charset="0"/>
                  </a:rPr>
                </a:br>
                <a:endParaRPr lang="en-US" sz="1100" i="1">
                  <a:latin typeface="+mn-lt"/>
                  <a:cs typeface="Arial" pitchFamily="34" charset="0"/>
                </a:endParaRPr>
              </a:p>
            </p:txBody>
          </p:sp>
        </p:gr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18" name="Picture 17"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9" name="TextBox 6"/>
            <p:cNvSpPr txBox="1">
              <a:spLocks noChangeArrowheads="1"/>
            </p:cNvSpPr>
            <p:nvPr/>
          </p:nvSpPr>
          <p:spPr bwMode="auto">
            <a:xfrm>
              <a:off x="0" y="4979313"/>
              <a:ext cx="1219200" cy="261610"/>
            </a:xfrm>
            <a:prstGeom prst="rect">
              <a:avLst/>
            </a:prstGeom>
            <a:noFill/>
            <a:ln w="9525">
              <a:noFill/>
              <a:miter lim="800000"/>
              <a:headEnd/>
              <a:tailEnd/>
            </a:ln>
          </p:spPr>
          <p:txBody>
            <a:bodyPr wrap="square">
              <a:spAutoFit/>
            </a:bodyPr>
            <a:lstStyle/>
            <a:p>
              <a:pPr lvl="0" algn="ctr">
                <a:defRPr/>
              </a:pPr>
              <a:endParaRPr lang="en-US" sz="1100" i="1">
                <a:latin typeface="+mn-lt"/>
                <a:cs typeface="Arial" pitchFamily="34" charset="0"/>
              </a:endParaRPr>
            </a:p>
          </p:txBody>
        </p:sp>
      </p:grpSp>
      <p:sp>
        <p:nvSpPr>
          <p:cNvPr id="15" name="TextBox 6">
            <a:extLst>
              <a:ext uri="{FF2B5EF4-FFF2-40B4-BE49-F238E27FC236}">
                <a16:creationId xmlns:a16="http://schemas.microsoft.com/office/drawing/2014/main" id="{B1BF53FF-90A9-A496-9B94-9D9621AF1F5C}"/>
              </a:ext>
            </a:extLst>
          </p:cNvPr>
          <p:cNvSpPr txBox="1">
            <a:spLocks noChangeArrowheads="1"/>
          </p:cNvSpPr>
          <p:nvPr/>
        </p:nvSpPr>
        <p:spPr bwMode="auto">
          <a:xfrm>
            <a:off x="0" y="4979313"/>
            <a:ext cx="1219200" cy="430887"/>
          </a:xfrm>
          <a:prstGeom prst="rect">
            <a:avLst/>
          </a:prstGeom>
          <a:noFill/>
          <a:ln w="9525">
            <a:noFill/>
            <a:miter lim="800000"/>
            <a:headEnd/>
            <a:tailEnd/>
          </a:ln>
        </p:spPr>
        <p:txBody>
          <a:bodyPr wrap="square">
            <a:spAutoFit/>
          </a:bodyPr>
          <a:lstStyle/>
          <a:p>
            <a:pPr lvl="0" algn="ctr">
              <a:defRPr/>
            </a:pPr>
            <a:r>
              <a:rPr lang="en-US" sz="1100" b="1">
                <a:solidFill>
                  <a:srgbClr val="2A4D78"/>
                </a:solidFill>
                <a:latin typeface="Calibri"/>
                <a:cs typeface="Arial" pitchFamily="34" charset="0"/>
              </a:rPr>
              <a:t>Jim Lawrence</a:t>
            </a:r>
          </a:p>
          <a:p>
            <a:pPr lvl="0" algn="ctr">
              <a:defRPr/>
            </a:pPr>
            <a:r>
              <a:rPr lang="en-US" sz="1100" i="1">
                <a:solidFill>
                  <a:srgbClr val="2A4D78"/>
                </a:solidFill>
                <a:latin typeface="Calibri"/>
                <a:cs typeface="Arial" pitchFamily="34" charset="0"/>
              </a:rPr>
              <a:t>Acting Director</a:t>
            </a:r>
            <a:endParaRPr lang="en-US" sz="1100" i="1">
              <a:latin typeface="+mn-lt"/>
              <a:cs typeface="Arial" pitchFamily="34" charset="0"/>
            </a:endParaRPr>
          </a:p>
        </p:txBody>
      </p:sp>
      <p:sp>
        <p:nvSpPr>
          <p:cNvPr id="7" name="TextBox 6">
            <a:extLst>
              <a:ext uri="{FF2B5EF4-FFF2-40B4-BE49-F238E27FC236}">
                <a16:creationId xmlns:a16="http://schemas.microsoft.com/office/drawing/2014/main" id="{B0DF7344-128D-81D9-D12D-AE5E4C3418EE}"/>
              </a:ext>
            </a:extLst>
          </p:cNvPr>
          <p:cNvSpPr txBox="1"/>
          <p:nvPr/>
        </p:nvSpPr>
        <p:spPr>
          <a:xfrm>
            <a:off x="1337747" y="693972"/>
            <a:ext cx="7687706" cy="6093976"/>
          </a:xfrm>
          <a:prstGeom prst="rect">
            <a:avLst/>
          </a:prstGeom>
          <a:noFill/>
        </p:spPr>
        <p:txBody>
          <a:bodyPr wrap="square" rtlCol="0">
            <a:spAutoFit/>
          </a:bodyPr>
          <a:lstStyle/>
          <a:p>
            <a:r>
              <a:rPr lang="en-US" sz="2000" dirty="0">
                <a:latin typeface="+mn-lt"/>
              </a:rPr>
              <a:t>Section 9:</a:t>
            </a:r>
          </a:p>
          <a:p>
            <a:pPr marL="342900" indent="-342900">
              <a:buFont typeface="Arial" panose="020B0604020202020204" pitchFamily="34" charset="0"/>
              <a:buChar char="•"/>
            </a:pPr>
            <a:r>
              <a:rPr lang="en-US" dirty="0">
                <a:latin typeface="+mn-lt"/>
              </a:rPr>
              <a:t>Removes the source of the publications in subsections 1-4.</a:t>
            </a:r>
          </a:p>
          <a:p>
            <a:pPr marL="342900" indent="-342900" algn="l">
              <a:buFont typeface="Arial" panose="020B0604020202020204" pitchFamily="34" charset="0"/>
              <a:buChar char="•"/>
            </a:pPr>
            <a:r>
              <a:rPr lang="en-US" dirty="0">
                <a:latin typeface="+mn-lt"/>
                <a:cs typeface="Arial" panose="020B0604020202020204" pitchFamily="34" charset="0"/>
              </a:rPr>
              <a:t>Replaces reference to the source of the publications in subsection 1 from </a:t>
            </a:r>
            <a:r>
              <a:rPr lang="en-US" i="0" u="none" strike="noStrike" baseline="0" dirty="0">
                <a:latin typeface="+mn-lt"/>
              </a:rPr>
              <a:t>United States Environmental Protection Agency, National </a:t>
            </a:r>
            <a:r>
              <a:rPr lang="en-US" i="1" u="none" strike="noStrike" baseline="0" dirty="0">
                <a:latin typeface="+mn-lt"/>
              </a:rPr>
              <a:t>Service </a:t>
            </a:r>
            <a:r>
              <a:rPr lang="en-US" i="0" u="none" strike="noStrike" baseline="0" dirty="0">
                <a:latin typeface="+mn-lt"/>
              </a:rPr>
              <a:t>Center for Environmental Publications and Information, 11029 Kenwood Road, Building 5, Cincinnati, Ohio 45242 </a:t>
            </a:r>
            <a:r>
              <a:rPr lang="en-US" dirty="0">
                <a:latin typeface="+mn-lt"/>
                <a:cs typeface="Arial" panose="020B0604020202020204" pitchFamily="34" charset="0"/>
              </a:rPr>
              <a:t>with </a:t>
            </a:r>
            <a:r>
              <a:rPr lang="en-US" i="1" u="none" strike="noStrike" baseline="0" dirty="0">
                <a:latin typeface="+mn-lt"/>
              </a:rPr>
              <a:t>at the Internet address https://www.epa.gov/nscep.</a:t>
            </a:r>
            <a:endParaRPr lang="en-US" i="1" u="none" strike="noStrike" baseline="0" dirty="0">
              <a:latin typeface="+mn-lt"/>
              <a:cs typeface="Arial" panose="020B0604020202020204" pitchFamily="34" charset="0"/>
            </a:endParaRPr>
          </a:p>
          <a:p>
            <a:pPr marL="342900" indent="-342900" algn="l">
              <a:buFont typeface="Arial" panose="020B0604020202020204" pitchFamily="34" charset="0"/>
              <a:buChar char="•"/>
            </a:pPr>
            <a:r>
              <a:rPr lang="en-US" dirty="0">
                <a:latin typeface="+mn-lt"/>
                <a:cs typeface="Arial" panose="020B0604020202020204" pitchFamily="34" charset="0"/>
              </a:rPr>
              <a:t>Adds reference to the publication </a:t>
            </a:r>
            <a:r>
              <a:rPr lang="en-US" i="1" u="none" strike="noStrike" baseline="0" dirty="0">
                <a:latin typeface="+mn-lt"/>
              </a:rPr>
              <a:t>Method 1664, Revision B: n-Hexane Extractable Material (HEM; Oil and Grease) and Silica Gel Treated n-Hexane Extractable Material (SGT-HEM; Non-polar Material) by Extraction and Gravimetry, February 2010, EPA-821-R-10-001. The publication is available free of charge, from the Environmental Protection Agency at the Internet address </a:t>
            </a:r>
            <a:r>
              <a:rPr lang="en-US" i="1" u="none" strike="noStrike" baseline="0" dirty="0">
                <a:latin typeface="+mn-lt"/>
                <a:hlinkClick r:id="rId5">
                  <a:extLst>
                    <a:ext uri="{A12FA001-AC4F-418D-AE19-62706E023703}">
                      <ahyp:hlinkClr xmlns:ahyp="http://schemas.microsoft.com/office/drawing/2018/hyperlinkcolor" val="tx"/>
                    </a:ext>
                  </a:extLst>
                </a:hlinkClick>
              </a:rPr>
              <a:t>https://www.epa.gov/nscep</a:t>
            </a:r>
            <a:r>
              <a:rPr lang="en-US" i="1" u="none" strike="noStrike" baseline="0" dirty="0">
                <a:latin typeface="+mn-lt"/>
              </a:rPr>
              <a:t>.</a:t>
            </a:r>
          </a:p>
          <a:p>
            <a:pPr marL="342900" indent="-342900" algn="l">
              <a:buFont typeface="Arial" panose="020B0604020202020204" pitchFamily="34" charset="0"/>
              <a:buChar char="•"/>
            </a:pPr>
            <a:r>
              <a:rPr lang="en-US" i="1" dirty="0">
                <a:latin typeface="+mn-lt"/>
              </a:rPr>
              <a:t>Removes publication number and price for referenced publication </a:t>
            </a:r>
            <a:r>
              <a:rPr lang="en-US" i="1" u="none" strike="noStrike" baseline="0" dirty="0">
                <a:latin typeface="+mn-lt"/>
              </a:rPr>
              <a:t>Test Methods for Evaluating Solid Waste, Physical/Chemical Methods, SW-846</a:t>
            </a:r>
            <a:r>
              <a:rPr lang="en-US" i="0" u="none" strike="noStrike" baseline="0" dirty="0">
                <a:latin typeface="+mn-lt"/>
              </a:rPr>
              <a:t>, 3</a:t>
            </a:r>
            <a:r>
              <a:rPr lang="en-US" i="0" u="none" strike="noStrike" baseline="30000" dirty="0">
                <a:latin typeface="+mn-lt"/>
              </a:rPr>
              <a:t>rd</a:t>
            </a:r>
            <a:r>
              <a:rPr lang="en-US" i="0" u="none" strike="noStrike" baseline="0" dirty="0">
                <a:latin typeface="+mn-lt"/>
              </a:rPr>
              <a:t> edition, and Updates I, II, IIA, IIB, III </a:t>
            </a:r>
            <a:r>
              <a:rPr lang="en-US" i="1" u="none" strike="noStrike" baseline="0" dirty="0">
                <a:latin typeface="+mn-lt"/>
              </a:rPr>
              <a:t>, </a:t>
            </a:r>
            <a:r>
              <a:rPr lang="en-US" i="0" u="none" strike="noStrike" baseline="0" dirty="0">
                <a:latin typeface="+mn-lt"/>
              </a:rPr>
              <a:t>IIIA; adds updates IIIB, IV and V; Replaces the source of the reference in subsection 4 from United States Government Printing Office at the Internet address http://www.epa.gov/epaoswer/hazwaste/test/main.htm to </a:t>
            </a:r>
            <a:r>
              <a:rPr lang="en-US" i="1" u="none" strike="noStrike" baseline="0" dirty="0">
                <a:latin typeface="+mn-lt"/>
              </a:rPr>
              <a:t>Environmental Protection Agency </a:t>
            </a:r>
            <a:r>
              <a:rPr lang="en-US" i="0" u="none" strike="noStrike" baseline="0" dirty="0">
                <a:latin typeface="+mn-lt"/>
              </a:rPr>
              <a:t>at the Internet address </a:t>
            </a:r>
            <a:r>
              <a:rPr lang="en-US" i="1" u="none" strike="noStrike" baseline="0" dirty="0">
                <a:latin typeface="+mn-lt"/>
              </a:rPr>
              <a:t>https://www.epa.gov/hwsw846/sw-846-compendium.</a:t>
            </a:r>
            <a:r>
              <a:rPr lang="en-US" i="0" u="none" strike="noStrike" baseline="0" dirty="0">
                <a:latin typeface="+mn-lt"/>
              </a:rPr>
              <a:t> </a:t>
            </a:r>
            <a:endParaRPr lang="en-US" i="1" u="none" strike="noStrike" baseline="0" dirty="0">
              <a:latin typeface="+mn-lt"/>
            </a:endParaRPr>
          </a:p>
          <a:p>
            <a:pPr marL="342900" indent="-342900">
              <a:buFont typeface="Arial" panose="020B0604020202020204" pitchFamily="34" charset="0"/>
              <a:buChar char="•"/>
            </a:pPr>
            <a:endParaRPr lang="en-US" sz="1200" dirty="0"/>
          </a:p>
        </p:txBody>
      </p:sp>
    </p:spTree>
    <p:extLst>
      <p:ext uri="{BB962C8B-B14F-4D97-AF65-F5344CB8AC3E}">
        <p14:creationId xmlns:p14="http://schemas.microsoft.com/office/powerpoint/2010/main" val="635163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209884" y="228600"/>
            <a:ext cx="7924800" cy="584775"/>
          </a:xfrm>
          <a:prstGeom prst="rect">
            <a:avLst/>
          </a:prstGeom>
          <a:noFill/>
          <a:ln w="9525">
            <a:noFill/>
            <a:miter lim="800000"/>
            <a:headEnd/>
            <a:tailEnd/>
          </a:ln>
        </p:spPr>
        <p:txBody>
          <a:bodyPr wrap="square" anchor="t">
            <a:spAutoFit/>
          </a:bodyPr>
          <a:lstStyle/>
          <a:p>
            <a:pPr algn="ctr">
              <a:defRPr/>
            </a:pPr>
            <a:r>
              <a:rPr lang="en-US" sz="3200" b="1" dirty="0">
                <a:solidFill>
                  <a:srgbClr val="326297"/>
                </a:solidFill>
                <a:latin typeface="Calibri"/>
                <a:cs typeface="Arial"/>
              </a:rPr>
              <a:t>General Clean-Up of NAC 445A</a:t>
            </a:r>
          </a:p>
        </p:txBody>
      </p:sp>
      <p:sp>
        <p:nvSpPr>
          <p:cNvPr id="24" name="Slide Number Placeholder 23"/>
          <p:cNvSpPr>
            <a:spLocks noGrp="1"/>
          </p:cNvSpPr>
          <p:nvPr>
            <p:ph type="sldNum" sz="quarter" idx="12"/>
          </p:nvPr>
        </p:nvSpPr>
        <p:spPr>
          <a:xfrm>
            <a:off x="7010400" y="6492875"/>
            <a:ext cx="2133600" cy="365125"/>
          </a:xfrm>
        </p:spPr>
        <p:txBody>
          <a:bodyPr/>
          <a:lstStyle/>
          <a:p>
            <a:pPr>
              <a:defRPr/>
            </a:pPr>
            <a:fld id="{0503D940-AB8C-4343-850E-90F1D850C687}" type="slidenum">
              <a:rPr lang="en-US" smtClean="0"/>
              <a:pPr>
                <a:defRPr/>
              </a:pPr>
              <a:t>28</a:t>
            </a:fld>
            <a:endParaRPr lang="en-US"/>
          </a:p>
        </p:txBody>
      </p:sp>
      <p:grpSp>
        <p:nvGrpSpPr>
          <p:cNvPr id="2" name="Group 1"/>
          <p:cNvGrpSpPr/>
          <p:nvPr/>
        </p:nvGrpSpPr>
        <p:grpSpPr>
          <a:xfrm>
            <a:off x="-220809" y="-64159"/>
            <a:ext cx="1660817" cy="6922159"/>
            <a:chOff x="-220809" y="-64159"/>
            <a:chExt cx="1660817" cy="6922159"/>
          </a:xfrm>
        </p:grpSpPr>
        <p:grpSp>
          <p:nvGrpSpPr>
            <p:cNvPr id="11" name="Group 10"/>
            <p:cNvGrpSpPr/>
            <p:nvPr/>
          </p:nvGrpSpPr>
          <p:grpSpPr>
            <a:xfrm>
              <a:off x="0" y="0"/>
              <a:ext cx="1219200" cy="6858000"/>
              <a:chOff x="0" y="0"/>
              <a:chExt cx="1219200" cy="6858000"/>
            </a:xfrm>
          </p:grpSpPr>
          <p:sp>
            <p:nvSpPr>
              <p:cNvPr id="12" name="Rectangle 11"/>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13" name="TextBox 6"/>
              <p:cNvSpPr txBox="1">
                <a:spLocks noChangeArrowheads="1"/>
              </p:cNvSpPr>
              <p:nvPr/>
            </p:nvSpPr>
            <p:spPr bwMode="auto">
              <a:xfrm>
                <a:off x="0" y="1447800"/>
                <a:ext cx="1219200" cy="3985706"/>
              </a:xfrm>
              <a:prstGeom prst="rect">
                <a:avLst/>
              </a:prstGeom>
              <a:noFill/>
              <a:ln w="9525">
                <a:noFill/>
                <a:miter lim="800000"/>
                <a:headEnd/>
                <a:tailEnd/>
              </a:ln>
            </p:spPr>
            <p:txBody>
              <a:bodyPr wrap="square">
                <a:spAutoFit/>
              </a:bodyPr>
              <a:lstStyle/>
              <a:p>
                <a:pPr lvl="0" algn="ctr">
                  <a:defRPr/>
                </a:pPr>
                <a:r>
                  <a:rPr lang="en-US" sz="1100" b="1">
                    <a:solidFill>
                      <a:srgbClr val="2A4D78"/>
                    </a:solidFill>
                    <a:latin typeface="Calibri"/>
                    <a:cs typeface="Arial" pitchFamily="34" charset="0"/>
                  </a:rPr>
                  <a:t>Greg Lovato</a:t>
                </a:r>
              </a:p>
              <a:p>
                <a:pPr lvl="0" algn="ctr">
                  <a:defRPr/>
                </a:pPr>
                <a:r>
                  <a:rPr lang="en-US" sz="1100" i="1">
                    <a:solidFill>
                      <a:srgbClr val="2A4D78"/>
                    </a:solidFill>
                    <a:latin typeface="Calibri"/>
                    <a:cs typeface="Arial" pitchFamily="34" charset="0"/>
                  </a:rPr>
                  <a:t>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Jennifer Carr</a:t>
                </a:r>
              </a:p>
              <a:p>
                <a:pPr lvl="0" algn="ctr">
                  <a:defRPr/>
                </a:pPr>
                <a:r>
                  <a:rPr lang="en-US" sz="1100" i="1">
                    <a:solidFill>
                      <a:srgbClr val="2A4D78"/>
                    </a:solidFill>
                    <a:latin typeface="Calibri"/>
                    <a:cs typeface="Arial" pitchFamily="34" charset="0"/>
                  </a:rPr>
                  <a:t>Deputy 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Jeffrey Kinder</a:t>
                </a:r>
              </a:p>
              <a:p>
                <a:pPr lvl="0" algn="ctr">
                  <a:defRPr/>
                </a:pPr>
                <a:r>
                  <a:rPr lang="en-US" sz="1100" i="1">
                    <a:solidFill>
                      <a:srgbClr val="2A4D78"/>
                    </a:solidFill>
                    <a:latin typeface="Calibri"/>
                    <a:cs typeface="Arial" pitchFamily="34" charset="0"/>
                  </a:rPr>
                  <a:t>Deputy 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Rick </a:t>
                </a:r>
                <a:r>
                  <a:rPr lang="en-US" sz="1100" b="1" err="1">
                    <a:solidFill>
                      <a:srgbClr val="2A4D78"/>
                    </a:solidFill>
                    <a:latin typeface="Calibri"/>
                    <a:cs typeface="Arial" pitchFamily="34" charset="0"/>
                  </a:rPr>
                  <a:t>Perdomo</a:t>
                </a:r>
                <a:endParaRPr lang="en-US" sz="1100" b="1">
                  <a:solidFill>
                    <a:srgbClr val="2A4D78"/>
                  </a:solidFill>
                  <a:latin typeface="Calibri"/>
                  <a:cs typeface="Arial" pitchFamily="34" charset="0"/>
                </a:endParaRPr>
              </a:p>
              <a:p>
                <a:pPr algn="ctr">
                  <a:defRPr/>
                </a:pPr>
                <a:r>
                  <a:rPr lang="en-US" sz="1100" i="1">
                    <a:solidFill>
                      <a:srgbClr val="2A4D78"/>
                    </a:solidFill>
                    <a:latin typeface="Calibri"/>
                    <a:cs typeface="Arial" pitchFamily="34" charset="0"/>
                  </a:rPr>
                  <a:t>Deputy Administrator</a:t>
                </a:r>
              </a:p>
              <a:p>
                <a:pPr lvl="0" algn="ctr">
                  <a:defRPr/>
                </a:pPr>
                <a:endParaRPr lang="en-US" sz="1100" b="1">
                  <a:solidFill>
                    <a:srgbClr val="2A4D78"/>
                  </a:solidFill>
                  <a:latin typeface="Calibri"/>
                  <a:cs typeface="Arial" pitchFamily="34" charset="0"/>
                </a:endParaRPr>
              </a:p>
              <a:p>
                <a:pPr lvl="0" algn="ctr">
                  <a:defRPr/>
                </a:pPr>
                <a:endParaRPr lang="en-US" sz="1100" i="1">
                  <a:solidFill>
                    <a:srgbClr val="2A4D78"/>
                  </a:solidFill>
                  <a:latin typeface="Calibri"/>
                  <a:cs typeface="Arial" pitchFamily="34" charset="0"/>
                </a:endParaRPr>
              </a:p>
              <a:p>
                <a:pPr lvl="0" algn="ctr">
                  <a:defRPr/>
                </a:pPr>
                <a:endParaRPr lang="en-US" sz="1100" i="1">
                  <a:solidFill>
                    <a:srgbClr val="2A4D78"/>
                  </a:solidFill>
                  <a:latin typeface="Calibri"/>
                  <a:cs typeface="Arial" pitchFamily="34" charset="0"/>
                </a:endParaRPr>
              </a:p>
              <a:p>
                <a:pPr lvl="0" algn="ctr">
                  <a:defRPr/>
                </a:pPr>
                <a:br>
                  <a:rPr lang="en-US" sz="1100" i="1">
                    <a:solidFill>
                      <a:prstClr val="black"/>
                    </a:solidFill>
                    <a:latin typeface="Calibri"/>
                    <a:cs typeface="Arial" pitchFamily="34" charset="0"/>
                  </a:rPr>
                </a:br>
                <a:endParaRPr lang="en-US" sz="1100">
                  <a:solidFill>
                    <a:prstClr val="black"/>
                  </a:solidFill>
                  <a:latin typeface="Calibri"/>
                  <a:cs typeface="Arial" pitchFamily="34" charset="0"/>
                </a:endParaRPr>
              </a:p>
              <a:p>
                <a:pPr lvl="0" algn="ctr">
                  <a:defRPr/>
                </a:pPr>
                <a:br>
                  <a:rPr lang="en-US" sz="1100" i="1">
                    <a:solidFill>
                      <a:prstClr val="black"/>
                    </a:solidFill>
                    <a:latin typeface="Calibri"/>
                    <a:cs typeface="Arial" pitchFamily="34" charset="0"/>
                  </a:rPr>
                </a:br>
                <a:br>
                  <a:rPr lang="en-US" sz="1100" i="1">
                    <a:latin typeface="+mn-lt"/>
                    <a:cs typeface="Arial" pitchFamily="34" charset="0"/>
                  </a:rPr>
                </a:br>
                <a:br>
                  <a:rPr lang="en-US" sz="1100" i="1">
                    <a:latin typeface="+mn-lt"/>
                    <a:cs typeface="Arial" pitchFamily="34" charset="0"/>
                  </a:rPr>
                </a:br>
                <a:endParaRPr lang="en-US" sz="1100" i="1">
                  <a:latin typeface="+mn-lt"/>
                  <a:cs typeface="Arial" pitchFamily="34" charset="0"/>
                </a:endParaRPr>
              </a:p>
            </p:txBody>
          </p:sp>
        </p:gr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18" name="Picture 17"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9" name="TextBox 6"/>
            <p:cNvSpPr txBox="1">
              <a:spLocks noChangeArrowheads="1"/>
            </p:cNvSpPr>
            <p:nvPr/>
          </p:nvSpPr>
          <p:spPr bwMode="auto">
            <a:xfrm>
              <a:off x="0" y="4979313"/>
              <a:ext cx="1219200" cy="261610"/>
            </a:xfrm>
            <a:prstGeom prst="rect">
              <a:avLst/>
            </a:prstGeom>
            <a:noFill/>
            <a:ln w="9525">
              <a:noFill/>
              <a:miter lim="800000"/>
              <a:headEnd/>
              <a:tailEnd/>
            </a:ln>
          </p:spPr>
          <p:txBody>
            <a:bodyPr wrap="square">
              <a:spAutoFit/>
            </a:bodyPr>
            <a:lstStyle/>
            <a:p>
              <a:pPr lvl="0" algn="ctr">
                <a:defRPr/>
              </a:pPr>
              <a:endParaRPr lang="en-US" sz="1100" i="1">
                <a:latin typeface="+mn-lt"/>
                <a:cs typeface="Arial" pitchFamily="34" charset="0"/>
              </a:endParaRPr>
            </a:p>
          </p:txBody>
        </p:sp>
      </p:grpSp>
      <p:sp>
        <p:nvSpPr>
          <p:cNvPr id="15" name="TextBox 6">
            <a:extLst>
              <a:ext uri="{FF2B5EF4-FFF2-40B4-BE49-F238E27FC236}">
                <a16:creationId xmlns:a16="http://schemas.microsoft.com/office/drawing/2014/main" id="{B1BF53FF-90A9-A496-9B94-9D9621AF1F5C}"/>
              </a:ext>
            </a:extLst>
          </p:cNvPr>
          <p:cNvSpPr txBox="1">
            <a:spLocks noChangeArrowheads="1"/>
          </p:cNvSpPr>
          <p:nvPr/>
        </p:nvSpPr>
        <p:spPr bwMode="auto">
          <a:xfrm>
            <a:off x="0" y="4979313"/>
            <a:ext cx="1219200" cy="430887"/>
          </a:xfrm>
          <a:prstGeom prst="rect">
            <a:avLst/>
          </a:prstGeom>
          <a:noFill/>
          <a:ln w="9525">
            <a:noFill/>
            <a:miter lim="800000"/>
            <a:headEnd/>
            <a:tailEnd/>
          </a:ln>
        </p:spPr>
        <p:txBody>
          <a:bodyPr wrap="square">
            <a:spAutoFit/>
          </a:bodyPr>
          <a:lstStyle/>
          <a:p>
            <a:pPr lvl="0" algn="ctr">
              <a:defRPr/>
            </a:pPr>
            <a:r>
              <a:rPr lang="en-US" sz="1100" b="1">
                <a:solidFill>
                  <a:srgbClr val="2A4D78"/>
                </a:solidFill>
                <a:latin typeface="Calibri"/>
                <a:cs typeface="Arial" pitchFamily="34" charset="0"/>
              </a:rPr>
              <a:t>Jim Lawrence</a:t>
            </a:r>
          </a:p>
          <a:p>
            <a:pPr lvl="0" algn="ctr">
              <a:defRPr/>
            </a:pPr>
            <a:r>
              <a:rPr lang="en-US" sz="1100" i="1">
                <a:solidFill>
                  <a:srgbClr val="2A4D78"/>
                </a:solidFill>
                <a:latin typeface="Calibri"/>
                <a:cs typeface="Arial" pitchFamily="34" charset="0"/>
              </a:rPr>
              <a:t>Acting Director</a:t>
            </a:r>
            <a:endParaRPr lang="en-US" sz="1100" i="1">
              <a:latin typeface="+mn-lt"/>
              <a:cs typeface="Arial" pitchFamily="34" charset="0"/>
            </a:endParaRPr>
          </a:p>
        </p:txBody>
      </p:sp>
      <p:sp>
        <p:nvSpPr>
          <p:cNvPr id="7" name="TextBox 6">
            <a:extLst>
              <a:ext uri="{FF2B5EF4-FFF2-40B4-BE49-F238E27FC236}">
                <a16:creationId xmlns:a16="http://schemas.microsoft.com/office/drawing/2014/main" id="{B0DF7344-128D-81D9-D12D-AE5E4C3418EE}"/>
              </a:ext>
            </a:extLst>
          </p:cNvPr>
          <p:cNvSpPr txBox="1"/>
          <p:nvPr/>
        </p:nvSpPr>
        <p:spPr>
          <a:xfrm>
            <a:off x="1342472" y="699440"/>
            <a:ext cx="7687706" cy="5386090"/>
          </a:xfrm>
          <a:prstGeom prst="rect">
            <a:avLst/>
          </a:prstGeom>
          <a:noFill/>
        </p:spPr>
        <p:txBody>
          <a:bodyPr wrap="square" rtlCol="0">
            <a:spAutoFit/>
          </a:bodyPr>
          <a:lstStyle/>
          <a:p>
            <a:r>
              <a:rPr lang="en-US" sz="2000" dirty="0">
                <a:latin typeface="+mn-lt"/>
              </a:rPr>
              <a:t>Section 10:</a:t>
            </a:r>
          </a:p>
          <a:p>
            <a:pPr marL="342900" indent="-342900">
              <a:buFont typeface="Arial" panose="020B0604020202020204" pitchFamily="34" charset="0"/>
              <a:buChar char="•"/>
            </a:pPr>
            <a:r>
              <a:rPr lang="en-US" dirty="0">
                <a:latin typeface="+mn-lt"/>
              </a:rPr>
              <a:t>Updates the source address of publications referenced in subsections 1 &amp; 2.</a:t>
            </a:r>
          </a:p>
          <a:p>
            <a:pPr marL="342900" indent="-342900" algn="l">
              <a:buFont typeface="Arial" panose="020B0604020202020204" pitchFamily="34" charset="0"/>
              <a:buChar char="•"/>
            </a:pPr>
            <a:r>
              <a:rPr lang="en-US" dirty="0">
                <a:latin typeface="+mn-lt"/>
                <a:cs typeface="Arial" panose="020B0604020202020204" pitchFamily="34" charset="0"/>
              </a:rPr>
              <a:t>Updates the price of publications referenced in subsections 1 &amp; 2.</a:t>
            </a:r>
            <a:endParaRPr lang="en-US" i="1" u="none" strike="noStrike" baseline="0" dirty="0">
              <a:latin typeface="+mn-lt"/>
              <a:cs typeface="Arial" panose="020B0604020202020204" pitchFamily="34" charset="0"/>
            </a:endParaRPr>
          </a:p>
          <a:p>
            <a:pPr marL="285750" indent="-285750" algn="l">
              <a:buFont typeface="Arial" panose="020B0604020202020204" pitchFamily="34" charset="0"/>
              <a:buChar char="•"/>
            </a:pPr>
            <a:r>
              <a:rPr lang="en-US" dirty="0">
                <a:latin typeface="+mn-lt"/>
                <a:cs typeface="Arial" panose="020B0604020202020204" pitchFamily="34" charset="0"/>
              </a:rPr>
              <a:t>Adopts by reference the publication </a:t>
            </a:r>
            <a:r>
              <a:rPr lang="en-US" i="1" u="none" strike="noStrike" baseline="0" dirty="0">
                <a:latin typeface="+mn-lt"/>
              </a:rPr>
              <a:t>ASTM C1308-21, “Standard Test Method for Accelerated Leach Test for Measuring Contaminant Releases From Solidified Waste,” which is available from ASTM International, 100 Barr Harbor Drive, P.O. Box C700, West Conshohocken, Pennsylvania, 19428-2959, or at the Internet address http://www.astm.org, for the price of $60.</a:t>
            </a:r>
          </a:p>
          <a:p>
            <a:pPr marL="285750" indent="-285750" algn="l">
              <a:buFont typeface="Arial" panose="020B0604020202020204" pitchFamily="34" charset="0"/>
              <a:buChar char="•"/>
            </a:pPr>
            <a:r>
              <a:rPr lang="en-US" dirty="0">
                <a:latin typeface="+mn-lt"/>
                <a:cs typeface="Arial" panose="020B0604020202020204" pitchFamily="34" charset="0"/>
              </a:rPr>
              <a:t>Adopts by reference the publication </a:t>
            </a:r>
            <a:r>
              <a:rPr lang="en-US" i="1" u="none" strike="noStrike" baseline="0" dirty="0">
                <a:latin typeface="+mn-lt"/>
              </a:rPr>
              <a:t>ASTM D5744-18 “Standard Test Method for Laboratory Weathering of Solid Materials Using a Humidity Cell,” which is available from ASTM International, 100 Barr Harbor Drive, P.O. Box C700, West Conshohocken, Pennsylvania, 19428-2959, or at the Internet address http://www.astm.org, for the price of $78.</a:t>
            </a:r>
          </a:p>
          <a:p>
            <a:pPr marL="285750" indent="-285750" algn="l">
              <a:buFont typeface="Arial" panose="020B0604020202020204" pitchFamily="34" charset="0"/>
              <a:buChar char="•"/>
            </a:pPr>
            <a:r>
              <a:rPr lang="en-US" dirty="0">
                <a:latin typeface="+mn-lt"/>
                <a:cs typeface="Arial" panose="020B0604020202020204" pitchFamily="34" charset="0"/>
              </a:rPr>
              <a:t>Adopts by reference the publication</a:t>
            </a:r>
            <a:r>
              <a:rPr lang="en-US" i="1" dirty="0">
                <a:latin typeface="+mn-lt"/>
                <a:cs typeface="Arial" panose="020B0604020202020204" pitchFamily="34" charset="0"/>
              </a:rPr>
              <a:t> </a:t>
            </a:r>
            <a:r>
              <a:rPr lang="en-US" i="1" u="none" strike="noStrike" baseline="0" dirty="0">
                <a:latin typeface="+mn-lt"/>
              </a:rPr>
              <a:t>ASTM E1915-20, “Standard Test Methods for Analysis of Metal Bearing Ores and Related Materials for Carbon, Sulfur, and Acid-Base Characteristics,” which is available from ASTM International, 100 Barr Harbor Drive, P.O. Box C700, West Conshohocken, Pennsylvania, 19428-2959, or at the Internet address http://www.astm.org, for the price of $78.</a:t>
            </a:r>
          </a:p>
        </p:txBody>
      </p:sp>
    </p:spTree>
    <p:extLst>
      <p:ext uri="{BB962C8B-B14F-4D97-AF65-F5344CB8AC3E}">
        <p14:creationId xmlns:p14="http://schemas.microsoft.com/office/powerpoint/2010/main" val="4282860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209884" y="228600"/>
            <a:ext cx="7924800" cy="584775"/>
          </a:xfrm>
          <a:prstGeom prst="rect">
            <a:avLst/>
          </a:prstGeom>
          <a:noFill/>
          <a:ln w="9525">
            <a:noFill/>
            <a:miter lim="800000"/>
            <a:headEnd/>
            <a:tailEnd/>
          </a:ln>
        </p:spPr>
        <p:txBody>
          <a:bodyPr wrap="square" anchor="t">
            <a:spAutoFit/>
          </a:bodyPr>
          <a:lstStyle/>
          <a:p>
            <a:pPr algn="ctr">
              <a:defRPr/>
            </a:pPr>
            <a:r>
              <a:rPr lang="en-US" sz="3200" b="1" dirty="0">
                <a:solidFill>
                  <a:srgbClr val="326297"/>
                </a:solidFill>
                <a:latin typeface="Calibri"/>
                <a:cs typeface="Arial"/>
              </a:rPr>
              <a:t>General Clean-Up of NAC 445A</a:t>
            </a:r>
          </a:p>
        </p:txBody>
      </p:sp>
      <p:sp>
        <p:nvSpPr>
          <p:cNvPr id="24" name="Slide Number Placeholder 23"/>
          <p:cNvSpPr>
            <a:spLocks noGrp="1"/>
          </p:cNvSpPr>
          <p:nvPr>
            <p:ph type="sldNum" sz="quarter" idx="12"/>
          </p:nvPr>
        </p:nvSpPr>
        <p:spPr>
          <a:xfrm>
            <a:off x="7010400" y="6492875"/>
            <a:ext cx="2133600" cy="365125"/>
          </a:xfrm>
        </p:spPr>
        <p:txBody>
          <a:bodyPr/>
          <a:lstStyle/>
          <a:p>
            <a:pPr>
              <a:defRPr/>
            </a:pPr>
            <a:fld id="{0503D940-AB8C-4343-850E-90F1D850C687}" type="slidenum">
              <a:rPr lang="en-US" smtClean="0"/>
              <a:pPr>
                <a:defRPr/>
              </a:pPr>
              <a:t>29</a:t>
            </a:fld>
            <a:endParaRPr lang="en-US"/>
          </a:p>
        </p:txBody>
      </p:sp>
      <p:grpSp>
        <p:nvGrpSpPr>
          <p:cNvPr id="2" name="Group 1"/>
          <p:cNvGrpSpPr/>
          <p:nvPr/>
        </p:nvGrpSpPr>
        <p:grpSpPr>
          <a:xfrm>
            <a:off x="-220809" y="-64159"/>
            <a:ext cx="1660817" cy="6922159"/>
            <a:chOff x="-220809" y="-64159"/>
            <a:chExt cx="1660817" cy="6922159"/>
          </a:xfrm>
        </p:grpSpPr>
        <p:grpSp>
          <p:nvGrpSpPr>
            <p:cNvPr id="11" name="Group 10"/>
            <p:cNvGrpSpPr/>
            <p:nvPr/>
          </p:nvGrpSpPr>
          <p:grpSpPr>
            <a:xfrm>
              <a:off x="0" y="0"/>
              <a:ext cx="1219200" cy="6858000"/>
              <a:chOff x="0" y="0"/>
              <a:chExt cx="1219200" cy="6858000"/>
            </a:xfrm>
          </p:grpSpPr>
          <p:sp>
            <p:nvSpPr>
              <p:cNvPr id="12" name="Rectangle 11"/>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13" name="TextBox 6"/>
              <p:cNvSpPr txBox="1">
                <a:spLocks noChangeArrowheads="1"/>
              </p:cNvSpPr>
              <p:nvPr/>
            </p:nvSpPr>
            <p:spPr bwMode="auto">
              <a:xfrm>
                <a:off x="0" y="1447800"/>
                <a:ext cx="1219200" cy="3985706"/>
              </a:xfrm>
              <a:prstGeom prst="rect">
                <a:avLst/>
              </a:prstGeom>
              <a:noFill/>
              <a:ln w="9525">
                <a:noFill/>
                <a:miter lim="800000"/>
                <a:headEnd/>
                <a:tailEnd/>
              </a:ln>
            </p:spPr>
            <p:txBody>
              <a:bodyPr wrap="square">
                <a:spAutoFit/>
              </a:bodyPr>
              <a:lstStyle/>
              <a:p>
                <a:pPr lvl="0" algn="ctr">
                  <a:defRPr/>
                </a:pPr>
                <a:r>
                  <a:rPr lang="en-US" sz="1100" b="1">
                    <a:solidFill>
                      <a:srgbClr val="2A4D78"/>
                    </a:solidFill>
                    <a:latin typeface="Calibri"/>
                    <a:cs typeface="Arial" pitchFamily="34" charset="0"/>
                  </a:rPr>
                  <a:t>Greg Lovato</a:t>
                </a:r>
              </a:p>
              <a:p>
                <a:pPr lvl="0" algn="ctr">
                  <a:defRPr/>
                </a:pPr>
                <a:r>
                  <a:rPr lang="en-US" sz="1100" i="1">
                    <a:solidFill>
                      <a:srgbClr val="2A4D78"/>
                    </a:solidFill>
                    <a:latin typeface="Calibri"/>
                    <a:cs typeface="Arial" pitchFamily="34" charset="0"/>
                  </a:rPr>
                  <a:t>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Jennifer Carr</a:t>
                </a:r>
              </a:p>
              <a:p>
                <a:pPr lvl="0" algn="ctr">
                  <a:defRPr/>
                </a:pPr>
                <a:r>
                  <a:rPr lang="en-US" sz="1100" i="1">
                    <a:solidFill>
                      <a:srgbClr val="2A4D78"/>
                    </a:solidFill>
                    <a:latin typeface="Calibri"/>
                    <a:cs typeface="Arial" pitchFamily="34" charset="0"/>
                  </a:rPr>
                  <a:t>Deputy 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Jeffrey Kinder</a:t>
                </a:r>
              </a:p>
              <a:p>
                <a:pPr lvl="0" algn="ctr">
                  <a:defRPr/>
                </a:pPr>
                <a:r>
                  <a:rPr lang="en-US" sz="1100" i="1">
                    <a:solidFill>
                      <a:srgbClr val="2A4D78"/>
                    </a:solidFill>
                    <a:latin typeface="Calibri"/>
                    <a:cs typeface="Arial" pitchFamily="34" charset="0"/>
                  </a:rPr>
                  <a:t>Deputy 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Rick </a:t>
                </a:r>
                <a:r>
                  <a:rPr lang="en-US" sz="1100" b="1" err="1">
                    <a:solidFill>
                      <a:srgbClr val="2A4D78"/>
                    </a:solidFill>
                    <a:latin typeface="Calibri"/>
                    <a:cs typeface="Arial" pitchFamily="34" charset="0"/>
                  </a:rPr>
                  <a:t>Perdomo</a:t>
                </a:r>
                <a:endParaRPr lang="en-US" sz="1100" b="1">
                  <a:solidFill>
                    <a:srgbClr val="2A4D78"/>
                  </a:solidFill>
                  <a:latin typeface="Calibri"/>
                  <a:cs typeface="Arial" pitchFamily="34" charset="0"/>
                </a:endParaRPr>
              </a:p>
              <a:p>
                <a:pPr algn="ctr">
                  <a:defRPr/>
                </a:pPr>
                <a:r>
                  <a:rPr lang="en-US" sz="1100" i="1">
                    <a:solidFill>
                      <a:srgbClr val="2A4D78"/>
                    </a:solidFill>
                    <a:latin typeface="Calibri"/>
                    <a:cs typeface="Arial" pitchFamily="34" charset="0"/>
                  </a:rPr>
                  <a:t>Deputy Administrator</a:t>
                </a:r>
              </a:p>
              <a:p>
                <a:pPr lvl="0" algn="ctr">
                  <a:defRPr/>
                </a:pPr>
                <a:endParaRPr lang="en-US" sz="1100" b="1">
                  <a:solidFill>
                    <a:srgbClr val="2A4D78"/>
                  </a:solidFill>
                  <a:latin typeface="Calibri"/>
                  <a:cs typeface="Arial" pitchFamily="34" charset="0"/>
                </a:endParaRPr>
              </a:p>
              <a:p>
                <a:pPr lvl="0" algn="ctr">
                  <a:defRPr/>
                </a:pPr>
                <a:endParaRPr lang="en-US" sz="1100" i="1">
                  <a:solidFill>
                    <a:srgbClr val="2A4D78"/>
                  </a:solidFill>
                  <a:latin typeface="Calibri"/>
                  <a:cs typeface="Arial" pitchFamily="34" charset="0"/>
                </a:endParaRPr>
              </a:p>
              <a:p>
                <a:pPr lvl="0" algn="ctr">
                  <a:defRPr/>
                </a:pPr>
                <a:endParaRPr lang="en-US" sz="1100" i="1">
                  <a:solidFill>
                    <a:srgbClr val="2A4D78"/>
                  </a:solidFill>
                  <a:latin typeface="Calibri"/>
                  <a:cs typeface="Arial" pitchFamily="34" charset="0"/>
                </a:endParaRPr>
              </a:p>
              <a:p>
                <a:pPr lvl="0" algn="ctr">
                  <a:defRPr/>
                </a:pPr>
                <a:br>
                  <a:rPr lang="en-US" sz="1100" i="1">
                    <a:solidFill>
                      <a:prstClr val="black"/>
                    </a:solidFill>
                    <a:latin typeface="Calibri"/>
                    <a:cs typeface="Arial" pitchFamily="34" charset="0"/>
                  </a:rPr>
                </a:br>
                <a:endParaRPr lang="en-US" sz="1100">
                  <a:solidFill>
                    <a:prstClr val="black"/>
                  </a:solidFill>
                  <a:latin typeface="Calibri"/>
                  <a:cs typeface="Arial" pitchFamily="34" charset="0"/>
                </a:endParaRPr>
              </a:p>
              <a:p>
                <a:pPr lvl="0" algn="ctr">
                  <a:defRPr/>
                </a:pPr>
                <a:br>
                  <a:rPr lang="en-US" sz="1100" i="1">
                    <a:solidFill>
                      <a:prstClr val="black"/>
                    </a:solidFill>
                    <a:latin typeface="Calibri"/>
                    <a:cs typeface="Arial" pitchFamily="34" charset="0"/>
                  </a:rPr>
                </a:br>
                <a:br>
                  <a:rPr lang="en-US" sz="1100" i="1">
                    <a:latin typeface="+mn-lt"/>
                    <a:cs typeface="Arial" pitchFamily="34" charset="0"/>
                  </a:rPr>
                </a:br>
                <a:br>
                  <a:rPr lang="en-US" sz="1100" i="1">
                    <a:latin typeface="+mn-lt"/>
                    <a:cs typeface="Arial" pitchFamily="34" charset="0"/>
                  </a:rPr>
                </a:br>
                <a:endParaRPr lang="en-US" sz="1100" i="1">
                  <a:latin typeface="+mn-lt"/>
                  <a:cs typeface="Arial" pitchFamily="34" charset="0"/>
                </a:endParaRPr>
              </a:p>
            </p:txBody>
          </p:sp>
        </p:gr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18" name="Picture 17"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9" name="TextBox 6"/>
            <p:cNvSpPr txBox="1">
              <a:spLocks noChangeArrowheads="1"/>
            </p:cNvSpPr>
            <p:nvPr/>
          </p:nvSpPr>
          <p:spPr bwMode="auto">
            <a:xfrm>
              <a:off x="0" y="4979313"/>
              <a:ext cx="1219200" cy="261610"/>
            </a:xfrm>
            <a:prstGeom prst="rect">
              <a:avLst/>
            </a:prstGeom>
            <a:noFill/>
            <a:ln w="9525">
              <a:noFill/>
              <a:miter lim="800000"/>
              <a:headEnd/>
              <a:tailEnd/>
            </a:ln>
          </p:spPr>
          <p:txBody>
            <a:bodyPr wrap="square">
              <a:spAutoFit/>
            </a:bodyPr>
            <a:lstStyle/>
            <a:p>
              <a:pPr lvl="0" algn="ctr">
                <a:defRPr/>
              </a:pPr>
              <a:endParaRPr lang="en-US" sz="1100" i="1">
                <a:latin typeface="+mn-lt"/>
                <a:cs typeface="Arial" pitchFamily="34" charset="0"/>
              </a:endParaRPr>
            </a:p>
          </p:txBody>
        </p:sp>
      </p:grpSp>
      <p:sp>
        <p:nvSpPr>
          <p:cNvPr id="15" name="TextBox 6">
            <a:extLst>
              <a:ext uri="{FF2B5EF4-FFF2-40B4-BE49-F238E27FC236}">
                <a16:creationId xmlns:a16="http://schemas.microsoft.com/office/drawing/2014/main" id="{B1BF53FF-90A9-A496-9B94-9D9621AF1F5C}"/>
              </a:ext>
            </a:extLst>
          </p:cNvPr>
          <p:cNvSpPr txBox="1">
            <a:spLocks noChangeArrowheads="1"/>
          </p:cNvSpPr>
          <p:nvPr/>
        </p:nvSpPr>
        <p:spPr bwMode="auto">
          <a:xfrm>
            <a:off x="0" y="4979313"/>
            <a:ext cx="1219200" cy="430887"/>
          </a:xfrm>
          <a:prstGeom prst="rect">
            <a:avLst/>
          </a:prstGeom>
          <a:noFill/>
          <a:ln w="9525">
            <a:noFill/>
            <a:miter lim="800000"/>
            <a:headEnd/>
            <a:tailEnd/>
          </a:ln>
        </p:spPr>
        <p:txBody>
          <a:bodyPr wrap="square">
            <a:spAutoFit/>
          </a:bodyPr>
          <a:lstStyle/>
          <a:p>
            <a:pPr lvl="0" algn="ctr">
              <a:defRPr/>
            </a:pPr>
            <a:r>
              <a:rPr lang="en-US" sz="1100" b="1">
                <a:solidFill>
                  <a:srgbClr val="2A4D78"/>
                </a:solidFill>
                <a:latin typeface="Calibri"/>
                <a:cs typeface="Arial" pitchFamily="34" charset="0"/>
              </a:rPr>
              <a:t>Jim Lawrence</a:t>
            </a:r>
          </a:p>
          <a:p>
            <a:pPr lvl="0" algn="ctr">
              <a:defRPr/>
            </a:pPr>
            <a:r>
              <a:rPr lang="en-US" sz="1100" i="1">
                <a:solidFill>
                  <a:srgbClr val="2A4D78"/>
                </a:solidFill>
                <a:latin typeface="Calibri"/>
                <a:cs typeface="Arial" pitchFamily="34" charset="0"/>
              </a:rPr>
              <a:t>Acting Director</a:t>
            </a:r>
            <a:endParaRPr lang="en-US" sz="1100" i="1">
              <a:latin typeface="+mn-lt"/>
              <a:cs typeface="Arial" pitchFamily="34" charset="0"/>
            </a:endParaRPr>
          </a:p>
        </p:txBody>
      </p:sp>
      <p:sp>
        <p:nvSpPr>
          <p:cNvPr id="7" name="TextBox 6">
            <a:extLst>
              <a:ext uri="{FF2B5EF4-FFF2-40B4-BE49-F238E27FC236}">
                <a16:creationId xmlns:a16="http://schemas.microsoft.com/office/drawing/2014/main" id="{B0DF7344-128D-81D9-D12D-AE5E4C3418EE}"/>
              </a:ext>
            </a:extLst>
          </p:cNvPr>
          <p:cNvSpPr txBox="1"/>
          <p:nvPr/>
        </p:nvSpPr>
        <p:spPr>
          <a:xfrm>
            <a:off x="1342472" y="699440"/>
            <a:ext cx="7687706" cy="5663089"/>
          </a:xfrm>
          <a:prstGeom prst="rect">
            <a:avLst/>
          </a:prstGeom>
          <a:noFill/>
        </p:spPr>
        <p:txBody>
          <a:bodyPr wrap="square" rtlCol="0">
            <a:spAutoFit/>
          </a:bodyPr>
          <a:lstStyle/>
          <a:p>
            <a:r>
              <a:rPr lang="en-US" sz="2000" dirty="0">
                <a:latin typeface="+mn-lt"/>
              </a:rPr>
              <a:t>Section 10 (cont.):</a:t>
            </a:r>
          </a:p>
          <a:p>
            <a:pPr marL="342900" indent="-342900" algn="l">
              <a:buFont typeface="Arial" panose="020B0604020202020204" pitchFamily="34" charset="0"/>
              <a:buChar char="•"/>
            </a:pPr>
            <a:r>
              <a:rPr lang="en-US" sz="1800" i="1" dirty="0">
                <a:latin typeface="+mn-lt"/>
              </a:rPr>
              <a:t>Changes the reference to the most recent version of </a:t>
            </a:r>
            <a:r>
              <a:rPr lang="en-US" sz="1800" i="1" u="none" strike="noStrike" baseline="0" dirty="0">
                <a:latin typeface="+mn-lt"/>
              </a:rPr>
              <a:t>General Requirements for the Competence of Testing and Calibration Laboratories and replaces the source of the publication from </a:t>
            </a:r>
            <a:r>
              <a:rPr lang="en-US" sz="1800" i="0" u="none" strike="noStrike" baseline="0" dirty="0">
                <a:latin typeface="+mn-lt"/>
              </a:rPr>
              <a:t>Global Engineering Documents, 15 Inverness Way East, Englewood, Colorado 80112 to </a:t>
            </a:r>
            <a:r>
              <a:rPr lang="en-US" sz="1800" i="1" u="none" strike="noStrike" baseline="0" dirty="0">
                <a:latin typeface="+mn-lt"/>
              </a:rPr>
              <a:t>the American National Standards Institute, at the Internet address </a:t>
            </a:r>
            <a:r>
              <a:rPr lang="en-US" sz="1800" i="1" u="none" strike="noStrike" baseline="0" dirty="0">
                <a:latin typeface="+mn-lt"/>
                <a:hlinkClick r:id="rId5">
                  <a:extLst>
                    <a:ext uri="{A12FA001-AC4F-418D-AE19-62706E023703}">
                      <ahyp:hlinkClr xmlns:ahyp="http://schemas.microsoft.com/office/drawing/2018/hyperlinkcolor" val="tx"/>
                    </a:ext>
                  </a:extLst>
                </a:hlinkClick>
              </a:rPr>
              <a:t>https://webstore.ansi.org</a:t>
            </a:r>
            <a:r>
              <a:rPr lang="en-US" sz="1800" i="1" u="none" strike="noStrike" baseline="0" dirty="0">
                <a:latin typeface="+mn-lt"/>
              </a:rPr>
              <a:t>.</a:t>
            </a:r>
          </a:p>
          <a:p>
            <a:pPr marL="285750" indent="-285750" algn="l">
              <a:buFont typeface="Arial" panose="020B0604020202020204" pitchFamily="34" charset="0"/>
              <a:buChar char="•"/>
            </a:pPr>
            <a:r>
              <a:rPr lang="en-US" i="1" dirty="0">
                <a:latin typeface="+mn-lt"/>
              </a:rPr>
              <a:t>Changes the reference to the most recent edition of </a:t>
            </a:r>
            <a:r>
              <a:rPr lang="en-US" i="1" u="none" strike="noStrike" baseline="0" dirty="0">
                <a:latin typeface="+mn-lt"/>
              </a:rPr>
              <a:t>Standard Methods for the Examination of Water and Wastewater, adds by toll-free telephone at (800) 926-7337, or at the Internet address </a:t>
            </a:r>
            <a:r>
              <a:rPr lang="en-US" i="1" u="none" strike="noStrike" baseline="0" dirty="0">
                <a:latin typeface="+mn-lt"/>
                <a:hlinkClick r:id="rId6">
                  <a:extLst>
                    <a:ext uri="{A12FA001-AC4F-418D-AE19-62706E023703}">
                      <ahyp:hlinkClr xmlns:ahyp="http://schemas.microsoft.com/office/drawing/2018/hyperlinkcolor" val="tx"/>
                    </a:ext>
                  </a:extLst>
                </a:hlinkClick>
              </a:rPr>
              <a:t>http://www.awwa.org/store.aspx</a:t>
            </a:r>
            <a:r>
              <a:rPr lang="en-US" i="1" u="none" strike="noStrike" baseline="0" dirty="0">
                <a:latin typeface="+mn-lt"/>
              </a:rPr>
              <a:t>, and updates the price of the publication to $275 </a:t>
            </a:r>
            <a:r>
              <a:rPr lang="en-US" i="0" u="none" strike="noStrike" baseline="0" dirty="0">
                <a:latin typeface="+mn-lt"/>
              </a:rPr>
              <a:t>for members and </a:t>
            </a:r>
            <a:r>
              <a:rPr lang="en-US" i="1" u="none" strike="noStrike" baseline="0" dirty="0">
                <a:latin typeface="+mn-lt"/>
              </a:rPr>
              <a:t>$395 </a:t>
            </a:r>
            <a:r>
              <a:rPr lang="en-US" i="0" u="none" strike="noStrike" baseline="0" dirty="0">
                <a:latin typeface="+mn-lt"/>
              </a:rPr>
              <a:t>for nonmembers</a:t>
            </a:r>
            <a:r>
              <a:rPr lang="en-US" i="1" dirty="0">
                <a:latin typeface="+mn-lt"/>
              </a:rPr>
              <a:t> .</a:t>
            </a:r>
          </a:p>
          <a:p>
            <a:pPr algn="l"/>
            <a:r>
              <a:rPr lang="en-US" i="1" dirty="0">
                <a:latin typeface="+mn-lt"/>
              </a:rPr>
              <a:t>Section 11:</a:t>
            </a:r>
          </a:p>
          <a:p>
            <a:pPr marL="285750" indent="-285750" algn="l">
              <a:buFont typeface="Arial" panose="020B0604020202020204" pitchFamily="34" charset="0"/>
              <a:buChar char="•"/>
            </a:pPr>
            <a:r>
              <a:rPr lang="en-US" i="1" dirty="0">
                <a:latin typeface="+mn-lt"/>
              </a:rPr>
              <a:t>Adds reference to section 1 of this regulation.</a:t>
            </a:r>
          </a:p>
          <a:p>
            <a:pPr algn="l"/>
            <a:r>
              <a:rPr lang="en-US" i="1" dirty="0">
                <a:latin typeface="+mn-lt"/>
              </a:rPr>
              <a:t>Section 12:</a:t>
            </a:r>
          </a:p>
          <a:p>
            <a:pPr marL="285750" indent="-285750" algn="l">
              <a:buFont typeface="Arial" panose="020B0604020202020204" pitchFamily="34" charset="0"/>
              <a:buChar char="•"/>
            </a:pPr>
            <a:r>
              <a:rPr lang="en-US" i="1" dirty="0">
                <a:latin typeface="+mn-lt"/>
              </a:rPr>
              <a:t>Adds reference to section 1 and section 1.6.1 of this regulation. Removes references to 40 C.F.R. </a:t>
            </a:r>
            <a:r>
              <a:rPr lang="en-US" i="0" u="none" strike="noStrike" baseline="0" dirty="0">
                <a:latin typeface="+mn-lt"/>
              </a:rPr>
              <a:t>§§</a:t>
            </a:r>
            <a:r>
              <a:rPr lang="en-US" i="1" u="none" strike="noStrike" baseline="0" dirty="0">
                <a:latin typeface="+mn-lt"/>
              </a:rPr>
              <a:t> </a:t>
            </a:r>
            <a:r>
              <a:rPr lang="en-US" i="0" u="none" strike="noStrike" baseline="0" dirty="0">
                <a:latin typeface="+mn-lt"/>
              </a:rPr>
              <a:t>141.40(n)(11)], 141.142(b), 141.143(b) and adds references to 40 C.F.R. §§ </a:t>
            </a:r>
            <a:r>
              <a:rPr lang="pt-BR" i="1" u="none" strike="noStrike" baseline="0" dirty="0">
                <a:latin typeface="+mn-lt"/>
              </a:rPr>
              <a:t>141.40(a)(3), 141.131(b), 141.402(c), 141.704, 141.852(a).</a:t>
            </a:r>
          </a:p>
          <a:p>
            <a:pPr marL="285750" indent="-285750" algn="l">
              <a:buFont typeface="Arial" panose="020B0604020202020204" pitchFamily="34" charset="0"/>
              <a:buChar char="•"/>
            </a:pPr>
            <a:r>
              <a:rPr lang="pt-BR" i="1" dirty="0">
                <a:latin typeface="+mn-lt"/>
              </a:rPr>
              <a:t>Changes the reference to Appendix E to Chapter 5 of the NELAC Standard to Section 5.5.4.5.2.</a:t>
            </a:r>
            <a:endParaRPr lang="en-US" dirty="0">
              <a:latin typeface="+mn-lt"/>
            </a:endParaRPr>
          </a:p>
        </p:txBody>
      </p:sp>
    </p:spTree>
    <p:extLst>
      <p:ext uri="{BB962C8B-B14F-4D97-AF65-F5344CB8AC3E}">
        <p14:creationId xmlns:p14="http://schemas.microsoft.com/office/powerpoint/2010/main" val="3403599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209884" y="228600"/>
            <a:ext cx="7924800" cy="584775"/>
          </a:xfrm>
          <a:prstGeom prst="rect">
            <a:avLst/>
          </a:prstGeom>
          <a:noFill/>
          <a:ln w="9525">
            <a:noFill/>
            <a:miter lim="800000"/>
            <a:headEnd/>
            <a:tailEnd/>
          </a:ln>
        </p:spPr>
        <p:txBody>
          <a:bodyPr wrap="square" anchor="t">
            <a:spAutoFit/>
          </a:bodyPr>
          <a:lstStyle/>
          <a:p>
            <a:pPr algn="ctr">
              <a:defRPr/>
            </a:pPr>
            <a:r>
              <a:rPr lang="en-US" sz="3200" b="1" dirty="0">
                <a:solidFill>
                  <a:srgbClr val="326297"/>
                </a:solidFill>
                <a:latin typeface="Calibri"/>
                <a:cs typeface="Arial"/>
              </a:rPr>
              <a:t>BSDW Laboratory Certification Branch</a:t>
            </a:r>
            <a:endParaRPr lang="en-US" sz="3200" b="1" dirty="0">
              <a:solidFill>
                <a:srgbClr val="326297"/>
              </a:solidFill>
              <a:latin typeface="Calibri"/>
            </a:endParaRPr>
          </a:p>
        </p:txBody>
      </p:sp>
      <p:grpSp>
        <p:nvGrpSpPr>
          <p:cNvPr id="2" name="Group 1"/>
          <p:cNvGrpSpPr/>
          <p:nvPr/>
        </p:nvGrpSpPr>
        <p:grpSpPr>
          <a:xfrm>
            <a:off x="-220809" y="-64159"/>
            <a:ext cx="1660817" cy="6922159"/>
            <a:chOff x="-220809" y="-64159"/>
            <a:chExt cx="1660817" cy="6922159"/>
          </a:xfrm>
        </p:grpSpPr>
        <p:grpSp>
          <p:nvGrpSpPr>
            <p:cNvPr id="11" name="Group 10"/>
            <p:cNvGrpSpPr/>
            <p:nvPr/>
          </p:nvGrpSpPr>
          <p:grpSpPr>
            <a:xfrm>
              <a:off x="0" y="0"/>
              <a:ext cx="1219200" cy="6858000"/>
              <a:chOff x="0" y="0"/>
              <a:chExt cx="1219200" cy="6858000"/>
            </a:xfrm>
          </p:grpSpPr>
          <p:sp>
            <p:nvSpPr>
              <p:cNvPr id="12" name="Rectangle 11"/>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13" name="TextBox 6"/>
              <p:cNvSpPr txBox="1">
                <a:spLocks noChangeArrowheads="1"/>
              </p:cNvSpPr>
              <p:nvPr/>
            </p:nvSpPr>
            <p:spPr bwMode="auto">
              <a:xfrm>
                <a:off x="0" y="1447800"/>
                <a:ext cx="1219200" cy="3985706"/>
              </a:xfrm>
              <a:prstGeom prst="rect">
                <a:avLst/>
              </a:prstGeom>
              <a:noFill/>
              <a:ln w="9525">
                <a:noFill/>
                <a:miter lim="800000"/>
                <a:headEnd/>
                <a:tailEnd/>
              </a:ln>
            </p:spPr>
            <p:txBody>
              <a:bodyPr wrap="square">
                <a:spAutoFit/>
              </a:bodyPr>
              <a:lstStyle/>
              <a:p>
                <a:pPr lvl="0" algn="ctr">
                  <a:defRPr/>
                </a:pPr>
                <a:r>
                  <a:rPr lang="en-US" sz="1100" b="1">
                    <a:solidFill>
                      <a:srgbClr val="2A4D78"/>
                    </a:solidFill>
                    <a:latin typeface="Calibri"/>
                    <a:cs typeface="Arial" pitchFamily="34" charset="0"/>
                  </a:rPr>
                  <a:t>Greg Lovato</a:t>
                </a:r>
              </a:p>
              <a:p>
                <a:pPr lvl="0" algn="ctr">
                  <a:defRPr/>
                </a:pPr>
                <a:r>
                  <a:rPr lang="en-US" sz="1100" i="1">
                    <a:solidFill>
                      <a:srgbClr val="2A4D78"/>
                    </a:solidFill>
                    <a:latin typeface="Calibri"/>
                    <a:cs typeface="Arial" pitchFamily="34" charset="0"/>
                  </a:rPr>
                  <a:t>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Jennifer Carr</a:t>
                </a:r>
              </a:p>
              <a:p>
                <a:pPr lvl="0" algn="ctr">
                  <a:defRPr/>
                </a:pPr>
                <a:r>
                  <a:rPr lang="en-US" sz="1100" i="1">
                    <a:solidFill>
                      <a:srgbClr val="2A4D78"/>
                    </a:solidFill>
                    <a:latin typeface="Calibri"/>
                    <a:cs typeface="Arial" pitchFamily="34" charset="0"/>
                  </a:rPr>
                  <a:t>Deputy 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Jeffrey Kinder</a:t>
                </a:r>
              </a:p>
              <a:p>
                <a:pPr lvl="0" algn="ctr">
                  <a:defRPr/>
                </a:pPr>
                <a:r>
                  <a:rPr lang="en-US" sz="1100" i="1">
                    <a:solidFill>
                      <a:srgbClr val="2A4D78"/>
                    </a:solidFill>
                    <a:latin typeface="Calibri"/>
                    <a:cs typeface="Arial" pitchFamily="34" charset="0"/>
                  </a:rPr>
                  <a:t>Deputy 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Rick </a:t>
                </a:r>
                <a:r>
                  <a:rPr lang="en-US" sz="1100" b="1" err="1">
                    <a:solidFill>
                      <a:srgbClr val="2A4D78"/>
                    </a:solidFill>
                    <a:latin typeface="Calibri"/>
                    <a:cs typeface="Arial" pitchFamily="34" charset="0"/>
                  </a:rPr>
                  <a:t>Perdomo</a:t>
                </a:r>
                <a:endParaRPr lang="en-US" sz="1100" b="1">
                  <a:solidFill>
                    <a:srgbClr val="2A4D78"/>
                  </a:solidFill>
                  <a:latin typeface="Calibri"/>
                  <a:cs typeface="Arial" pitchFamily="34" charset="0"/>
                </a:endParaRPr>
              </a:p>
              <a:p>
                <a:pPr algn="ctr">
                  <a:defRPr/>
                </a:pPr>
                <a:r>
                  <a:rPr lang="en-US" sz="1100" i="1">
                    <a:solidFill>
                      <a:srgbClr val="2A4D78"/>
                    </a:solidFill>
                    <a:latin typeface="Calibri"/>
                    <a:cs typeface="Arial" pitchFamily="34" charset="0"/>
                  </a:rPr>
                  <a:t>Deputy Administrator</a:t>
                </a:r>
              </a:p>
              <a:p>
                <a:pPr lvl="0" algn="ctr">
                  <a:defRPr/>
                </a:pPr>
                <a:endParaRPr lang="en-US" sz="1100" b="1">
                  <a:solidFill>
                    <a:srgbClr val="2A4D78"/>
                  </a:solidFill>
                  <a:latin typeface="Calibri"/>
                  <a:cs typeface="Arial" pitchFamily="34" charset="0"/>
                </a:endParaRPr>
              </a:p>
              <a:p>
                <a:pPr lvl="0" algn="ctr">
                  <a:defRPr/>
                </a:pPr>
                <a:endParaRPr lang="en-US" sz="1100" i="1">
                  <a:solidFill>
                    <a:srgbClr val="2A4D78"/>
                  </a:solidFill>
                  <a:latin typeface="Calibri"/>
                  <a:cs typeface="Arial" pitchFamily="34" charset="0"/>
                </a:endParaRPr>
              </a:p>
              <a:p>
                <a:pPr lvl="0" algn="ctr">
                  <a:defRPr/>
                </a:pPr>
                <a:endParaRPr lang="en-US" sz="1100" i="1">
                  <a:solidFill>
                    <a:srgbClr val="2A4D78"/>
                  </a:solidFill>
                  <a:latin typeface="Calibri"/>
                  <a:cs typeface="Arial" pitchFamily="34" charset="0"/>
                </a:endParaRPr>
              </a:p>
              <a:p>
                <a:pPr lvl="0" algn="ctr">
                  <a:defRPr/>
                </a:pPr>
                <a:br>
                  <a:rPr lang="en-US" sz="1100" i="1">
                    <a:solidFill>
                      <a:prstClr val="black"/>
                    </a:solidFill>
                    <a:latin typeface="Calibri"/>
                    <a:cs typeface="Arial" pitchFamily="34" charset="0"/>
                  </a:rPr>
                </a:br>
                <a:endParaRPr lang="en-US" sz="1100">
                  <a:solidFill>
                    <a:prstClr val="black"/>
                  </a:solidFill>
                  <a:latin typeface="Calibri"/>
                  <a:cs typeface="Arial" pitchFamily="34" charset="0"/>
                </a:endParaRPr>
              </a:p>
              <a:p>
                <a:pPr lvl="0" algn="ctr">
                  <a:defRPr/>
                </a:pPr>
                <a:br>
                  <a:rPr lang="en-US" sz="1100" i="1">
                    <a:solidFill>
                      <a:prstClr val="black"/>
                    </a:solidFill>
                    <a:latin typeface="Calibri"/>
                    <a:cs typeface="Arial" pitchFamily="34" charset="0"/>
                  </a:rPr>
                </a:br>
                <a:br>
                  <a:rPr lang="en-US" sz="1100" i="1">
                    <a:latin typeface="+mn-lt"/>
                    <a:cs typeface="Arial" pitchFamily="34" charset="0"/>
                  </a:rPr>
                </a:br>
                <a:br>
                  <a:rPr lang="en-US" sz="1100" i="1">
                    <a:latin typeface="+mn-lt"/>
                    <a:cs typeface="Arial" pitchFamily="34" charset="0"/>
                  </a:rPr>
                </a:br>
                <a:endParaRPr lang="en-US" sz="1100" i="1">
                  <a:latin typeface="+mn-lt"/>
                  <a:cs typeface="Arial" pitchFamily="34" charset="0"/>
                </a:endParaRPr>
              </a:p>
            </p:txBody>
          </p:sp>
        </p:gr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18" name="Picture 17"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9" name="TextBox 6"/>
            <p:cNvSpPr txBox="1">
              <a:spLocks noChangeArrowheads="1"/>
            </p:cNvSpPr>
            <p:nvPr/>
          </p:nvSpPr>
          <p:spPr bwMode="auto">
            <a:xfrm>
              <a:off x="0" y="4979313"/>
              <a:ext cx="1219200" cy="430887"/>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2A4D78"/>
                  </a:solidFill>
                  <a:effectLst/>
                  <a:uLnTx/>
                  <a:uFillTx/>
                  <a:latin typeface="Calibri"/>
                  <a:ea typeface="+mn-ea"/>
                  <a:cs typeface="Arial" pitchFamily="34" charset="0"/>
                </a:rPr>
                <a:t>Jim Lawrence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1" u="none" strike="noStrike" kern="1200" cap="none" spc="0" normalizeH="0" baseline="0" noProof="0" dirty="0">
                  <a:ln>
                    <a:noFill/>
                  </a:ln>
                  <a:solidFill>
                    <a:srgbClr val="2A4D78"/>
                  </a:solidFill>
                  <a:effectLst/>
                  <a:uLnTx/>
                  <a:uFillTx/>
                  <a:latin typeface="Calibri"/>
                  <a:ea typeface="+mn-ea"/>
                  <a:cs typeface="Arial" pitchFamily="34" charset="0"/>
                </a:rPr>
                <a:t>Acting Director</a:t>
              </a:r>
              <a:endParaRPr kumimoji="0" lang="en-US" sz="1100" b="0" i="1" u="none" strike="noStrike" kern="1200" cap="none" spc="0" normalizeH="0" baseline="0" noProof="0" dirty="0">
                <a:ln>
                  <a:noFill/>
                </a:ln>
                <a:solidFill>
                  <a:prstClr val="black"/>
                </a:solidFill>
                <a:effectLst/>
                <a:uLnTx/>
                <a:uFillTx/>
                <a:latin typeface="Calibri"/>
                <a:ea typeface="+mn-ea"/>
                <a:cs typeface="Arial" pitchFamily="34" charset="0"/>
              </a:endParaRPr>
            </a:p>
          </p:txBody>
        </p:sp>
      </p:grpSp>
      <p:sp>
        <p:nvSpPr>
          <p:cNvPr id="5" name="TextBox 4">
            <a:extLst>
              <a:ext uri="{FF2B5EF4-FFF2-40B4-BE49-F238E27FC236}">
                <a16:creationId xmlns:a16="http://schemas.microsoft.com/office/drawing/2014/main" id="{9DB5D7F4-9B87-4372-8B11-28401A5E87E5}"/>
              </a:ext>
            </a:extLst>
          </p:cNvPr>
          <p:cNvSpPr txBox="1"/>
          <p:nvPr/>
        </p:nvSpPr>
        <p:spPr>
          <a:xfrm>
            <a:off x="1379637" y="807776"/>
            <a:ext cx="6944318"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spcAft>
                <a:spcPts val="0"/>
              </a:spcAft>
            </a:pPr>
            <a:endParaRPr lang="en-US" sz="1600" b="1" dirty="0">
              <a:latin typeface="Arial"/>
              <a:cs typeface="Arial"/>
            </a:endParaRPr>
          </a:p>
          <a:p>
            <a:pPr marL="742950" lvl="1" indent="-285750">
              <a:spcBef>
                <a:spcPts val="0"/>
              </a:spcBef>
              <a:spcAft>
                <a:spcPts val="0"/>
              </a:spcAft>
              <a:buFont typeface="Arial"/>
              <a:buChar char="•"/>
            </a:pPr>
            <a:r>
              <a:rPr lang="en-US" sz="1600" dirty="0">
                <a:latin typeface="Arial"/>
                <a:cs typeface="Arial"/>
              </a:rPr>
              <a:t>Andrea Seifert, P.E., Bureau Chief</a:t>
            </a:r>
          </a:p>
          <a:p>
            <a:pPr lvl="2">
              <a:spcBef>
                <a:spcPts val="0"/>
              </a:spcBef>
              <a:spcAft>
                <a:spcPts val="0"/>
              </a:spcAft>
            </a:pPr>
            <a:r>
              <a:rPr lang="en-US" sz="1600" dirty="0">
                <a:latin typeface="Arial"/>
                <a:cs typeface="Arial"/>
                <a:hlinkClick r:id="rId5"/>
              </a:rPr>
              <a:t>aseifert@ndep.nv.gov</a:t>
            </a:r>
            <a:r>
              <a:rPr lang="en-US" sz="1600" dirty="0">
                <a:latin typeface="Arial"/>
                <a:cs typeface="Arial"/>
              </a:rPr>
              <a:t> (775) 687-9515</a:t>
            </a:r>
            <a:endParaRPr lang="en-US" sz="1600" dirty="0"/>
          </a:p>
          <a:p>
            <a:pPr lvl="2">
              <a:spcBef>
                <a:spcPts val="0"/>
              </a:spcBef>
              <a:spcAft>
                <a:spcPts val="0"/>
              </a:spcAft>
            </a:pPr>
            <a:endParaRPr lang="en-US" sz="1600" dirty="0">
              <a:latin typeface="Arial"/>
              <a:cs typeface="Arial"/>
            </a:endParaRPr>
          </a:p>
          <a:p>
            <a:pPr marL="742950" lvl="1" indent="-285750">
              <a:spcBef>
                <a:spcPts val="0"/>
              </a:spcBef>
              <a:spcAft>
                <a:spcPts val="0"/>
              </a:spcAft>
              <a:buFont typeface="Arial"/>
              <a:buChar char="•"/>
            </a:pPr>
            <a:r>
              <a:rPr lang="en-US" sz="1600" dirty="0">
                <a:latin typeface="Arial"/>
                <a:cs typeface="Arial"/>
              </a:rPr>
              <a:t>Michael Antoine, CEHP,  Laboratory Certification Officer</a:t>
            </a:r>
          </a:p>
          <a:p>
            <a:pPr lvl="2">
              <a:spcBef>
                <a:spcPts val="0"/>
              </a:spcBef>
              <a:spcAft>
                <a:spcPts val="0"/>
              </a:spcAft>
            </a:pPr>
            <a:r>
              <a:rPr lang="en-US" sz="1600" dirty="0">
                <a:latin typeface="Arial"/>
                <a:cs typeface="Arial"/>
                <a:hlinkClick r:id="rId6"/>
              </a:rPr>
              <a:t>mantoine@ndep.nv.gov </a:t>
            </a:r>
            <a:r>
              <a:rPr lang="en-US" sz="1600" dirty="0">
                <a:latin typeface="Arial"/>
                <a:cs typeface="Arial"/>
              </a:rPr>
              <a:t>(775) 687-9490</a:t>
            </a:r>
          </a:p>
          <a:p>
            <a:pPr lvl="2">
              <a:spcBef>
                <a:spcPts val="0"/>
              </a:spcBef>
              <a:spcAft>
                <a:spcPts val="0"/>
              </a:spcAft>
            </a:pPr>
            <a:endParaRPr lang="en-US" sz="1600" dirty="0">
              <a:latin typeface="Arial"/>
              <a:cs typeface="Arial"/>
            </a:endParaRPr>
          </a:p>
          <a:p>
            <a:pPr marL="742950" lvl="1" indent="-285750">
              <a:spcBef>
                <a:spcPts val="0"/>
              </a:spcBef>
              <a:spcAft>
                <a:spcPts val="0"/>
              </a:spcAft>
              <a:buFont typeface="Arial" panose="020B0604020202020204" pitchFamily="34" charset="0"/>
              <a:buChar char="•"/>
            </a:pPr>
            <a:r>
              <a:rPr lang="en-US" sz="1600" dirty="0">
                <a:latin typeface="Arial"/>
                <a:cs typeface="Arial"/>
              </a:rPr>
              <a:t>Jasmine Curiel, Laboratory Certification Officer</a:t>
            </a:r>
          </a:p>
          <a:p>
            <a:pPr lvl="2">
              <a:spcBef>
                <a:spcPts val="0"/>
              </a:spcBef>
              <a:spcAft>
                <a:spcPts val="0"/>
              </a:spcAft>
            </a:pPr>
            <a:r>
              <a:rPr lang="en-US" sz="1600" dirty="0">
                <a:latin typeface="Arial"/>
                <a:cs typeface="Arial"/>
                <a:hlinkClick r:id="rId7"/>
              </a:rPr>
              <a:t>jcuriel@ndep.nv.gov </a:t>
            </a:r>
            <a:r>
              <a:rPr lang="en-US" sz="1600" dirty="0">
                <a:latin typeface="Arial"/>
                <a:cs typeface="Arial"/>
              </a:rPr>
              <a:t>(775) 687-9507</a:t>
            </a:r>
          </a:p>
          <a:p>
            <a:pPr lvl="2">
              <a:spcBef>
                <a:spcPts val="0"/>
              </a:spcBef>
              <a:spcAft>
                <a:spcPts val="0"/>
              </a:spcAft>
            </a:pPr>
            <a:endParaRPr lang="en-US" sz="1600" dirty="0">
              <a:latin typeface="Arial"/>
              <a:cs typeface="Arial"/>
            </a:endParaRPr>
          </a:p>
          <a:p>
            <a:pPr marL="742950" lvl="1" indent="-285750">
              <a:spcBef>
                <a:spcPts val="0"/>
              </a:spcBef>
              <a:spcAft>
                <a:spcPts val="0"/>
              </a:spcAft>
              <a:buFont typeface="Arial" panose="020B0604020202020204" pitchFamily="34" charset="0"/>
              <a:buChar char="•"/>
            </a:pPr>
            <a:r>
              <a:rPr lang="en-US" sz="1600" dirty="0">
                <a:latin typeface="Arial"/>
                <a:cs typeface="Arial"/>
              </a:rPr>
              <a:t>Corinne Hasenau, Laboratory Certification Officer</a:t>
            </a:r>
          </a:p>
          <a:p>
            <a:pPr lvl="2">
              <a:spcBef>
                <a:spcPts val="0"/>
              </a:spcBef>
              <a:spcAft>
                <a:spcPts val="0"/>
              </a:spcAft>
            </a:pPr>
            <a:r>
              <a:rPr lang="en-US" sz="1600" dirty="0">
                <a:latin typeface="Arial"/>
                <a:cs typeface="Arial"/>
                <a:hlinkClick r:id="rId8"/>
              </a:rPr>
              <a:t>chasenau@ndep.nv.gov </a:t>
            </a:r>
            <a:r>
              <a:rPr lang="en-US" sz="1600" dirty="0">
                <a:latin typeface="Arial"/>
                <a:cs typeface="Arial"/>
              </a:rPr>
              <a:t>(775) 687-9309</a:t>
            </a:r>
          </a:p>
          <a:p>
            <a:pPr lvl="2">
              <a:spcBef>
                <a:spcPts val="0"/>
              </a:spcBef>
              <a:spcAft>
                <a:spcPts val="0"/>
              </a:spcAft>
            </a:pPr>
            <a:endParaRPr lang="en-US" sz="1600" dirty="0">
              <a:latin typeface="Arial"/>
              <a:cs typeface="Arial"/>
            </a:endParaRPr>
          </a:p>
          <a:p>
            <a:pPr marL="742950" lvl="1" indent="-285750">
              <a:spcBef>
                <a:spcPts val="0"/>
              </a:spcBef>
              <a:spcAft>
                <a:spcPts val="0"/>
              </a:spcAft>
              <a:buFont typeface="Arial" panose="020B0604020202020204" pitchFamily="34" charset="0"/>
              <a:buChar char="•"/>
            </a:pPr>
            <a:r>
              <a:rPr lang="en-US" sz="1600" dirty="0">
                <a:latin typeface="Arial"/>
                <a:cs typeface="Arial"/>
              </a:rPr>
              <a:t>Chloe Dodge, Environmental Scientist 2</a:t>
            </a:r>
          </a:p>
          <a:p>
            <a:pPr lvl="2">
              <a:spcBef>
                <a:spcPts val="0"/>
              </a:spcBef>
              <a:spcAft>
                <a:spcPts val="0"/>
              </a:spcAft>
            </a:pPr>
            <a:r>
              <a:rPr lang="en-US" sz="1600" dirty="0">
                <a:latin typeface="Arial"/>
                <a:cs typeface="Arial"/>
                <a:hlinkClick r:id="rId9"/>
              </a:rPr>
              <a:t>cdodge@ndep.nv.gov </a:t>
            </a:r>
            <a:r>
              <a:rPr lang="en-US" sz="1600" dirty="0">
                <a:latin typeface="Arial"/>
                <a:cs typeface="Arial"/>
              </a:rPr>
              <a:t>(775) 687-9535</a:t>
            </a:r>
          </a:p>
          <a:p>
            <a:pPr lvl="2">
              <a:spcBef>
                <a:spcPts val="0"/>
              </a:spcBef>
              <a:spcAft>
                <a:spcPts val="0"/>
              </a:spcAft>
            </a:pPr>
            <a:endParaRPr lang="en-US" sz="1600" dirty="0">
              <a:latin typeface="Arial"/>
              <a:cs typeface="Arial"/>
            </a:endParaRPr>
          </a:p>
          <a:p>
            <a:pPr marL="742950" lvl="1" indent="-285750">
              <a:buFont typeface="Arial"/>
              <a:buChar char="•"/>
            </a:pPr>
            <a:endParaRPr lang="en-US" sz="2400" dirty="0">
              <a:solidFill>
                <a:srgbClr val="000000"/>
              </a:solidFill>
              <a:latin typeface="Arial"/>
              <a:cs typeface="Arial"/>
            </a:endParaRPr>
          </a:p>
        </p:txBody>
      </p:sp>
    </p:spTree>
    <p:extLst>
      <p:ext uri="{BB962C8B-B14F-4D97-AF65-F5344CB8AC3E}">
        <p14:creationId xmlns:p14="http://schemas.microsoft.com/office/powerpoint/2010/main" val="3227303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209884" y="228600"/>
            <a:ext cx="7924800" cy="584775"/>
          </a:xfrm>
          <a:prstGeom prst="rect">
            <a:avLst/>
          </a:prstGeom>
          <a:noFill/>
          <a:ln w="9525">
            <a:noFill/>
            <a:miter lim="800000"/>
            <a:headEnd/>
            <a:tailEnd/>
          </a:ln>
        </p:spPr>
        <p:txBody>
          <a:bodyPr wrap="square" anchor="t">
            <a:spAutoFit/>
          </a:bodyPr>
          <a:lstStyle/>
          <a:p>
            <a:pPr algn="ctr">
              <a:defRPr/>
            </a:pPr>
            <a:r>
              <a:rPr lang="en-US" sz="3200" b="1" dirty="0">
                <a:solidFill>
                  <a:srgbClr val="326297"/>
                </a:solidFill>
                <a:latin typeface="Calibri"/>
                <a:cs typeface="Arial"/>
              </a:rPr>
              <a:t>General Clean-Up of NAC 445A</a:t>
            </a:r>
          </a:p>
        </p:txBody>
      </p:sp>
      <p:sp>
        <p:nvSpPr>
          <p:cNvPr id="24" name="Slide Number Placeholder 23"/>
          <p:cNvSpPr>
            <a:spLocks noGrp="1"/>
          </p:cNvSpPr>
          <p:nvPr>
            <p:ph type="sldNum" sz="quarter" idx="12"/>
          </p:nvPr>
        </p:nvSpPr>
        <p:spPr>
          <a:xfrm>
            <a:off x="7010400" y="6492875"/>
            <a:ext cx="2133600" cy="365125"/>
          </a:xfrm>
        </p:spPr>
        <p:txBody>
          <a:bodyPr/>
          <a:lstStyle/>
          <a:p>
            <a:pPr>
              <a:defRPr/>
            </a:pPr>
            <a:fld id="{0503D940-AB8C-4343-850E-90F1D850C687}" type="slidenum">
              <a:rPr lang="en-US" smtClean="0"/>
              <a:pPr>
                <a:defRPr/>
              </a:pPr>
              <a:t>30</a:t>
            </a:fld>
            <a:endParaRPr lang="en-US"/>
          </a:p>
        </p:txBody>
      </p:sp>
      <p:grpSp>
        <p:nvGrpSpPr>
          <p:cNvPr id="2" name="Group 1"/>
          <p:cNvGrpSpPr/>
          <p:nvPr/>
        </p:nvGrpSpPr>
        <p:grpSpPr>
          <a:xfrm>
            <a:off x="-220809" y="-64159"/>
            <a:ext cx="1660817" cy="6922159"/>
            <a:chOff x="-220809" y="-64159"/>
            <a:chExt cx="1660817" cy="6922159"/>
          </a:xfrm>
        </p:grpSpPr>
        <p:grpSp>
          <p:nvGrpSpPr>
            <p:cNvPr id="11" name="Group 10"/>
            <p:cNvGrpSpPr/>
            <p:nvPr/>
          </p:nvGrpSpPr>
          <p:grpSpPr>
            <a:xfrm>
              <a:off x="0" y="0"/>
              <a:ext cx="1219200" cy="6858000"/>
              <a:chOff x="0" y="0"/>
              <a:chExt cx="1219200" cy="6858000"/>
            </a:xfrm>
          </p:grpSpPr>
          <p:sp>
            <p:nvSpPr>
              <p:cNvPr id="12" name="Rectangle 11"/>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13" name="TextBox 6"/>
              <p:cNvSpPr txBox="1">
                <a:spLocks noChangeArrowheads="1"/>
              </p:cNvSpPr>
              <p:nvPr/>
            </p:nvSpPr>
            <p:spPr bwMode="auto">
              <a:xfrm>
                <a:off x="0" y="1447800"/>
                <a:ext cx="1219200" cy="3985706"/>
              </a:xfrm>
              <a:prstGeom prst="rect">
                <a:avLst/>
              </a:prstGeom>
              <a:noFill/>
              <a:ln w="9525">
                <a:noFill/>
                <a:miter lim="800000"/>
                <a:headEnd/>
                <a:tailEnd/>
              </a:ln>
            </p:spPr>
            <p:txBody>
              <a:bodyPr wrap="square">
                <a:spAutoFit/>
              </a:bodyPr>
              <a:lstStyle/>
              <a:p>
                <a:pPr lvl="0" algn="ctr">
                  <a:defRPr/>
                </a:pPr>
                <a:r>
                  <a:rPr lang="en-US" sz="1100" b="1">
                    <a:solidFill>
                      <a:srgbClr val="2A4D78"/>
                    </a:solidFill>
                    <a:latin typeface="Calibri"/>
                    <a:cs typeface="Arial" pitchFamily="34" charset="0"/>
                  </a:rPr>
                  <a:t>Greg Lovato</a:t>
                </a:r>
              </a:p>
              <a:p>
                <a:pPr lvl="0" algn="ctr">
                  <a:defRPr/>
                </a:pPr>
                <a:r>
                  <a:rPr lang="en-US" sz="1100" i="1">
                    <a:solidFill>
                      <a:srgbClr val="2A4D78"/>
                    </a:solidFill>
                    <a:latin typeface="Calibri"/>
                    <a:cs typeface="Arial" pitchFamily="34" charset="0"/>
                  </a:rPr>
                  <a:t>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Jennifer Carr</a:t>
                </a:r>
              </a:p>
              <a:p>
                <a:pPr lvl="0" algn="ctr">
                  <a:defRPr/>
                </a:pPr>
                <a:r>
                  <a:rPr lang="en-US" sz="1100" i="1">
                    <a:solidFill>
                      <a:srgbClr val="2A4D78"/>
                    </a:solidFill>
                    <a:latin typeface="Calibri"/>
                    <a:cs typeface="Arial" pitchFamily="34" charset="0"/>
                  </a:rPr>
                  <a:t>Deputy 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Jeffrey Kinder</a:t>
                </a:r>
              </a:p>
              <a:p>
                <a:pPr lvl="0" algn="ctr">
                  <a:defRPr/>
                </a:pPr>
                <a:r>
                  <a:rPr lang="en-US" sz="1100" i="1">
                    <a:solidFill>
                      <a:srgbClr val="2A4D78"/>
                    </a:solidFill>
                    <a:latin typeface="Calibri"/>
                    <a:cs typeface="Arial" pitchFamily="34" charset="0"/>
                  </a:rPr>
                  <a:t>Deputy 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Rick </a:t>
                </a:r>
                <a:r>
                  <a:rPr lang="en-US" sz="1100" b="1" err="1">
                    <a:solidFill>
                      <a:srgbClr val="2A4D78"/>
                    </a:solidFill>
                    <a:latin typeface="Calibri"/>
                    <a:cs typeface="Arial" pitchFamily="34" charset="0"/>
                  </a:rPr>
                  <a:t>Perdomo</a:t>
                </a:r>
                <a:endParaRPr lang="en-US" sz="1100" b="1">
                  <a:solidFill>
                    <a:srgbClr val="2A4D78"/>
                  </a:solidFill>
                  <a:latin typeface="Calibri"/>
                  <a:cs typeface="Arial" pitchFamily="34" charset="0"/>
                </a:endParaRPr>
              </a:p>
              <a:p>
                <a:pPr algn="ctr">
                  <a:defRPr/>
                </a:pPr>
                <a:r>
                  <a:rPr lang="en-US" sz="1100" i="1">
                    <a:solidFill>
                      <a:srgbClr val="2A4D78"/>
                    </a:solidFill>
                    <a:latin typeface="Calibri"/>
                    <a:cs typeface="Arial" pitchFamily="34" charset="0"/>
                  </a:rPr>
                  <a:t>Deputy Administrator</a:t>
                </a:r>
              </a:p>
              <a:p>
                <a:pPr lvl="0" algn="ctr">
                  <a:defRPr/>
                </a:pPr>
                <a:endParaRPr lang="en-US" sz="1100" b="1">
                  <a:solidFill>
                    <a:srgbClr val="2A4D78"/>
                  </a:solidFill>
                  <a:latin typeface="Calibri"/>
                  <a:cs typeface="Arial" pitchFamily="34" charset="0"/>
                </a:endParaRPr>
              </a:p>
              <a:p>
                <a:pPr lvl="0" algn="ctr">
                  <a:defRPr/>
                </a:pPr>
                <a:endParaRPr lang="en-US" sz="1100" i="1">
                  <a:solidFill>
                    <a:srgbClr val="2A4D78"/>
                  </a:solidFill>
                  <a:latin typeface="Calibri"/>
                  <a:cs typeface="Arial" pitchFamily="34" charset="0"/>
                </a:endParaRPr>
              </a:p>
              <a:p>
                <a:pPr lvl="0" algn="ctr">
                  <a:defRPr/>
                </a:pPr>
                <a:endParaRPr lang="en-US" sz="1100" i="1">
                  <a:solidFill>
                    <a:srgbClr val="2A4D78"/>
                  </a:solidFill>
                  <a:latin typeface="Calibri"/>
                  <a:cs typeface="Arial" pitchFamily="34" charset="0"/>
                </a:endParaRPr>
              </a:p>
              <a:p>
                <a:pPr lvl="0" algn="ctr">
                  <a:defRPr/>
                </a:pPr>
                <a:br>
                  <a:rPr lang="en-US" sz="1100" i="1">
                    <a:solidFill>
                      <a:prstClr val="black"/>
                    </a:solidFill>
                    <a:latin typeface="Calibri"/>
                    <a:cs typeface="Arial" pitchFamily="34" charset="0"/>
                  </a:rPr>
                </a:br>
                <a:endParaRPr lang="en-US" sz="1100">
                  <a:solidFill>
                    <a:prstClr val="black"/>
                  </a:solidFill>
                  <a:latin typeface="Calibri"/>
                  <a:cs typeface="Arial" pitchFamily="34" charset="0"/>
                </a:endParaRPr>
              </a:p>
              <a:p>
                <a:pPr lvl="0" algn="ctr">
                  <a:defRPr/>
                </a:pPr>
                <a:br>
                  <a:rPr lang="en-US" sz="1100" i="1">
                    <a:solidFill>
                      <a:prstClr val="black"/>
                    </a:solidFill>
                    <a:latin typeface="Calibri"/>
                    <a:cs typeface="Arial" pitchFamily="34" charset="0"/>
                  </a:rPr>
                </a:br>
                <a:br>
                  <a:rPr lang="en-US" sz="1100" i="1">
                    <a:latin typeface="+mn-lt"/>
                    <a:cs typeface="Arial" pitchFamily="34" charset="0"/>
                  </a:rPr>
                </a:br>
                <a:br>
                  <a:rPr lang="en-US" sz="1100" i="1">
                    <a:latin typeface="+mn-lt"/>
                    <a:cs typeface="Arial" pitchFamily="34" charset="0"/>
                  </a:rPr>
                </a:br>
                <a:endParaRPr lang="en-US" sz="1100" i="1">
                  <a:latin typeface="+mn-lt"/>
                  <a:cs typeface="Arial" pitchFamily="34" charset="0"/>
                </a:endParaRPr>
              </a:p>
            </p:txBody>
          </p:sp>
        </p:gr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18" name="Picture 17"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9" name="TextBox 6"/>
            <p:cNvSpPr txBox="1">
              <a:spLocks noChangeArrowheads="1"/>
            </p:cNvSpPr>
            <p:nvPr/>
          </p:nvSpPr>
          <p:spPr bwMode="auto">
            <a:xfrm>
              <a:off x="0" y="4979313"/>
              <a:ext cx="1219200" cy="261610"/>
            </a:xfrm>
            <a:prstGeom prst="rect">
              <a:avLst/>
            </a:prstGeom>
            <a:noFill/>
            <a:ln w="9525">
              <a:noFill/>
              <a:miter lim="800000"/>
              <a:headEnd/>
              <a:tailEnd/>
            </a:ln>
          </p:spPr>
          <p:txBody>
            <a:bodyPr wrap="square">
              <a:spAutoFit/>
            </a:bodyPr>
            <a:lstStyle/>
            <a:p>
              <a:pPr lvl="0" algn="ctr">
                <a:defRPr/>
              </a:pPr>
              <a:endParaRPr lang="en-US" sz="1100" i="1">
                <a:latin typeface="+mn-lt"/>
                <a:cs typeface="Arial" pitchFamily="34" charset="0"/>
              </a:endParaRPr>
            </a:p>
          </p:txBody>
        </p:sp>
      </p:grpSp>
      <p:sp>
        <p:nvSpPr>
          <p:cNvPr id="15" name="TextBox 6">
            <a:extLst>
              <a:ext uri="{FF2B5EF4-FFF2-40B4-BE49-F238E27FC236}">
                <a16:creationId xmlns:a16="http://schemas.microsoft.com/office/drawing/2014/main" id="{B1BF53FF-90A9-A496-9B94-9D9621AF1F5C}"/>
              </a:ext>
            </a:extLst>
          </p:cNvPr>
          <p:cNvSpPr txBox="1">
            <a:spLocks noChangeArrowheads="1"/>
          </p:cNvSpPr>
          <p:nvPr/>
        </p:nvSpPr>
        <p:spPr bwMode="auto">
          <a:xfrm>
            <a:off x="0" y="4979313"/>
            <a:ext cx="1219200" cy="430887"/>
          </a:xfrm>
          <a:prstGeom prst="rect">
            <a:avLst/>
          </a:prstGeom>
          <a:noFill/>
          <a:ln w="9525">
            <a:noFill/>
            <a:miter lim="800000"/>
            <a:headEnd/>
            <a:tailEnd/>
          </a:ln>
        </p:spPr>
        <p:txBody>
          <a:bodyPr wrap="square">
            <a:spAutoFit/>
          </a:bodyPr>
          <a:lstStyle/>
          <a:p>
            <a:pPr lvl="0" algn="ctr">
              <a:defRPr/>
            </a:pPr>
            <a:r>
              <a:rPr lang="en-US" sz="1100" b="1">
                <a:solidFill>
                  <a:srgbClr val="2A4D78"/>
                </a:solidFill>
                <a:latin typeface="Calibri"/>
                <a:cs typeface="Arial" pitchFamily="34" charset="0"/>
              </a:rPr>
              <a:t>Jim Lawrence</a:t>
            </a:r>
          </a:p>
          <a:p>
            <a:pPr lvl="0" algn="ctr">
              <a:defRPr/>
            </a:pPr>
            <a:r>
              <a:rPr lang="en-US" sz="1100" i="1">
                <a:solidFill>
                  <a:srgbClr val="2A4D78"/>
                </a:solidFill>
                <a:latin typeface="Calibri"/>
                <a:cs typeface="Arial" pitchFamily="34" charset="0"/>
              </a:rPr>
              <a:t>Acting Director</a:t>
            </a:r>
            <a:endParaRPr lang="en-US" sz="1100" i="1">
              <a:latin typeface="+mn-lt"/>
              <a:cs typeface="Arial" pitchFamily="34" charset="0"/>
            </a:endParaRPr>
          </a:p>
        </p:txBody>
      </p:sp>
      <p:sp>
        <p:nvSpPr>
          <p:cNvPr id="7" name="TextBox 6">
            <a:extLst>
              <a:ext uri="{FF2B5EF4-FFF2-40B4-BE49-F238E27FC236}">
                <a16:creationId xmlns:a16="http://schemas.microsoft.com/office/drawing/2014/main" id="{B0DF7344-128D-81D9-D12D-AE5E4C3418EE}"/>
              </a:ext>
            </a:extLst>
          </p:cNvPr>
          <p:cNvSpPr txBox="1"/>
          <p:nvPr/>
        </p:nvSpPr>
        <p:spPr>
          <a:xfrm>
            <a:off x="1342472" y="699440"/>
            <a:ext cx="7687706" cy="4832092"/>
          </a:xfrm>
          <a:prstGeom prst="rect">
            <a:avLst/>
          </a:prstGeom>
          <a:noFill/>
        </p:spPr>
        <p:txBody>
          <a:bodyPr wrap="square" rtlCol="0">
            <a:spAutoFit/>
          </a:bodyPr>
          <a:lstStyle/>
          <a:p>
            <a:r>
              <a:rPr lang="en-US" sz="2000" dirty="0">
                <a:latin typeface="+mn-lt"/>
              </a:rPr>
              <a:t>Section 13:</a:t>
            </a:r>
          </a:p>
          <a:p>
            <a:pPr marL="342900" indent="-342900" algn="l">
              <a:buFont typeface="Arial" panose="020B0604020202020204" pitchFamily="34" charset="0"/>
              <a:buChar char="•"/>
            </a:pPr>
            <a:r>
              <a:rPr lang="en-US" sz="1800" i="1" dirty="0">
                <a:latin typeface="+mn-lt"/>
              </a:rPr>
              <a:t>Adds reference to section 1 of this regulation.</a:t>
            </a:r>
          </a:p>
          <a:p>
            <a:pPr marL="342900" indent="-342900" algn="l">
              <a:buFont typeface="Arial" panose="020B0604020202020204" pitchFamily="34" charset="0"/>
              <a:buChar char="•"/>
            </a:pPr>
            <a:r>
              <a:rPr lang="en-US" i="1" dirty="0">
                <a:latin typeface="+mn-lt"/>
              </a:rPr>
              <a:t>Changes the categories for which a laboratory may be certified.</a:t>
            </a:r>
          </a:p>
          <a:p>
            <a:pPr marL="342900" indent="-342900" algn="l">
              <a:buFont typeface="Arial" panose="020B0604020202020204" pitchFamily="34" charset="0"/>
              <a:buChar char="•"/>
            </a:pPr>
            <a:r>
              <a:rPr lang="en-US" sz="1800" i="1" dirty="0">
                <a:latin typeface="+mn-lt"/>
              </a:rPr>
              <a:t>Adds Additional categories for which a laboratory may be certified.</a:t>
            </a:r>
          </a:p>
          <a:p>
            <a:pPr algn="l"/>
            <a:r>
              <a:rPr lang="en-US" i="1" dirty="0">
                <a:latin typeface="+mn-lt"/>
              </a:rPr>
              <a:t>Section 14:</a:t>
            </a:r>
            <a:endParaRPr lang="en-US" sz="1800" i="1" dirty="0">
              <a:latin typeface="+mn-lt"/>
            </a:endParaRPr>
          </a:p>
          <a:p>
            <a:pPr marL="342900" indent="-342900" algn="l">
              <a:buFont typeface="Arial" panose="020B0604020202020204" pitchFamily="34" charset="0"/>
              <a:buChar char="•"/>
            </a:pPr>
            <a:r>
              <a:rPr lang="en-US" i="1" dirty="0">
                <a:latin typeface="+mn-lt"/>
              </a:rPr>
              <a:t>Adds references to section 1 of this regulation.</a:t>
            </a:r>
          </a:p>
          <a:p>
            <a:pPr marL="285750" indent="-285750" algn="l">
              <a:buFont typeface="Arial" panose="020B0604020202020204" pitchFamily="34" charset="0"/>
              <a:buChar char="•"/>
            </a:pPr>
            <a:r>
              <a:rPr lang="en-US" i="1" dirty="0">
                <a:latin typeface="+mn-lt"/>
              </a:rPr>
              <a:t>Replaces Bureau with </a:t>
            </a:r>
            <a:r>
              <a:rPr lang="en-US" i="1" u="none" strike="noStrike" baseline="0" dirty="0">
                <a:latin typeface="+mn-lt"/>
              </a:rPr>
              <a:t>Division of Environmental Protection of the State Department of Conservation and Natural Resources.</a:t>
            </a:r>
          </a:p>
          <a:p>
            <a:pPr marL="285750" indent="-285750" algn="l">
              <a:buFont typeface="Arial" panose="020B0604020202020204" pitchFamily="34" charset="0"/>
              <a:buChar char="•"/>
            </a:pPr>
            <a:r>
              <a:rPr lang="en-US" i="1" dirty="0">
                <a:latin typeface="+mn-lt"/>
              </a:rPr>
              <a:t>Removes the definition of “Protocol”.</a:t>
            </a:r>
          </a:p>
          <a:p>
            <a:pPr marL="285750" indent="-285750" algn="l">
              <a:buFont typeface="Arial" panose="020B0604020202020204" pitchFamily="34" charset="0"/>
              <a:buChar char="•"/>
            </a:pPr>
            <a:r>
              <a:rPr lang="en-US" i="1" dirty="0">
                <a:latin typeface="+mn-lt"/>
              </a:rPr>
              <a:t>Changes the reference to the definition of “quality system” from </a:t>
            </a:r>
            <a:r>
              <a:rPr lang="en-US" b="0" i="0" u="none" strike="noStrike" baseline="0" dirty="0">
                <a:latin typeface="+mn-lt"/>
              </a:rPr>
              <a:t>Appendix B of chapter 5 to section 5.0 of the Standard.</a:t>
            </a:r>
          </a:p>
          <a:p>
            <a:pPr marL="342900" indent="-342900">
              <a:buFont typeface="Arial" panose="020B0604020202020204" pitchFamily="34" charset="0"/>
              <a:buChar char="•"/>
            </a:pPr>
            <a:r>
              <a:rPr lang="en-US" sz="1800" dirty="0">
                <a:latin typeface="+mn-lt"/>
              </a:rPr>
              <a:t>Replace references to the Division of Public and Behavioral Health With the Division of Environmental Protection.</a:t>
            </a:r>
          </a:p>
          <a:p>
            <a:pPr marL="342900" indent="-342900">
              <a:buFont typeface="Arial" panose="020B0604020202020204" pitchFamily="34" charset="0"/>
              <a:buChar char="•"/>
            </a:pPr>
            <a:r>
              <a:rPr lang="en-US" sz="1800" dirty="0">
                <a:latin typeface="+mn-lt"/>
              </a:rPr>
              <a:t>Replace references to the Department of Health and Human Services with the Department of Conservation and Natural Resources.</a:t>
            </a:r>
          </a:p>
          <a:p>
            <a:r>
              <a:rPr lang="en-US" dirty="0">
                <a:latin typeface="+mn-lt"/>
              </a:rPr>
              <a:t>Sections 7, 8, 9, 10, 11, and 14 replace Board with Commission. </a:t>
            </a:r>
            <a:endParaRPr lang="en-US" sz="1800" dirty="0">
              <a:latin typeface="+mn-lt"/>
            </a:endParaRPr>
          </a:p>
          <a:p>
            <a:pPr marL="285750" indent="-285750" algn="l">
              <a:buFont typeface="Arial" panose="020B0604020202020204" pitchFamily="34" charset="0"/>
              <a:buChar char="•"/>
            </a:pPr>
            <a:endParaRPr lang="en-US" i="1" dirty="0">
              <a:latin typeface="+mn-lt"/>
            </a:endParaRPr>
          </a:p>
        </p:txBody>
      </p:sp>
    </p:spTree>
    <p:extLst>
      <p:ext uri="{BB962C8B-B14F-4D97-AF65-F5344CB8AC3E}">
        <p14:creationId xmlns:p14="http://schemas.microsoft.com/office/powerpoint/2010/main" val="2422798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998915" y="502878"/>
            <a:ext cx="6382871" cy="584775"/>
          </a:xfrm>
          <a:prstGeom prst="rect">
            <a:avLst/>
          </a:prstGeom>
          <a:noFill/>
          <a:ln w="9525">
            <a:noFill/>
            <a:miter lim="800000"/>
            <a:headEnd/>
            <a:tailEnd/>
          </a:ln>
        </p:spPr>
        <p:txBody>
          <a:bodyPr wrap="square" anchor="t">
            <a:spAutoFit/>
          </a:bodyPr>
          <a:lstStyle/>
          <a:p>
            <a:pPr algn="ctr">
              <a:defRPr/>
            </a:pPr>
            <a:r>
              <a:rPr lang="en-US" sz="3200" b="1">
                <a:solidFill>
                  <a:srgbClr val="326297"/>
                </a:solidFill>
                <a:latin typeface="Arial"/>
                <a:cs typeface="Arial"/>
              </a:rPr>
              <a:t>Questions/Comments</a:t>
            </a:r>
          </a:p>
        </p:txBody>
      </p:sp>
      <p:sp>
        <p:nvSpPr>
          <p:cNvPr id="17" name="TextBox 6"/>
          <p:cNvSpPr txBox="1">
            <a:spLocks noChangeArrowheads="1"/>
          </p:cNvSpPr>
          <p:nvPr/>
        </p:nvSpPr>
        <p:spPr bwMode="auto">
          <a:xfrm>
            <a:off x="1219200" y="5584787"/>
            <a:ext cx="7924800" cy="923330"/>
          </a:xfrm>
          <a:prstGeom prst="rect">
            <a:avLst/>
          </a:prstGeom>
          <a:noFill/>
          <a:ln w="9525">
            <a:noFill/>
            <a:miter lim="800000"/>
            <a:headEnd/>
            <a:tailEnd/>
          </a:ln>
        </p:spPr>
        <p:txBody>
          <a:bodyPr wrap="square" anchor="t">
            <a:spAutoFit/>
          </a:bodyPr>
          <a:lstStyle/>
          <a:p>
            <a:pPr algn="ctr">
              <a:defRPr/>
            </a:pPr>
            <a:r>
              <a:rPr lang="en-US" b="1" dirty="0">
                <a:solidFill>
                  <a:srgbClr val="5F4B3B"/>
                </a:solidFill>
                <a:latin typeface="+mn-lt"/>
                <a:cs typeface="Arial" pitchFamily="34" charset="0"/>
              </a:rPr>
              <a:t>Contact:</a:t>
            </a:r>
          </a:p>
          <a:p>
            <a:pPr algn="ctr">
              <a:defRPr/>
            </a:pPr>
            <a:r>
              <a:rPr lang="en-US" dirty="0">
                <a:solidFill>
                  <a:srgbClr val="5F4B3B"/>
                </a:solidFill>
                <a:latin typeface="+mn-lt"/>
                <a:cs typeface="Arial"/>
              </a:rPr>
              <a:t>Michael Antoine, Laboratory Certification Officer</a:t>
            </a:r>
          </a:p>
          <a:p>
            <a:pPr algn="ctr">
              <a:defRPr/>
            </a:pPr>
            <a:r>
              <a:rPr lang="en-US" dirty="0">
                <a:solidFill>
                  <a:srgbClr val="5F4B3B"/>
                </a:solidFill>
                <a:latin typeface="+mn-lt"/>
                <a:cs typeface="Arial" pitchFamily="34" charset="0"/>
                <a:hlinkClick r:id="rId3"/>
              </a:rPr>
              <a:t>mantoine@ndep.nv.gov</a:t>
            </a:r>
            <a:endParaRPr lang="en-US" dirty="0">
              <a:solidFill>
                <a:srgbClr val="5F4B3B"/>
              </a:solidFill>
              <a:latin typeface="+mn-lt"/>
              <a:cs typeface="Arial" pitchFamily="34" charset="0"/>
            </a:endParaRPr>
          </a:p>
        </p:txBody>
      </p:sp>
      <p:sp>
        <p:nvSpPr>
          <p:cNvPr id="14" name="Rectangle 13"/>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19" name="TextBox 6"/>
          <p:cNvSpPr txBox="1">
            <a:spLocks noChangeArrowheads="1"/>
          </p:cNvSpPr>
          <p:nvPr/>
        </p:nvSpPr>
        <p:spPr bwMode="auto">
          <a:xfrm>
            <a:off x="0" y="1447800"/>
            <a:ext cx="1219200" cy="3985706"/>
          </a:xfrm>
          <a:prstGeom prst="rect">
            <a:avLst/>
          </a:prstGeom>
          <a:noFill/>
          <a:ln w="9525">
            <a:noFill/>
            <a:miter lim="800000"/>
            <a:headEnd/>
            <a:tailEnd/>
          </a:ln>
        </p:spPr>
        <p:txBody>
          <a:bodyPr wrap="square">
            <a:spAutoFit/>
          </a:bodyPr>
          <a:lstStyle/>
          <a:p>
            <a:pPr lvl="0" algn="ctr">
              <a:defRPr/>
            </a:pPr>
            <a:r>
              <a:rPr lang="en-US" sz="1100" b="1">
                <a:solidFill>
                  <a:srgbClr val="2A4D78"/>
                </a:solidFill>
                <a:latin typeface="Calibri"/>
                <a:cs typeface="Arial" pitchFamily="34" charset="0"/>
              </a:rPr>
              <a:t>Greg Lovato</a:t>
            </a:r>
          </a:p>
          <a:p>
            <a:pPr lvl="0" algn="ctr">
              <a:defRPr/>
            </a:pPr>
            <a:r>
              <a:rPr lang="en-US" sz="1100" i="1">
                <a:solidFill>
                  <a:srgbClr val="2A4D78"/>
                </a:solidFill>
                <a:latin typeface="Calibri"/>
                <a:cs typeface="Arial" pitchFamily="34" charset="0"/>
              </a:rPr>
              <a:t>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Jennifer Carr</a:t>
            </a:r>
          </a:p>
          <a:p>
            <a:pPr lvl="0" algn="ctr">
              <a:defRPr/>
            </a:pPr>
            <a:r>
              <a:rPr lang="en-US" sz="1100" i="1">
                <a:solidFill>
                  <a:srgbClr val="2A4D78"/>
                </a:solidFill>
                <a:latin typeface="Calibri"/>
                <a:cs typeface="Arial" pitchFamily="34" charset="0"/>
              </a:rPr>
              <a:t>Deputy 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Jeffrey Kinder</a:t>
            </a:r>
          </a:p>
          <a:p>
            <a:pPr lvl="0" algn="ctr">
              <a:defRPr/>
            </a:pPr>
            <a:r>
              <a:rPr lang="en-US" sz="1100" i="1">
                <a:solidFill>
                  <a:srgbClr val="2A4D78"/>
                </a:solidFill>
                <a:latin typeface="Calibri"/>
                <a:cs typeface="Arial" pitchFamily="34" charset="0"/>
              </a:rPr>
              <a:t>Deputy 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Rick </a:t>
            </a:r>
            <a:r>
              <a:rPr lang="en-US" sz="1100" b="1" err="1">
                <a:solidFill>
                  <a:srgbClr val="2A4D78"/>
                </a:solidFill>
                <a:latin typeface="Calibri"/>
                <a:cs typeface="Arial" pitchFamily="34" charset="0"/>
              </a:rPr>
              <a:t>Perdomo</a:t>
            </a:r>
            <a:endParaRPr lang="en-US" sz="1100" b="1">
              <a:solidFill>
                <a:srgbClr val="2A4D78"/>
              </a:solidFill>
              <a:latin typeface="Calibri"/>
              <a:cs typeface="Arial" pitchFamily="34" charset="0"/>
            </a:endParaRPr>
          </a:p>
          <a:p>
            <a:pPr algn="ctr">
              <a:defRPr/>
            </a:pPr>
            <a:r>
              <a:rPr lang="en-US" sz="1100" i="1">
                <a:solidFill>
                  <a:srgbClr val="2A4D78"/>
                </a:solidFill>
                <a:latin typeface="Calibri"/>
                <a:cs typeface="Arial" pitchFamily="34" charset="0"/>
              </a:rPr>
              <a:t>Deputy Administrator</a:t>
            </a:r>
          </a:p>
          <a:p>
            <a:pPr lvl="0" algn="ctr">
              <a:defRPr/>
            </a:pPr>
            <a:endParaRPr lang="en-US" sz="1100" b="1">
              <a:solidFill>
                <a:srgbClr val="2A4D78"/>
              </a:solidFill>
              <a:latin typeface="Calibri"/>
              <a:cs typeface="Arial" pitchFamily="34" charset="0"/>
            </a:endParaRPr>
          </a:p>
          <a:p>
            <a:pPr lvl="0" algn="ctr">
              <a:defRPr/>
            </a:pPr>
            <a:endParaRPr lang="en-US" sz="1100" i="1">
              <a:solidFill>
                <a:srgbClr val="2A4D78"/>
              </a:solidFill>
              <a:latin typeface="Calibri"/>
              <a:cs typeface="Arial" pitchFamily="34" charset="0"/>
            </a:endParaRPr>
          </a:p>
          <a:p>
            <a:pPr lvl="0" algn="ctr">
              <a:defRPr/>
            </a:pPr>
            <a:endParaRPr lang="en-US" sz="1100" i="1">
              <a:solidFill>
                <a:srgbClr val="2A4D78"/>
              </a:solidFill>
              <a:latin typeface="Calibri"/>
              <a:cs typeface="Arial" pitchFamily="34" charset="0"/>
            </a:endParaRPr>
          </a:p>
          <a:p>
            <a:pPr lvl="0" algn="ctr">
              <a:defRPr/>
            </a:pPr>
            <a:br>
              <a:rPr lang="en-US" sz="1100" i="1">
                <a:solidFill>
                  <a:prstClr val="black"/>
                </a:solidFill>
                <a:latin typeface="Calibri"/>
                <a:cs typeface="Arial" pitchFamily="34" charset="0"/>
              </a:rPr>
            </a:br>
            <a:endParaRPr lang="en-US" sz="1100">
              <a:solidFill>
                <a:prstClr val="black"/>
              </a:solidFill>
              <a:latin typeface="Calibri"/>
              <a:cs typeface="Arial" pitchFamily="34" charset="0"/>
            </a:endParaRPr>
          </a:p>
          <a:p>
            <a:pPr lvl="0" algn="ctr">
              <a:defRPr/>
            </a:pPr>
            <a:br>
              <a:rPr lang="en-US" sz="1100" i="1">
                <a:solidFill>
                  <a:prstClr val="black"/>
                </a:solidFill>
                <a:latin typeface="Calibri"/>
                <a:cs typeface="Arial" pitchFamily="34" charset="0"/>
              </a:rPr>
            </a:br>
            <a:br>
              <a:rPr lang="en-US" sz="1100" i="1">
                <a:latin typeface="+mn-lt"/>
                <a:cs typeface="Arial" pitchFamily="34" charset="0"/>
              </a:rPr>
            </a:br>
            <a:br>
              <a:rPr lang="en-US" sz="1100" i="1">
                <a:latin typeface="+mn-lt"/>
                <a:cs typeface="Arial" pitchFamily="34" charset="0"/>
              </a:rPr>
            </a:br>
            <a:endParaRPr lang="en-US" sz="1100" i="1">
              <a:latin typeface="+mn-lt"/>
              <a:cs typeface="Arial" pitchFamily="34" charset="0"/>
            </a:endParaRP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21" name="Picture 20" descr="dcnr-vert.png"/>
          <p:cNvPicPr>
            <a:picLocks noChangeAspect="1"/>
          </p:cNvPicPr>
          <p:nvPr/>
        </p:nvPicPr>
        <p:blipFill>
          <a:blip r:embed="rId5" cstate="print"/>
          <a:stretch>
            <a:fillRect/>
          </a:stretch>
        </p:blipFill>
        <p:spPr>
          <a:xfrm>
            <a:off x="118547" y="5486400"/>
            <a:ext cx="948253" cy="948253"/>
          </a:xfrm>
          <a:prstGeom prst="rect">
            <a:avLst/>
          </a:prstGeom>
          <a:effectLst/>
        </p:spPr>
      </p:pic>
      <p:sp>
        <p:nvSpPr>
          <p:cNvPr id="22" name="TextBox 6"/>
          <p:cNvSpPr txBox="1">
            <a:spLocks noChangeArrowheads="1"/>
          </p:cNvSpPr>
          <p:nvPr/>
        </p:nvSpPr>
        <p:spPr bwMode="auto">
          <a:xfrm>
            <a:off x="0" y="4979313"/>
            <a:ext cx="1219200" cy="430887"/>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Jim Lawrence</a:t>
            </a:r>
          </a:p>
          <a:p>
            <a:pPr lvl="0" algn="ctr">
              <a:defRPr/>
            </a:pPr>
            <a:r>
              <a:rPr lang="en-US" sz="1100" i="1" dirty="0">
                <a:solidFill>
                  <a:srgbClr val="2A4D78"/>
                </a:solidFill>
                <a:latin typeface="Calibri"/>
                <a:cs typeface="Arial" pitchFamily="34" charset="0"/>
              </a:rPr>
              <a:t>Acting Director</a:t>
            </a:r>
            <a:endParaRPr lang="en-US" sz="1100" i="1" dirty="0">
              <a:latin typeface="+mn-lt"/>
              <a:cs typeface="Arial" pitchFamily="34" charset="0"/>
            </a:endParaRPr>
          </a:p>
        </p:txBody>
      </p:sp>
      <p:pic>
        <p:nvPicPr>
          <p:cNvPr id="2" name="Picture 2" descr="IMG_0130.JPG">
            <a:extLst>
              <a:ext uri="{FF2B5EF4-FFF2-40B4-BE49-F238E27FC236}">
                <a16:creationId xmlns:a16="http://schemas.microsoft.com/office/drawing/2014/main" id="{CB68FE0C-88CD-4482-90CA-C54EC1301EEA}"/>
              </a:ext>
            </a:extLst>
          </p:cNvPr>
          <p:cNvPicPr>
            <a:picLocks noChangeAspect="1"/>
          </p:cNvPicPr>
          <p:nvPr/>
        </p:nvPicPr>
        <p:blipFill>
          <a:blip r:embed="rId6"/>
          <a:stretch>
            <a:fillRect/>
          </a:stretch>
        </p:blipFill>
        <p:spPr>
          <a:xfrm>
            <a:off x="2348753" y="1082490"/>
            <a:ext cx="5755339" cy="4119280"/>
          </a:xfrm>
          <a:prstGeom prst="rect">
            <a:avLst/>
          </a:prstGeom>
        </p:spPr>
      </p:pic>
    </p:spTree>
    <p:extLst>
      <p:ext uri="{BB962C8B-B14F-4D97-AF65-F5344CB8AC3E}">
        <p14:creationId xmlns:p14="http://schemas.microsoft.com/office/powerpoint/2010/main" val="3532983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209884" y="228600"/>
            <a:ext cx="7924800" cy="584775"/>
          </a:xfrm>
          <a:prstGeom prst="rect">
            <a:avLst/>
          </a:prstGeom>
          <a:noFill/>
          <a:ln w="9525">
            <a:noFill/>
            <a:miter lim="800000"/>
            <a:headEnd/>
            <a:tailEnd/>
          </a:ln>
        </p:spPr>
        <p:txBody>
          <a:bodyPr wrap="square" anchor="t">
            <a:spAutoFit/>
          </a:bodyPr>
          <a:lstStyle/>
          <a:p>
            <a:pPr algn="ctr">
              <a:defRPr/>
            </a:pPr>
            <a:r>
              <a:rPr lang="en-US" sz="3200" b="1" dirty="0">
                <a:solidFill>
                  <a:srgbClr val="326297"/>
                </a:solidFill>
                <a:latin typeface="Calibri"/>
                <a:cs typeface="Arial"/>
              </a:rPr>
              <a:t>Ways to Participate</a:t>
            </a:r>
            <a:endParaRPr lang="en-US" sz="3200" b="1" dirty="0">
              <a:solidFill>
                <a:srgbClr val="326297"/>
              </a:solidFill>
              <a:latin typeface="Calibri"/>
            </a:endParaRPr>
          </a:p>
        </p:txBody>
      </p:sp>
      <p:grpSp>
        <p:nvGrpSpPr>
          <p:cNvPr id="2" name="Group 1"/>
          <p:cNvGrpSpPr/>
          <p:nvPr/>
        </p:nvGrpSpPr>
        <p:grpSpPr>
          <a:xfrm>
            <a:off x="-220809" y="-64159"/>
            <a:ext cx="1660817" cy="6922159"/>
            <a:chOff x="-220809" y="-64159"/>
            <a:chExt cx="1660817" cy="6922159"/>
          </a:xfrm>
        </p:grpSpPr>
        <p:grpSp>
          <p:nvGrpSpPr>
            <p:cNvPr id="11" name="Group 10"/>
            <p:cNvGrpSpPr/>
            <p:nvPr/>
          </p:nvGrpSpPr>
          <p:grpSpPr>
            <a:xfrm>
              <a:off x="0" y="0"/>
              <a:ext cx="1219200" cy="6858000"/>
              <a:chOff x="0" y="0"/>
              <a:chExt cx="1219200" cy="6858000"/>
            </a:xfrm>
          </p:grpSpPr>
          <p:sp>
            <p:nvSpPr>
              <p:cNvPr id="12" name="Rectangle 11"/>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13" name="TextBox 6"/>
              <p:cNvSpPr txBox="1">
                <a:spLocks noChangeArrowheads="1"/>
              </p:cNvSpPr>
              <p:nvPr/>
            </p:nvSpPr>
            <p:spPr bwMode="auto">
              <a:xfrm>
                <a:off x="0" y="1447800"/>
                <a:ext cx="1219200" cy="3985706"/>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Greg Lovato</a:t>
                </a:r>
              </a:p>
              <a:p>
                <a:pPr lvl="0" algn="ctr">
                  <a:defRPr/>
                </a:pPr>
                <a:r>
                  <a:rPr lang="en-US" sz="1100" i="1" dirty="0">
                    <a:solidFill>
                      <a:srgbClr val="2A4D78"/>
                    </a:solidFill>
                    <a:latin typeface="Calibri"/>
                    <a:cs typeface="Arial" pitchFamily="34" charset="0"/>
                  </a:rPr>
                  <a:t>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Jennifer Carr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Jeffrey Kinder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Rick Perdomo</a:t>
                </a:r>
              </a:p>
              <a:p>
                <a:pPr algn="ctr">
                  <a:defRPr/>
                </a:pPr>
                <a:r>
                  <a:rPr lang="en-US" sz="1100" i="1" dirty="0">
                    <a:solidFill>
                      <a:srgbClr val="2A4D78"/>
                    </a:solidFill>
                    <a:latin typeface="Calibri"/>
                    <a:cs typeface="Arial" pitchFamily="34" charset="0"/>
                  </a:rPr>
                  <a:t>Deputy Administrator</a:t>
                </a:r>
              </a:p>
              <a:p>
                <a:pPr lvl="0" algn="ctr">
                  <a:defRPr/>
                </a:pPr>
                <a:endParaRPr lang="en-US" sz="1100" b="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br>
                  <a:rPr lang="en-US" sz="1100" i="1" dirty="0">
                    <a:solidFill>
                      <a:prstClr val="black"/>
                    </a:solidFill>
                    <a:latin typeface="Calibri"/>
                    <a:cs typeface="Arial" pitchFamily="34" charset="0"/>
                  </a:rPr>
                </a:br>
                <a:endParaRPr lang="en-US" sz="1100" dirty="0">
                  <a:solidFill>
                    <a:prstClr val="black"/>
                  </a:solidFill>
                  <a:latin typeface="Calibri"/>
                  <a:cs typeface="Arial" pitchFamily="34" charset="0"/>
                </a:endParaRPr>
              </a:p>
              <a:p>
                <a:pPr lvl="0" algn="ctr">
                  <a:defRPr/>
                </a:pPr>
                <a:br>
                  <a:rPr lang="en-US" sz="1100" i="1" dirty="0">
                    <a:solidFill>
                      <a:prstClr val="black"/>
                    </a:solidFill>
                    <a:latin typeface="Calibri"/>
                    <a:cs typeface="Arial" pitchFamily="34" charset="0"/>
                  </a:rPr>
                </a:br>
                <a:br>
                  <a:rPr lang="en-US" sz="1100" i="1" dirty="0">
                    <a:latin typeface="+mn-lt"/>
                    <a:cs typeface="Arial" pitchFamily="34" charset="0"/>
                  </a:rPr>
                </a:br>
                <a:br>
                  <a:rPr lang="en-US" sz="1100" i="1" dirty="0">
                    <a:latin typeface="+mn-lt"/>
                    <a:cs typeface="Arial" pitchFamily="34" charset="0"/>
                  </a:rPr>
                </a:br>
                <a:endParaRPr lang="en-US" sz="1100" i="1" dirty="0">
                  <a:latin typeface="+mn-lt"/>
                  <a:cs typeface="Arial" pitchFamily="34" charset="0"/>
                </a:endParaRPr>
              </a:p>
            </p:txBody>
          </p:sp>
        </p:gr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18" name="Picture 17"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9" name="TextBox 6"/>
            <p:cNvSpPr txBox="1">
              <a:spLocks noChangeArrowheads="1"/>
            </p:cNvSpPr>
            <p:nvPr/>
          </p:nvSpPr>
          <p:spPr bwMode="auto">
            <a:xfrm>
              <a:off x="0" y="4979313"/>
              <a:ext cx="1219200" cy="430887"/>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Jim Lawrence</a:t>
              </a:r>
            </a:p>
            <a:p>
              <a:pPr lvl="0" algn="ctr">
                <a:defRPr/>
              </a:pPr>
              <a:r>
                <a:rPr lang="en-US" sz="1100" i="1" dirty="0">
                  <a:solidFill>
                    <a:srgbClr val="2A4D78"/>
                  </a:solidFill>
                  <a:latin typeface="Calibri"/>
                  <a:cs typeface="Arial" pitchFamily="34" charset="0"/>
                </a:rPr>
                <a:t>Acting Director</a:t>
              </a:r>
              <a:endParaRPr lang="en-US" sz="1100" i="1" dirty="0">
                <a:latin typeface="+mn-lt"/>
                <a:cs typeface="Arial" pitchFamily="34" charset="0"/>
              </a:endParaRPr>
            </a:p>
          </p:txBody>
        </p:sp>
      </p:grpSp>
      <p:sp>
        <p:nvSpPr>
          <p:cNvPr id="5" name="TextBox 4">
            <a:extLst>
              <a:ext uri="{FF2B5EF4-FFF2-40B4-BE49-F238E27FC236}">
                <a16:creationId xmlns:a16="http://schemas.microsoft.com/office/drawing/2014/main" id="{9DB5D7F4-9B87-4372-8B11-28401A5E87E5}"/>
              </a:ext>
            </a:extLst>
          </p:cNvPr>
          <p:cNvSpPr txBox="1"/>
          <p:nvPr/>
        </p:nvSpPr>
        <p:spPr>
          <a:xfrm>
            <a:off x="1209884" y="1283359"/>
            <a:ext cx="7653623" cy="33055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spcAft>
                <a:spcPts val="0"/>
              </a:spcAft>
              <a:buFont typeface="Arial"/>
              <a:buChar char="•"/>
            </a:pPr>
            <a:r>
              <a:rPr lang="en-US" dirty="0">
                <a:latin typeface="Arial"/>
                <a:cs typeface="Arial"/>
              </a:rPr>
              <a:t>Questions and Comments: Today</a:t>
            </a:r>
          </a:p>
          <a:p>
            <a:pPr marL="285750" indent="-285750">
              <a:spcBef>
                <a:spcPct val="20000"/>
              </a:spcBef>
              <a:spcAft>
                <a:spcPts val="0"/>
              </a:spcAft>
              <a:buFont typeface="Arial"/>
              <a:buChar char="•"/>
            </a:pPr>
            <a:r>
              <a:rPr lang="en-US" dirty="0">
                <a:latin typeface="Arial"/>
                <a:cs typeface="Arial"/>
              </a:rPr>
              <a:t>By December 23, 2022, for NDEP consideration &amp; inclusion in testimony to SEC</a:t>
            </a:r>
          </a:p>
          <a:p>
            <a:pPr marL="800100" lvl="1" indent="-342900">
              <a:spcBef>
                <a:spcPct val="20000"/>
              </a:spcBef>
              <a:spcAft>
                <a:spcPts val="0"/>
              </a:spcAft>
              <a:buFont typeface="Courier New"/>
              <a:buChar char="o"/>
            </a:pPr>
            <a:r>
              <a:rPr lang="en-US" dirty="0">
                <a:latin typeface="Arial"/>
                <a:cs typeface="Arial"/>
              </a:rPr>
              <a:t>Written Comments:</a:t>
            </a:r>
            <a:endParaRPr lang="en-US" dirty="0"/>
          </a:p>
          <a:p>
            <a:pPr marL="914400" lvl="3">
              <a:spcBef>
                <a:spcPct val="20000"/>
              </a:spcBef>
              <a:spcAft>
                <a:spcPts val="0"/>
              </a:spcAft>
            </a:pPr>
            <a:r>
              <a:rPr lang="en-US" dirty="0">
                <a:latin typeface="Arial"/>
                <a:cs typeface="Arial"/>
              </a:rPr>
              <a:t>Nevada Division of Environmental Protection</a:t>
            </a:r>
            <a:endParaRPr lang="en-US" dirty="0"/>
          </a:p>
          <a:p>
            <a:pPr marL="914400" lvl="3">
              <a:spcBef>
                <a:spcPct val="20000"/>
              </a:spcBef>
              <a:spcAft>
                <a:spcPts val="0"/>
              </a:spcAft>
            </a:pPr>
            <a:r>
              <a:rPr lang="en-US" dirty="0">
                <a:latin typeface="Arial"/>
                <a:cs typeface="Arial"/>
              </a:rPr>
              <a:t>Bureau of Safe Drinking Water</a:t>
            </a:r>
          </a:p>
          <a:p>
            <a:pPr marL="914400" lvl="3">
              <a:spcBef>
                <a:spcPct val="20000"/>
              </a:spcBef>
              <a:spcAft>
                <a:spcPts val="0"/>
              </a:spcAft>
            </a:pPr>
            <a:r>
              <a:rPr lang="en-US" dirty="0">
                <a:latin typeface="Arial"/>
                <a:cs typeface="Arial"/>
              </a:rPr>
              <a:t>901 South Stewart Street, Suite 4001</a:t>
            </a:r>
          </a:p>
          <a:p>
            <a:pPr marL="914400" lvl="3">
              <a:spcBef>
                <a:spcPct val="20000"/>
              </a:spcBef>
              <a:spcAft>
                <a:spcPts val="0"/>
              </a:spcAft>
            </a:pPr>
            <a:r>
              <a:rPr lang="en-US" dirty="0">
                <a:latin typeface="Arial"/>
                <a:cs typeface="Arial"/>
              </a:rPr>
              <a:t>Carson City, NV  89701</a:t>
            </a:r>
            <a:endParaRPr lang="en-US" dirty="0"/>
          </a:p>
          <a:p>
            <a:pPr marL="800100" lvl="2" indent="-342900">
              <a:spcBef>
                <a:spcPct val="20000"/>
              </a:spcBef>
              <a:spcAft>
                <a:spcPts val="0"/>
              </a:spcAft>
              <a:buFont typeface="Courier New"/>
              <a:buChar char="o"/>
            </a:pPr>
            <a:r>
              <a:rPr lang="en-US" dirty="0">
                <a:latin typeface="Arial"/>
                <a:cs typeface="Arial"/>
              </a:rPr>
              <a:t>E-mail your Comments (</a:t>
            </a:r>
            <a:r>
              <a:rPr lang="en-US" dirty="0">
                <a:latin typeface="Arial"/>
                <a:cs typeface="Arial"/>
                <a:hlinkClick r:id="rId5"/>
              </a:rPr>
              <a:t>mantoine@ndep.nv.gov</a:t>
            </a:r>
            <a:r>
              <a:rPr lang="en-US" dirty="0">
                <a:latin typeface="Arial"/>
                <a:cs typeface="Arial"/>
              </a:rPr>
              <a:t>)</a:t>
            </a:r>
            <a:endParaRPr lang="en-US" dirty="0"/>
          </a:p>
          <a:p>
            <a:pPr marL="285750" indent="-285750">
              <a:spcBef>
                <a:spcPct val="20000"/>
              </a:spcBef>
              <a:spcAft>
                <a:spcPts val="0"/>
              </a:spcAft>
              <a:buFont typeface="Arial"/>
              <a:buChar char="•"/>
            </a:pPr>
            <a:r>
              <a:rPr lang="en-US" dirty="0">
                <a:latin typeface="Arial"/>
                <a:cs typeface="Arial"/>
              </a:rPr>
              <a:t>SEC Hearing on January 19, 2023</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6" name="TextBox 6"/>
          <p:cNvSpPr txBox="1">
            <a:spLocks noChangeArrowheads="1"/>
          </p:cNvSpPr>
          <p:nvPr/>
        </p:nvSpPr>
        <p:spPr bwMode="auto">
          <a:xfrm>
            <a:off x="1209884" y="228600"/>
            <a:ext cx="7924800" cy="584775"/>
          </a:xfrm>
          <a:prstGeom prst="rect">
            <a:avLst/>
          </a:prstGeom>
          <a:noFill/>
          <a:ln w="9525">
            <a:noFill/>
            <a:miter lim="800000"/>
            <a:headEnd/>
            <a:tailEnd/>
          </a:ln>
        </p:spPr>
        <p:txBody>
          <a:bodyPr wrap="square" anchor="t">
            <a:spAutoFit/>
          </a:bodyPr>
          <a:lstStyle/>
          <a:p>
            <a:pPr algn="ctr">
              <a:defRPr/>
            </a:pPr>
            <a:r>
              <a:rPr lang="en-US" sz="3200" b="1" dirty="0">
                <a:solidFill>
                  <a:srgbClr val="326297"/>
                </a:solidFill>
                <a:latin typeface="+mj-lt"/>
                <a:cs typeface="Arial"/>
              </a:rPr>
              <a:t>How Regulations are Added and/or Revised</a:t>
            </a:r>
          </a:p>
        </p:txBody>
      </p:sp>
      <p:sp>
        <p:nvSpPr>
          <p:cNvPr id="2" name="TextBox 1"/>
          <p:cNvSpPr txBox="1"/>
          <p:nvPr/>
        </p:nvSpPr>
        <p:spPr>
          <a:xfrm>
            <a:off x="1752600" y="3218331"/>
            <a:ext cx="7239000" cy="615553"/>
          </a:xfrm>
          <a:prstGeom prst="rect">
            <a:avLst/>
          </a:prstGeom>
          <a:noFill/>
        </p:spPr>
        <p:txBody>
          <a:bodyPr wrap="square" rtlCol="0">
            <a:spAutoFit/>
          </a:bodyPr>
          <a:lstStyle/>
          <a:p>
            <a:endParaRPr lang="en-US" altLang="en-US" sz="1700" b="1">
              <a:solidFill>
                <a:srgbClr val="5F4B3B"/>
              </a:solidFill>
              <a:latin typeface="+mj-lt"/>
            </a:endParaRPr>
          </a:p>
          <a:p>
            <a:r>
              <a:rPr lang="en-US" altLang="en-US" sz="1700" b="1">
                <a:solidFill>
                  <a:srgbClr val="5F4B3B"/>
                </a:solidFill>
                <a:latin typeface="+mj-lt"/>
              </a:rPr>
              <a:t>	</a:t>
            </a:r>
          </a:p>
        </p:txBody>
      </p:sp>
      <p:sp>
        <p:nvSpPr>
          <p:cNvPr id="15" name="TextBox 6"/>
          <p:cNvSpPr txBox="1">
            <a:spLocks noChangeArrowheads="1"/>
          </p:cNvSpPr>
          <p:nvPr/>
        </p:nvSpPr>
        <p:spPr bwMode="auto">
          <a:xfrm>
            <a:off x="1440008" y="952347"/>
            <a:ext cx="7261706" cy="5847755"/>
          </a:xfrm>
          <a:prstGeom prst="rect">
            <a:avLst/>
          </a:prstGeom>
          <a:noFill/>
          <a:ln w="9525">
            <a:noFill/>
            <a:miter lim="800000"/>
            <a:headEnd/>
            <a:tailEnd/>
          </a:ln>
        </p:spPr>
        <p:txBody>
          <a:bodyPr wrap="square" lIns="91440" tIns="45720" rIns="91440" bIns="45720" anchor="t">
            <a:spAutoFit/>
          </a:bodyPr>
          <a:lstStyle/>
          <a:p>
            <a:pPr marL="914400" lvl="1" indent="-457200">
              <a:buAutoNum type="arabicPeriod"/>
              <a:defRPr/>
            </a:pPr>
            <a:r>
              <a:rPr lang="en-US" sz="2200" dirty="0">
                <a:latin typeface="+mn-lt"/>
                <a:cs typeface="Arial"/>
              </a:rPr>
              <a:t>The state agency (NDEP) drafts a regulatory petition.</a:t>
            </a:r>
          </a:p>
          <a:p>
            <a:pPr marL="914400" lvl="1" indent="-457200">
              <a:buFont typeface="+mj-lt"/>
              <a:buAutoNum type="arabicPeriod"/>
              <a:defRPr/>
            </a:pPr>
            <a:endParaRPr lang="en-US" sz="2200" dirty="0">
              <a:latin typeface="+mn-lt"/>
              <a:cs typeface="Arial"/>
            </a:endParaRPr>
          </a:p>
          <a:p>
            <a:pPr marL="914400" lvl="1" indent="-457200">
              <a:buFontTx/>
              <a:buAutoNum type="arabicPeriod"/>
              <a:defRPr/>
            </a:pPr>
            <a:r>
              <a:rPr lang="en-US" sz="2200" dirty="0">
                <a:latin typeface="+mn-lt"/>
                <a:cs typeface="Arial"/>
              </a:rPr>
              <a:t>The petition is sent to the Legislative Counsel Bureau (LCB) to review.  </a:t>
            </a:r>
          </a:p>
          <a:p>
            <a:pPr marL="914400" lvl="1" indent="-457200">
              <a:buAutoNum type="arabicPeriod"/>
              <a:defRPr/>
            </a:pPr>
            <a:endParaRPr lang="en-US" sz="2200" dirty="0">
              <a:latin typeface="+mn-lt"/>
              <a:cs typeface="Arial"/>
            </a:endParaRPr>
          </a:p>
          <a:p>
            <a:pPr marL="914400" lvl="1" indent="-457200">
              <a:buFont typeface="+mj-lt"/>
              <a:buAutoNum type="arabicPeriod"/>
              <a:defRPr/>
            </a:pPr>
            <a:r>
              <a:rPr lang="en-US" sz="2200" b="1" dirty="0">
                <a:latin typeface="+mn-lt"/>
                <a:cs typeface="Arial"/>
              </a:rPr>
              <a:t>The agency hosts a public workshop.</a:t>
            </a:r>
          </a:p>
          <a:p>
            <a:pPr marL="914400" lvl="1" indent="-457200">
              <a:buFont typeface="+mj-lt"/>
              <a:buAutoNum type="arabicPeriod"/>
              <a:defRPr/>
            </a:pPr>
            <a:endParaRPr lang="en-US" sz="2200" dirty="0">
              <a:latin typeface="+mn-lt"/>
              <a:cs typeface="Arial" pitchFamily="34" charset="0"/>
            </a:endParaRPr>
          </a:p>
          <a:p>
            <a:pPr marL="914400" lvl="1" indent="-457200">
              <a:buFont typeface="+mj-lt"/>
              <a:buAutoNum type="arabicPeriod"/>
              <a:defRPr/>
            </a:pPr>
            <a:r>
              <a:rPr lang="en-US" sz="2200" dirty="0">
                <a:latin typeface="+mn-lt"/>
                <a:cs typeface="Arial"/>
              </a:rPr>
              <a:t>The petition is reviewed and voted on by the State Environmental Commission (SEC) during a regulatory meeting (January 19, 2023).</a:t>
            </a:r>
            <a:endParaRPr lang="en-US" sz="2200" dirty="0">
              <a:latin typeface="+mn-lt"/>
              <a:cs typeface="Arial" pitchFamily="34" charset="0"/>
            </a:endParaRPr>
          </a:p>
          <a:p>
            <a:pPr marL="914400" lvl="1" indent="-457200">
              <a:buFont typeface="+mj-lt"/>
              <a:buAutoNum type="arabicPeriod"/>
              <a:defRPr/>
            </a:pPr>
            <a:endParaRPr lang="en-US" sz="2200" dirty="0">
              <a:latin typeface="+mn-lt"/>
              <a:cs typeface="Arial"/>
            </a:endParaRPr>
          </a:p>
          <a:p>
            <a:pPr marL="914400" lvl="1" indent="-457200">
              <a:buFont typeface="+mj-lt"/>
              <a:buAutoNum type="arabicPeriod"/>
              <a:defRPr/>
            </a:pPr>
            <a:r>
              <a:rPr lang="en-US" sz="2200" dirty="0">
                <a:latin typeface="+mn-lt"/>
                <a:cs typeface="Arial"/>
              </a:rPr>
              <a:t>The Legislative Commission reviews the regulation revisions for possible approval. </a:t>
            </a:r>
          </a:p>
          <a:p>
            <a:pPr marL="914400" lvl="1" indent="-457200">
              <a:buFont typeface="+mj-lt"/>
              <a:buAutoNum type="arabicPeriod"/>
              <a:defRPr/>
            </a:pPr>
            <a:endParaRPr lang="en-US" sz="2200" dirty="0">
              <a:latin typeface="+mn-lt"/>
              <a:cs typeface="Arial"/>
            </a:endParaRPr>
          </a:p>
          <a:p>
            <a:pPr marL="914400" lvl="1" indent="-457200">
              <a:buFont typeface="+mj-lt"/>
              <a:buAutoNum type="arabicPeriod"/>
              <a:defRPr/>
            </a:pPr>
            <a:r>
              <a:rPr lang="en-US" sz="2200" dirty="0">
                <a:latin typeface="+mn-lt"/>
                <a:cs typeface="Arial"/>
              </a:rPr>
              <a:t>If approved, the petition becomes regulation.</a:t>
            </a:r>
          </a:p>
          <a:p>
            <a:pPr lvl="1">
              <a:defRPr/>
            </a:pPr>
            <a:endParaRPr lang="en-US" sz="2000" dirty="0">
              <a:latin typeface="+mn-lt"/>
            </a:endParaRPr>
          </a:p>
          <a:p>
            <a:pPr lvl="1">
              <a:defRPr/>
            </a:pPr>
            <a:endParaRPr lang="en-US" sz="2400" b="1" dirty="0">
              <a:solidFill>
                <a:srgbClr val="5F4B3B"/>
              </a:solidFill>
              <a:latin typeface="+mj-lt"/>
              <a:cs typeface="Arial" pitchFamily="34" charset="0"/>
            </a:endParaRPr>
          </a:p>
        </p:txBody>
      </p:sp>
      <p:sp>
        <p:nvSpPr>
          <p:cNvPr id="36" name="TextBox 6"/>
          <p:cNvSpPr txBox="1">
            <a:spLocks noChangeArrowheads="1"/>
          </p:cNvSpPr>
          <p:nvPr/>
        </p:nvSpPr>
        <p:spPr bwMode="auto">
          <a:xfrm>
            <a:off x="0" y="1447800"/>
            <a:ext cx="1219200" cy="3985706"/>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Greg Lovato</a:t>
            </a:r>
          </a:p>
          <a:p>
            <a:pPr lvl="0" algn="ctr">
              <a:defRPr/>
            </a:pPr>
            <a:r>
              <a:rPr lang="en-US" sz="1100" i="1" dirty="0">
                <a:solidFill>
                  <a:srgbClr val="2A4D78"/>
                </a:solidFill>
                <a:latin typeface="Calibri"/>
                <a:cs typeface="Arial" pitchFamily="34" charset="0"/>
              </a:rPr>
              <a:t>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Jennifer Carr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Jeffrey Kinder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Rick Perdomo</a:t>
            </a:r>
          </a:p>
          <a:p>
            <a:pPr algn="ctr">
              <a:defRPr/>
            </a:pPr>
            <a:r>
              <a:rPr lang="en-US" sz="1100" i="1" dirty="0">
                <a:solidFill>
                  <a:srgbClr val="2A4D78"/>
                </a:solidFill>
                <a:latin typeface="Calibri"/>
                <a:cs typeface="Arial" pitchFamily="34" charset="0"/>
              </a:rPr>
              <a:t>Deputy Administrator</a:t>
            </a:r>
          </a:p>
          <a:p>
            <a:pPr lvl="0" algn="ctr">
              <a:defRPr/>
            </a:pPr>
            <a:endParaRPr lang="en-US" sz="1100" b="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br>
              <a:rPr lang="en-US" sz="1100" i="1" dirty="0">
                <a:solidFill>
                  <a:prstClr val="black"/>
                </a:solidFill>
                <a:latin typeface="Calibri"/>
                <a:cs typeface="Arial" pitchFamily="34" charset="0"/>
              </a:rPr>
            </a:br>
            <a:endParaRPr lang="en-US" sz="1100" dirty="0">
              <a:solidFill>
                <a:prstClr val="black"/>
              </a:solidFill>
              <a:latin typeface="Calibri"/>
              <a:cs typeface="Arial" pitchFamily="34" charset="0"/>
            </a:endParaRPr>
          </a:p>
          <a:p>
            <a:pPr lvl="0" algn="ctr">
              <a:defRPr/>
            </a:pPr>
            <a:br>
              <a:rPr lang="en-US" sz="1100" i="1" dirty="0">
                <a:solidFill>
                  <a:prstClr val="black"/>
                </a:solidFill>
                <a:latin typeface="Calibri"/>
                <a:cs typeface="Arial" pitchFamily="34" charset="0"/>
              </a:rPr>
            </a:br>
            <a:br>
              <a:rPr lang="en-US" sz="1100" i="1" dirty="0">
                <a:latin typeface="+mn-lt"/>
                <a:cs typeface="Arial" pitchFamily="34" charset="0"/>
              </a:rPr>
            </a:br>
            <a:br>
              <a:rPr lang="en-US" sz="1100" i="1" dirty="0">
                <a:latin typeface="+mn-lt"/>
                <a:cs typeface="Arial" pitchFamily="34" charset="0"/>
              </a:rPr>
            </a:br>
            <a:endParaRPr lang="en-US" sz="1100" i="1" dirty="0">
              <a:latin typeface="+mn-lt"/>
              <a:cs typeface="Arial" pitchFamily="34" charset="0"/>
            </a:endParaRPr>
          </a:p>
        </p:txBody>
      </p:sp>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38" name="Picture 37"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2" name="TextBox 6">
            <a:extLst>
              <a:ext uri="{FF2B5EF4-FFF2-40B4-BE49-F238E27FC236}">
                <a16:creationId xmlns:a16="http://schemas.microsoft.com/office/drawing/2014/main" id="{2F6C2ADA-0B82-5520-49B0-59616D155EC0}"/>
              </a:ext>
            </a:extLst>
          </p:cNvPr>
          <p:cNvSpPr txBox="1">
            <a:spLocks noChangeArrowheads="1"/>
          </p:cNvSpPr>
          <p:nvPr/>
        </p:nvSpPr>
        <p:spPr bwMode="auto">
          <a:xfrm>
            <a:off x="0" y="4979313"/>
            <a:ext cx="1219200" cy="430887"/>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Jim Lawrence</a:t>
            </a:r>
          </a:p>
          <a:p>
            <a:pPr lvl="0" algn="ctr">
              <a:defRPr/>
            </a:pPr>
            <a:r>
              <a:rPr lang="en-US" sz="1100" i="1" dirty="0">
                <a:solidFill>
                  <a:srgbClr val="2A4D78"/>
                </a:solidFill>
                <a:latin typeface="Calibri"/>
                <a:cs typeface="Arial" pitchFamily="34" charset="0"/>
              </a:rPr>
              <a:t>Acting Director</a:t>
            </a:r>
            <a:endParaRPr lang="en-US" sz="1100" i="1" dirty="0">
              <a:latin typeface="+mn-lt"/>
              <a:cs typeface="Arial" pitchFamily="34" charset="0"/>
            </a:endParaRPr>
          </a:p>
        </p:txBody>
      </p:sp>
    </p:spTree>
    <p:extLst>
      <p:ext uri="{BB962C8B-B14F-4D97-AF65-F5344CB8AC3E}">
        <p14:creationId xmlns:p14="http://schemas.microsoft.com/office/powerpoint/2010/main" val="1494004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6" name="TextBox 6"/>
          <p:cNvSpPr txBox="1">
            <a:spLocks noChangeArrowheads="1"/>
          </p:cNvSpPr>
          <p:nvPr/>
        </p:nvSpPr>
        <p:spPr bwMode="auto">
          <a:xfrm>
            <a:off x="1209884" y="228600"/>
            <a:ext cx="7924800" cy="584775"/>
          </a:xfrm>
          <a:prstGeom prst="rect">
            <a:avLst/>
          </a:prstGeom>
          <a:noFill/>
          <a:ln w="9525">
            <a:noFill/>
            <a:miter lim="800000"/>
            <a:headEnd/>
            <a:tailEnd/>
          </a:ln>
        </p:spPr>
        <p:txBody>
          <a:bodyPr wrap="square" anchor="t">
            <a:spAutoFit/>
          </a:bodyPr>
          <a:lstStyle/>
          <a:p>
            <a:pPr algn="ctr">
              <a:defRPr/>
            </a:pPr>
            <a:r>
              <a:rPr lang="en-US" sz="3200" b="1">
                <a:solidFill>
                  <a:srgbClr val="326297"/>
                </a:solidFill>
                <a:latin typeface="+mj-lt"/>
                <a:cs typeface="Arial"/>
              </a:rPr>
              <a:t>State Environmental Commission (SEC)</a:t>
            </a:r>
          </a:p>
        </p:txBody>
      </p:sp>
      <p:sp>
        <p:nvSpPr>
          <p:cNvPr id="2" name="TextBox 1"/>
          <p:cNvSpPr txBox="1"/>
          <p:nvPr/>
        </p:nvSpPr>
        <p:spPr>
          <a:xfrm>
            <a:off x="1752600" y="3218331"/>
            <a:ext cx="7239000" cy="615553"/>
          </a:xfrm>
          <a:prstGeom prst="rect">
            <a:avLst/>
          </a:prstGeom>
          <a:noFill/>
        </p:spPr>
        <p:txBody>
          <a:bodyPr wrap="square" rtlCol="0">
            <a:spAutoFit/>
          </a:bodyPr>
          <a:lstStyle/>
          <a:p>
            <a:endParaRPr lang="en-US" altLang="en-US" sz="1700" b="1">
              <a:solidFill>
                <a:srgbClr val="5F4B3B"/>
              </a:solidFill>
              <a:latin typeface="+mj-lt"/>
            </a:endParaRPr>
          </a:p>
          <a:p>
            <a:r>
              <a:rPr lang="en-US" altLang="en-US" sz="1700" b="1">
                <a:solidFill>
                  <a:srgbClr val="5F4B3B"/>
                </a:solidFill>
                <a:latin typeface="+mj-lt"/>
              </a:rPr>
              <a:t>	</a:t>
            </a:r>
          </a:p>
        </p:txBody>
      </p:sp>
      <p:sp>
        <p:nvSpPr>
          <p:cNvPr id="4" name="Rectangle 3"/>
          <p:cNvSpPr/>
          <p:nvPr/>
        </p:nvSpPr>
        <p:spPr>
          <a:xfrm>
            <a:off x="7802520" y="3322935"/>
            <a:ext cx="856832" cy="1615827"/>
          </a:xfrm>
          <a:prstGeom prst="rect">
            <a:avLst/>
          </a:prstGeom>
        </p:spPr>
        <p:txBody>
          <a:bodyPr wrap="square">
            <a:spAutoFit/>
          </a:bodyPr>
          <a:lstStyle/>
          <a:p>
            <a:pPr algn="ctr"/>
            <a:r>
              <a:rPr lang="en-US" sz="1100">
                <a:solidFill>
                  <a:schemeClr val="bg1"/>
                </a:solidFill>
              </a:rPr>
              <a:t>Photo – ideal for photos of foliage, trees, etc. (rather than landscape scenes)</a:t>
            </a:r>
          </a:p>
        </p:txBody>
      </p:sp>
      <p:sp>
        <p:nvSpPr>
          <p:cNvPr id="36" name="TextBox 6"/>
          <p:cNvSpPr txBox="1">
            <a:spLocks noChangeArrowheads="1"/>
          </p:cNvSpPr>
          <p:nvPr/>
        </p:nvSpPr>
        <p:spPr bwMode="auto">
          <a:xfrm>
            <a:off x="0" y="1447800"/>
            <a:ext cx="1219200" cy="4154984"/>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Greg Lovato</a:t>
            </a:r>
          </a:p>
          <a:p>
            <a:pPr lvl="0" algn="ctr">
              <a:defRPr/>
            </a:pPr>
            <a:r>
              <a:rPr lang="en-US" sz="1100" i="1" dirty="0">
                <a:solidFill>
                  <a:srgbClr val="2A4D78"/>
                </a:solidFill>
                <a:latin typeface="Calibri"/>
                <a:cs typeface="Arial" pitchFamily="34" charset="0"/>
              </a:rPr>
              <a:t>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Jennifer Carr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Jeffrey Kinder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Rick Perdomo</a:t>
            </a:r>
          </a:p>
          <a:p>
            <a:pPr algn="ctr">
              <a:defRPr/>
            </a:pPr>
            <a:r>
              <a:rPr lang="en-US" sz="1100" i="1" dirty="0">
                <a:solidFill>
                  <a:srgbClr val="2A4D78"/>
                </a:solidFill>
                <a:latin typeface="Calibri"/>
                <a:cs typeface="Arial" pitchFamily="34" charset="0"/>
              </a:rPr>
              <a:t>Deputy Administrator</a:t>
            </a:r>
          </a:p>
          <a:p>
            <a:pPr lvl="0" algn="ctr">
              <a:defRPr/>
            </a:pPr>
            <a:endParaRPr lang="en-US" sz="1100" b="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br>
              <a:rPr lang="en-US" sz="1100" i="1" dirty="0">
                <a:solidFill>
                  <a:prstClr val="black"/>
                </a:solidFill>
                <a:latin typeface="Calibri"/>
                <a:cs typeface="Arial" pitchFamily="34" charset="0"/>
              </a:rPr>
            </a:br>
            <a:endParaRPr lang="en-US" sz="1100" dirty="0">
              <a:solidFill>
                <a:prstClr val="black"/>
              </a:solidFill>
              <a:latin typeface="Calibri"/>
              <a:cs typeface="Arial" pitchFamily="34" charset="0"/>
            </a:endParaRPr>
          </a:p>
          <a:p>
            <a:pPr lvl="0" algn="ctr">
              <a:defRPr/>
            </a:pPr>
            <a:br>
              <a:rPr lang="en-US" sz="1100" i="1" dirty="0">
                <a:solidFill>
                  <a:prstClr val="black"/>
                </a:solidFill>
                <a:latin typeface="Calibri"/>
                <a:cs typeface="Arial" pitchFamily="34" charset="0"/>
              </a:rPr>
            </a:br>
            <a:br>
              <a:rPr lang="en-US" sz="1100" i="1" dirty="0">
                <a:latin typeface="+mn-lt"/>
                <a:cs typeface="Arial" pitchFamily="34" charset="0"/>
              </a:rPr>
            </a:br>
            <a:r>
              <a:rPr lang="en-US" sz="1100" b="1" dirty="0">
                <a:solidFill>
                  <a:srgbClr val="2A4D78"/>
                </a:solidFill>
                <a:latin typeface="Calibri"/>
                <a:cs typeface="Arial" pitchFamily="34" charset="0"/>
              </a:rPr>
              <a:t>Jim Lawrence</a:t>
            </a:r>
          </a:p>
          <a:p>
            <a:pPr lvl="0" algn="ctr">
              <a:defRPr/>
            </a:pPr>
            <a:r>
              <a:rPr lang="en-US" sz="1100" i="1" dirty="0">
                <a:solidFill>
                  <a:srgbClr val="2A4D78"/>
                </a:solidFill>
                <a:latin typeface="Calibri"/>
                <a:cs typeface="Arial" pitchFamily="34" charset="0"/>
              </a:rPr>
              <a:t>Acting Director</a:t>
            </a:r>
            <a:endParaRPr lang="en-US" sz="1100" i="1" dirty="0">
              <a:latin typeface="+mn-lt"/>
              <a:cs typeface="Arial" pitchFamily="34" charset="0"/>
            </a:endParaRPr>
          </a:p>
          <a:p>
            <a:pPr lvl="0" algn="ctr">
              <a:defRPr/>
            </a:pPr>
            <a:endParaRPr lang="en-US" sz="1100" i="1" dirty="0">
              <a:latin typeface="+mn-lt"/>
              <a:cs typeface="Arial" pitchFamily="34" charset="0"/>
            </a:endParaRPr>
          </a:p>
        </p:txBody>
      </p:sp>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38" name="Picture 37"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8" name="TextBox 7">
            <a:extLst>
              <a:ext uri="{FF2B5EF4-FFF2-40B4-BE49-F238E27FC236}">
                <a16:creationId xmlns:a16="http://schemas.microsoft.com/office/drawing/2014/main" id="{1FA71DFB-E71A-4EC5-96E9-364F675D6FDB}"/>
              </a:ext>
            </a:extLst>
          </p:cNvPr>
          <p:cNvSpPr txBox="1"/>
          <p:nvPr/>
        </p:nvSpPr>
        <p:spPr>
          <a:xfrm>
            <a:off x="3343275" y="1014680"/>
            <a:ext cx="32969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Arial"/>
                <a:cs typeface="Arial"/>
                <a:hlinkClick r:id="rId5"/>
              </a:rPr>
              <a:t>https://sec.nv.gov/about-us/</a:t>
            </a:r>
            <a:endParaRPr lang="en-US"/>
          </a:p>
        </p:txBody>
      </p:sp>
      <p:sp>
        <p:nvSpPr>
          <p:cNvPr id="3" name="TextBox 2">
            <a:extLst>
              <a:ext uri="{FF2B5EF4-FFF2-40B4-BE49-F238E27FC236}">
                <a16:creationId xmlns:a16="http://schemas.microsoft.com/office/drawing/2014/main" id="{54F5D66C-6502-AC68-CBFC-90900BDB7606}"/>
              </a:ext>
            </a:extLst>
          </p:cNvPr>
          <p:cNvSpPr txBox="1"/>
          <p:nvPr/>
        </p:nvSpPr>
        <p:spPr>
          <a:xfrm>
            <a:off x="1873188" y="1597982"/>
            <a:ext cx="7242367" cy="5632311"/>
          </a:xfrm>
          <a:prstGeom prst="rect">
            <a:avLst/>
          </a:prstGeom>
          <a:noFill/>
        </p:spPr>
        <p:txBody>
          <a:bodyPr wrap="none" rtlCol="0">
            <a:spAutoFit/>
          </a:bodyPr>
          <a:lstStyle/>
          <a:p>
            <a:r>
              <a:rPr lang="en-US" dirty="0">
                <a:effectLst/>
                <a:latin typeface="Arial" panose="020B0604020202020204" pitchFamily="34" charset="0"/>
                <a:cs typeface="Arial" panose="020B0604020202020204" pitchFamily="34" charset="0"/>
              </a:rPr>
              <a:t>Nevada's deciding body for rules, actions, and programs that</a:t>
            </a:r>
          </a:p>
          <a:p>
            <a:r>
              <a:rPr lang="en-US" dirty="0">
                <a:effectLst/>
                <a:latin typeface="Arial" panose="020B0604020202020204" pitchFamily="34" charset="0"/>
                <a:cs typeface="Arial" panose="020B0604020202020204" pitchFamily="34" charset="0"/>
              </a:rPr>
              <a:t>affect the quality of the environment.</a:t>
            </a:r>
          </a:p>
          <a:p>
            <a:endParaRPr lang="en-US" dirty="0">
              <a:effectLst/>
              <a:latin typeface="Arial" panose="020B0604020202020204" pitchFamily="34" charset="0"/>
              <a:cs typeface="Arial" panose="020B0604020202020204" pitchFamily="34" charset="0"/>
            </a:endParaRPr>
          </a:p>
          <a:p>
            <a:pPr marL="285750" indent="-285750">
              <a:lnSpc>
                <a:spcPct val="200000"/>
              </a:lnSpc>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A judiciary for the environment and the communities it supports</a:t>
            </a:r>
          </a:p>
          <a:p>
            <a:pPr marL="285750" indent="-285750">
              <a:lnSpc>
                <a:spcPct val="200000"/>
              </a:lnSpc>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M</a:t>
            </a:r>
            <a:r>
              <a:rPr lang="en-US" b="0" i="0" dirty="0">
                <a:solidFill>
                  <a:srgbClr val="000000"/>
                </a:solidFill>
                <a:effectLst/>
                <a:latin typeface="Arial" panose="020B0604020202020204" pitchFamily="34" charset="0"/>
                <a:cs typeface="Arial" panose="020B0604020202020204" pitchFamily="34" charset="0"/>
              </a:rPr>
              <a:t>ake evidence-based decisions to ensure Nevada’s</a:t>
            </a:r>
          </a:p>
          <a:p>
            <a:r>
              <a:rPr lang="en-US" b="0" i="0" dirty="0">
                <a:solidFill>
                  <a:srgbClr val="000000"/>
                </a:solidFill>
                <a:effectLst/>
                <a:latin typeface="Arial" panose="020B0604020202020204" pitchFamily="34" charset="0"/>
                <a:cs typeface="Arial" panose="020B0604020202020204" pitchFamily="34" charset="0"/>
              </a:rPr>
              <a:t>     Environmental laws are realized without fail</a:t>
            </a:r>
          </a:p>
          <a:p>
            <a:pPr marL="285750" indent="-285750">
              <a:lnSpc>
                <a:spcPct val="200000"/>
              </a:lnSpc>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Ensure decisions made by NDEP follow the law</a:t>
            </a:r>
          </a:p>
          <a:p>
            <a:pPr>
              <a:lnSpc>
                <a:spcPct val="200000"/>
              </a:lnSpc>
            </a:pPr>
            <a:endParaRPr lang="en-US" b="0" i="0" dirty="0">
              <a:solidFill>
                <a:srgbClr val="000000"/>
              </a:solidFill>
              <a:effectLst/>
              <a:latin typeface="Arial" panose="020B0604020202020204" pitchFamily="34" charset="0"/>
              <a:cs typeface="Arial" panose="020B0604020202020204" pitchFamily="34" charset="0"/>
            </a:endParaRPr>
          </a:p>
          <a:p>
            <a:pPr>
              <a:lnSpc>
                <a:spcPct val="150000"/>
              </a:lnSpc>
            </a:pPr>
            <a:r>
              <a:rPr lang="en-US" b="0" i="1" dirty="0">
                <a:effectLst/>
                <a:latin typeface="Arial" panose="020B0604020202020204" pitchFamily="34" charset="0"/>
                <a:cs typeface="Arial" panose="020B0604020202020204" pitchFamily="34" charset="0"/>
              </a:rPr>
              <a:t>“We’re public servants and private citizens charged to keep Nevada’s</a:t>
            </a:r>
          </a:p>
          <a:p>
            <a:pPr>
              <a:lnSpc>
                <a:spcPct val="150000"/>
              </a:lnSpc>
            </a:pPr>
            <a:r>
              <a:rPr lang="en-US" b="0" i="1" dirty="0">
                <a:effectLst/>
                <a:latin typeface="Arial" panose="020B0604020202020204" pitchFamily="34" charset="0"/>
                <a:cs typeface="Arial" panose="020B0604020202020204" pitchFamily="34" charset="0"/>
              </a:rPr>
              <a:t>environmental rules fair, legal, and effective. Our committee holds</a:t>
            </a:r>
          </a:p>
          <a:p>
            <a:pPr>
              <a:lnSpc>
                <a:spcPct val="150000"/>
              </a:lnSpc>
            </a:pPr>
            <a:r>
              <a:rPr lang="en-US" b="0" i="1" dirty="0">
                <a:effectLst/>
                <a:latin typeface="Arial" panose="020B0604020202020204" pitchFamily="34" charset="0"/>
                <a:cs typeface="Arial" panose="020B0604020202020204" pitchFamily="34" charset="0"/>
              </a:rPr>
              <a:t>accountable the decisions, actions, and laws that affect Nevada's air,</a:t>
            </a:r>
          </a:p>
          <a:p>
            <a:pPr>
              <a:lnSpc>
                <a:spcPct val="150000"/>
              </a:lnSpc>
            </a:pPr>
            <a:r>
              <a:rPr lang="en-US" b="0" i="1" dirty="0">
                <a:effectLst/>
                <a:latin typeface="Arial" panose="020B0604020202020204" pitchFamily="34" charset="0"/>
                <a:cs typeface="Arial" panose="020B0604020202020204" pitchFamily="34" charset="0"/>
              </a:rPr>
              <a:t>water, and land.”</a:t>
            </a:r>
          </a:p>
          <a:p>
            <a:endParaRPr lang="en-US" dirty="0">
              <a:effectLst/>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254458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6" name="TextBox 6"/>
          <p:cNvSpPr txBox="1">
            <a:spLocks noChangeArrowheads="1"/>
          </p:cNvSpPr>
          <p:nvPr/>
        </p:nvSpPr>
        <p:spPr bwMode="auto">
          <a:xfrm>
            <a:off x="1219200" y="113620"/>
            <a:ext cx="7924800" cy="584775"/>
          </a:xfrm>
          <a:prstGeom prst="rect">
            <a:avLst/>
          </a:prstGeom>
          <a:noFill/>
          <a:ln w="9525">
            <a:noFill/>
            <a:miter lim="800000"/>
            <a:headEnd/>
            <a:tailEnd/>
          </a:ln>
        </p:spPr>
        <p:txBody>
          <a:bodyPr wrap="square" anchor="t">
            <a:spAutoFit/>
          </a:bodyPr>
          <a:lstStyle/>
          <a:p>
            <a:pPr algn="ctr">
              <a:defRPr/>
            </a:pPr>
            <a:r>
              <a:rPr lang="en-US" sz="3200" b="1" dirty="0">
                <a:solidFill>
                  <a:srgbClr val="326297"/>
                </a:solidFill>
                <a:latin typeface="+mj-lt"/>
                <a:cs typeface="Arial"/>
              </a:rPr>
              <a:t>The Need for an LCP Fee Increase</a:t>
            </a:r>
          </a:p>
        </p:txBody>
      </p:sp>
      <p:sp>
        <p:nvSpPr>
          <p:cNvPr id="2" name="TextBox 1"/>
          <p:cNvSpPr txBox="1"/>
          <p:nvPr/>
        </p:nvSpPr>
        <p:spPr>
          <a:xfrm>
            <a:off x="1752600" y="3218331"/>
            <a:ext cx="7239000" cy="615553"/>
          </a:xfrm>
          <a:prstGeom prst="rect">
            <a:avLst/>
          </a:prstGeom>
          <a:noFill/>
        </p:spPr>
        <p:txBody>
          <a:bodyPr wrap="square" rtlCol="0">
            <a:spAutoFit/>
          </a:bodyPr>
          <a:lstStyle/>
          <a:p>
            <a:endParaRPr lang="en-US" altLang="en-US" sz="1700" b="1" dirty="0">
              <a:solidFill>
                <a:srgbClr val="5F4B3B"/>
              </a:solidFill>
              <a:latin typeface="+mj-lt"/>
            </a:endParaRPr>
          </a:p>
          <a:p>
            <a:r>
              <a:rPr lang="en-US" altLang="en-US" sz="1700" b="1" dirty="0">
                <a:solidFill>
                  <a:srgbClr val="5F4B3B"/>
                </a:solidFill>
                <a:latin typeface="+mj-lt"/>
              </a:rPr>
              <a:t>	</a:t>
            </a:r>
          </a:p>
        </p:txBody>
      </p:sp>
      <p:sp>
        <p:nvSpPr>
          <p:cNvPr id="4" name="Rectangle 3"/>
          <p:cNvSpPr/>
          <p:nvPr/>
        </p:nvSpPr>
        <p:spPr>
          <a:xfrm>
            <a:off x="7802520" y="3322935"/>
            <a:ext cx="856832" cy="1615827"/>
          </a:xfrm>
          <a:prstGeom prst="rect">
            <a:avLst/>
          </a:prstGeom>
        </p:spPr>
        <p:txBody>
          <a:bodyPr wrap="square">
            <a:spAutoFit/>
          </a:bodyPr>
          <a:lstStyle/>
          <a:p>
            <a:pPr algn="ctr"/>
            <a:r>
              <a:rPr lang="en-US" sz="1100">
                <a:solidFill>
                  <a:schemeClr val="bg1"/>
                </a:solidFill>
              </a:rPr>
              <a:t>Photo – ideal for photos of foliage, trees, etc. (rather than landscape scenes)</a:t>
            </a:r>
          </a:p>
        </p:txBody>
      </p:sp>
      <p:sp>
        <p:nvSpPr>
          <p:cNvPr id="36" name="TextBox 6"/>
          <p:cNvSpPr txBox="1">
            <a:spLocks noChangeArrowheads="1"/>
          </p:cNvSpPr>
          <p:nvPr/>
        </p:nvSpPr>
        <p:spPr bwMode="auto">
          <a:xfrm>
            <a:off x="0" y="1447800"/>
            <a:ext cx="1219200" cy="4154984"/>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Greg Lovato</a:t>
            </a:r>
          </a:p>
          <a:p>
            <a:pPr lvl="0" algn="ctr">
              <a:defRPr/>
            </a:pPr>
            <a:r>
              <a:rPr lang="en-US" sz="1100" i="1" dirty="0">
                <a:solidFill>
                  <a:srgbClr val="2A4D78"/>
                </a:solidFill>
                <a:latin typeface="Calibri"/>
                <a:cs typeface="Arial" pitchFamily="34" charset="0"/>
              </a:rPr>
              <a:t>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Jennifer Carr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Jeffrey Kinder</a:t>
            </a:r>
          </a:p>
          <a:p>
            <a:pPr lvl="0" algn="ctr">
              <a:defRPr/>
            </a:pPr>
            <a:r>
              <a:rPr lang="en-US" sz="1100" i="1" dirty="0">
                <a:solidFill>
                  <a:srgbClr val="2A4D78"/>
                </a:solidFill>
                <a:latin typeface="Calibri"/>
                <a:cs typeface="Arial" pitchFamily="34" charset="0"/>
              </a:rPr>
              <a:t>Deputy Administrator</a:t>
            </a:r>
          </a:p>
          <a:p>
            <a:pPr lvl="0" algn="ctr">
              <a:defRPr/>
            </a:pPr>
            <a:endParaRPr lang="en-US" sz="1100" i="1" dirty="0">
              <a:solidFill>
                <a:srgbClr val="2A4D78"/>
              </a:solidFill>
              <a:latin typeface="Calibri"/>
              <a:cs typeface="Arial" pitchFamily="34" charset="0"/>
            </a:endParaRPr>
          </a:p>
          <a:p>
            <a:pPr lvl="0" algn="ctr">
              <a:defRPr/>
            </a:pPr>
            <a:r>
              <a:rPr lang="en-US" sz="1100" b="1" dirty="0">
                <a:solidFill>
                  <a:srgbClr val="2A4D78"/>
                </a:solidFill>
                <a:latin typeface="Calibri"/>
                <a:cs typeface="Arial" pitchFamily="34" charset="0"/>
              </a:rPr>
              <a:t>Rick Perdomo</a:t>
            </a:r>
          </a:p>
          <a:p>
            <a:pPr algn="ctr">
              <a:defRPr/>
            </a:pPr>
            <a:r>
              <a:rPr lang="en-US" sz="1100" i="1" dirty="0">
                <a:solidFill>
                  <a:srgbClr val="2A4D78"/>
                </a:solidFill>
                <a:latin typeface="Calibri"/>
                <a:cs typeface="Arial" pitchFamily="34" charset="0"/>
              </a:rPr>
              <a:t>Deputy Administrator</a:t>
            </a:r>
          </a:p>
          <a:p>
            <a:pPr lvl="0" algn="ctr">
              <a:defRPr/>
            </a:pPr>
            <a:endParaRPr lang="en-US" sz="1100" b="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endParaRPr lang="en-US" sz="1100" i="1" dirty="0">
              <a:solidFill>
                <a:srgbClr val="2A4D78"/>
              </a:solidFill>
              <a:latin typeface="Calibri"/>
              <a:cs typeface="Arial" pitchFamily="34" charset="0"/>
            </a:endParaRPr>
          </a:p>
          <a:p>
            <a:pPr lvl="0" algn="ctr">
              <a:defRPr/>
            </a:pPr>
            <a:br>
              <a:rPr lang="en-US" sz="1100" i="1" dirty="0">
                <a:solidFill>
                  <a:prstClr val="black"/>
                </a:solidFill>
                <a:latin typeface="Calibri"/>
                <a:cs typeface="Arial" pitchFamily="34" charset="0"/>
              </a:rPr>
            </a:br>
            <a:endParaRPr lang="en-US" sz="1100" dirty="0">
              <a:solidFill>
                <a:prstClr val="black"/>
              </a:solidFill>
              <a:latin typeface="Calibri"/>
              <a:cs typeface="Arial" pitchFamily="34" charset="0"/>
            </a:endParaRPr>
          </a:p>
          <a:p>
            <a:pPr lvl="0" algn="ctr">
              <a:defRPr/>
            </a:pPr>
            <a:br>
              <a:rPr lang="en-US" sz="1100" i="1" dirty="0">
                <a:solidFill>
                  <a:prstClr val="black"/>
                </a:solidFill>
                <a:latin typeface="Calibri"/>
                <a:cs typeface="Arial" pitchFamily="34" charset="0"/>
              </a:rPr>
            </a:br>
            <a:br>
              <a:rPr lang="en-US" sz="1100" i="1" dirty="0">
                <a:latin typeface="+mn-lt"/>
                <a:cs typeface="Arial" pitchFamily="34" charset="0"/>
              </a:rPr>
            </a:br>
            <a:r>
              <a:rPr lang="en-US" sz="1100" b="1" dirty="0">
                <a:solidFill>
                  <a:srgbClr val="2A4D78"/>
                </a:solidFill>
                <a:latin typeface="Calibri"/>
                <a:cs typeface="Arial" pitchFamily="34" charset="0"/>
              </a:rPr>
              <a:t>Jim Lawrence</a:t>
            </a:r>
          </a:p>
          <a:p>
            <a:pPr lvl="0" algn="ctr">
              <a:defRPr/>
            </a:pPr>
            <a:r>
              <a:rPr lang="en-US" sz="1100" i="1" dirty="0">
                <a:solidFill>
                  <a:srgbClr val="2A4D78"/>
                </a:solidFill>
                <a:latin typeface="Calibri"/>
                <a:cs typeface="Arial" pitchFamily="34" charset="0"/>
              </a:rPr>
              <a:t>Acting Director</a:t>
            </a:r>
            <a:endParaRPr lang="en-US" sz="1100" i="1" dirty="0">
              <a:latin typeface="+mn-lt"/>
              <a:cs typeface="Arial" pitchFamily="34" charset="0"/>
            </a:endParaRPr>
          </a:p>
          <a:p>
            <a:pPr lvl="0" algn="ctr">
              <a:defRPr/>
            </a:pPr>
            <a:endParaRPr lang="en-US" sz="1100" i="1" dirty="0">
              <a:latin typeface="+mn-lt"/>
              <a:cs typeface="Arial" pitchFamily="34" charset="0"/>
            </a:endParaRPr>
          </a:p>
        </p:txBody>
      </p:sp>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38" name="Picture 37" descr="dcnr-vert.png"/>
          <p:cNvPicPr>
            <a:picLocks noChangeAspect="1"/>
          </p:cNvPicPr>
          <p:nvPr/>
        </p:nvPicPr>
        <p:blipFill>
          <a:blip r:embed="rId4" cstate="print"/>
          <a:stretch>
            <a:fillRect/>
          </a:stretch>
        </p:blipFill>
        <p:spPr>
          <a:xfrm>
            <a:off x="118547" y="5486400"/>
            <a:ext cx="948253" cy="948253"/>
          </a:xfrm>
          <a:prstGeom prst="rect">
            <a:avLst/>
          </a:prstGeom>
          <a:effectLst/>
        </p:spPr>
      </p:pic>
      <p:graphicFrame>
        <p:nvGraphicFramePr>
          <p:cNvPr id="3" name="Chart 2">
            <a:extLst>
              <a:ext uri="{FF2B5EF4-FFF2-40B4-BE49-F238E27FC236}">
                <a16:creationId xmlns:a16="http://schemas.microsoft.com/office/drawing/2014/main" id="{96C9D4DF-AC36-3139-B382-C11042BBCABD}"/>
              </a:ext>
            </a:extLst>
          </p:cNvPr>
          <p:cNvGraphicFramePr>
            <a:graphicFrameLocks/>
          </p:cNvGraphicFramePr>
          <p:nvPr>
            <p:extLst>
              <p:ext uri="{D42A27DB-BD31-4B8C-83A1-F6EECF244321}">
                <p14:modId xmlns:p14="http://schemas.microsoft.com/office/powerpoint/2010/main" val="424577530"/>
              </p:ext>
            </p:extLst>
          </p:nvPr>
        </p:nvGraphicFramePr>
        <p:xfrm>
          <a:off x="3041159" y="730475"/>
          <a:ext cx="4350542" cy="3021806"/>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1">
            <a:extLst>
              <a:ext uri="{FF2B5EF4-FFF2-40B4-BE49-F238E27FC236}">
                <a16:creationId xmlns:a16="http://schemas.microsoft.com/office/drawing/2014/main" id="{B3DCF4F7-AA10-D8C1-3CE5-4BB907E5620D}"/>
              </a:ext>
            </a:extLst>
          </p:cNvPr>
          <p:cNvSpPr>
            <a:spLocks noChangeArrowheads="1"/>
          </p:cNvSpPr>
          <p:nvPr/>
        </p:nvSpPr>
        <p:spPr bwMode="auto">
          <a:xfrm>
            <a:off x="1254480" y="3750948"/>
            <a:ext cx="7923900" cy="338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tabLst>
                <a:tab pos="457200" algn="l"/>
              </a:tabLst>
              <a:defRPr>
                <a:solidFill>
                  <a:schemeClr val="tx1"/>
                </a:solidFill>
                <a:latin typeface="Arial" panose="020B0604020202020204" pitchFamily="34" charset="0"/>
              </a:defRPr>
            </a:lvl1pPr>
            <a:lvl2pPr eaLnBrk="0" hangingPunct="0">
              <a:tabLst>
                <a:tab pos="457200" algn="l"/>
              </a:tabLst>
              <a:defRPr>
                <a:solidFill>
                  <a:schemeClr val="tx1"/>
                </a:solidFill>
                <a:latin typeface="Arial" panose="020B0604020202020204" pitchFamily="34" charset="0"/>
              </a:defRPr>
            </a:lvl2pPr>
            <a:lvl3pPr eaLnBrk="0" hangingPunct="0">
              <a:tabLst>
                <a:tab pos="457200" algn="l"/>
              </a:tabLst>
              <a:defRPr>
                <a:solidFill>
                  <a:schemeClr val="tx1"/>
                </a:solidFill>
                <a:latin typeface="Arial" panose="020B0604020202020204" pitchFamily="34" charset="0"/>
              </a:defRPr>
            </a:lvl3pPr>
            <a:lvl4pPr eaLnBrk="0" hangingPunct="0">
              <a:tabLst>
                <a:tab pos="457200" algn="l"/>
              </a:tabLst>
              <a:defRPr>
                <a:solidFill>
                  <a:schemeClr val="tx1"/>
                </a:solidFill>
                <a:latin typeface="Arial" panose="020B0604020202020204" pitchFamily="34" charset="0"/>
              </a:defRPr>
            </a:lvl4pPr>
            <a:lvl5pPr eaLnBrk="0" hangingPunct="0">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200000"/>
              </a:lnSpc>
              <a:spcBef>
                <a:spcPct val="0"/>
              </a:spcBef>
              <a:spcAft>
                <a:spcPct val="0"/>
              </a:spcAft>
              <a:buClrTx/>
              <a:buSzTx/>
              <a:buFontTx/>
              <a:buChar char="•"/>
              <a:tabLst>
                <a:tab pos="457200" algn="l"/>
              </a:tabLst>
            </a:pP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Fees last increased in 2004 (Avg. Inflation rate 3.19%/year; cumulative price increase of 60.75%)</a:t>
            </a:r>
          </a:p>
          <a:p>
            <a:pPr marL="0" marR="0" lvl="0" indent="0" algn="l" defTabSz="914400" rtl="0" eaLnBrk="0" fontAlgn="base" latinLnBrk="0" hangingPunct="0">
              <a:lnSpc>
                <a:spcPct val="200000"/>
              </a:lnSpc>
              <a:spcBef>
                <a:spcPct val="0"/>
              </a:spcBef>
              <a:spcAft>
                <a:spcPct val="0"/>
              </a:spcAft>
              <a:buClrTx/>
              <a:buSzTx/>
              <a:buFontTx/>
              <a:buChar char="•"/>
              <a:tabLst>
                <a:tab pos="457200" algn="l"/>
              </a:tabLst>
            </a:pP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Increased annual application for certification fee to account for inflation</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200000"/>
              </a:lnSpc>
              <a:spcBef>
                <a:spcPct val="0"/>
              </a:spcBef>
              <a:spcAft>
                <a:spcPct val="0"/>
              </a:spcAft>
              <a:buClrTx/>
              <a:buSzTx/>
              <a:buFontTx/>
              <a:buChar char="•"/>
              <a:tabLst>
                <a:tab pos="457200" algn="l"/>
              </a:tabLst>
            </a:pP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Increased method/analyte fees for certification to account for inflation</a:t>
            </a:r>
          </a:p>
          <a:p>
            <a:pPr marL="0" marR="0" lvl="0" indent="0" algn="l" defTabSz="914400" rtl="0" eaLnBrk="0" fontAlgn="base" latinLnBrk="0" hangingPunct="0">
              <a:lnSpc>
                <a:spcPct val="200000"/>
              </a:lnSpc>
              <a:spcBef>
                <a:spcPct val="0"/>
              </a:spcBef>
              <a:spcAft>
                <a:spcPct val="0"/>
              </a:spcAft>
              <a:buClrTx/>
              <a:buSzTx/>
              <a:buFontTx/>
              <a:buChar char="•"/>
              <a:tabLst>
                <a:tab pos="457200" algn="l"/>
              </a:tabLst>
            </a:pPr>
            <a:r>
              <a:rPr lang="en-US" altLang="en-US" sz="1400" dirty="0">
                <a:ea typeface="Calibri" panose="020F0502020204030204" pitchFamily="34" charset="0"/>
              </a:rPr>
              <a:t>N</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ew fees for Cyanobacteria</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200000"/>
              </a:lnSpc>
              <a:spcBef>
                <a:spcPct val="0"/>
              </a:spcBef>
              <a:spcAft>
                <a:spcPct val="0"/>
              </a:spcAft>
              <a:buClrTx/>
              <a:buSzTx/>
              <a:buFontTx/>
              <a:buChar char="•"/>
              <a:tabLst>
                <a:tab pos="457200" algn="l"/>
              </a:tabLst>
            </a:pPr>
            <a:r>
              <a:rPr kumimoji="0" lang="en-US" altLang="en-US" sz="14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New fees for the Nevada Mining Laboratory Approval Program</a:t>
            </a:r>
          </a:p>
          <a:p>
            <a:pPr marL="0" marR="0" lvl="0" indent="0" algn="l" defTabSz="914400" rtl="0" eaLnBrk="0" fontAlgn="base" latinLnBrk="0" hangingPunct="0">
              <a:lnSpc>
                <a:spcPct val="200000"/>
              </a:lnSpc>
              <a:spcBef>
                <a:spcPct val="0"/>
              </a:spcBef>
              <a:spcAft>
                <a:spcPct val="0"/>
              </a:spcAft>
              <a:buClrTx/>
              <a:buSzTx/>
              <a:buFontTx/>
              <a:buChar char="•"/>
              <a:tabLst>
                <a:tab pos="457200" algn="l"/>
              </a:tabLst>
            </a:pPr>
            <a:r>
              <a:rPr lang="en-US" altLang="en-US" sz="1400" dirty="0">
                <a:solidFill>
                  <a:srgbClr val="000000"/>
                </a:solidFill>
              </a:rPr>
              <a:t>5% per year increase 2024-2027</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200000"/>
              </a:lnSpc>
              <a:spcBef>
                <a:spcPct val="0"/>
              </a:spcBef>
              <a:spcAft>
                <a:spcPct val="0"/>
              </a:spcAft>
              <a:buClrTx/>
              <a:buSzTx/>
              <a:buFontTx/>
              <a:buChar char="•"/>
              <a:tabLst>
                <a:tab pos="457200" algn="l"/>
              </a:tabLst>
            </a:pPr>
            <a:r>
              <a:rPr kumimoji="0" lang="en-US" altLang="en-US" sz="1400" b="1" i="0" u="sng" strike="noStrike" cap="none" normalizeH="0" baseline="0" dirty="0">
                <a:ln>
                  <a:noFill/>
                </a:ln>
                <a:solidFill>
                  <a:schemeClr val="tx1"/>
                </a:solidFill>
                <a:effectLst/>
                <a:latin typeface="Arial" panose="020B0604020202020204" pitchFamily="34" charset="0"/>
                <a:ea typeface="Calibri" panose="020F0502020204030204" pitchFamily="34" charset="0"/>
              </a:rPr>
              <a:t>Optional</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4% increase to the annual fees each year after </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35801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209884" y="228600"/>
            <a:ext cx="7924800" cy="584775"/>
          </a:xfrm>
          <a:prstGeom prst="rect">
            <a:avLst/>
          </a:prstGeom>
          <a:noFill/>
          <a:ln w="9525">
            <a:noFill/>
            <a:miter lim="800000"/>
            <a:headEnd/>
            <a:tailEnd/>
          </a:ln>
        </p:spPr>
        <p:txBody>
          <a:bodyPr wrap="square" anchor="t">
            <a:spAutoFit/>
          </a:bodyPr>
          <a:lstStyle/>
          <a:p>
            <a:pPr algn="ctr">
              <a:defRPr/>
            </a:pPr>
            <a:r>
              <a:rPr lang="en-US" sz="3200" b="1" dirty="0">
                <a:solidFill>
                  <a:srgbClr val="326297"/>
                </a:solidFill>
                <a:latin typeface="Calibri"/>
                <a:cs typeface="Arial"/>
              </a:rPr>
              <a:t>NAC 445A.066 </a:t>
            </a:r>
            <a:r>
              <a:rPr lang="en-US" sz="3200" dirty="0">
                <a:solidFill>
                  <a:srgbClr val="326297"/>
                </a:solidFill>
                <a:latin typeface="Calibri"/>
                <a:cs typeface="Arial"/>
              </a:rPr>
              <a:t>(CWA and Mining)</a:t>
            </a:r>
          </a:p>
        </p:txBody>
      </p:sp>
      <p:grpSp>
        <p:nvGrpSpPr>
          <p:cNvPr id="2" name="Group 1"/>
          <p:cNvGrpSpPr/>
          <p:nvPr/>
        </p:nvGrpSpPr>
        <p:grpSpPr>
          <a:xfrm>
            <a:off x="-220809" y="-64159"/>
            <a:ext cx="1660817" cy="6922159"/>
            <a:chOff x="-220809" y="-64159"/>
            <a:chExt cx="1660817" cy="6922159"/>
          </a:xfrm>
        </p:grpSpPr>
        <p:grpSp>
          <p:nvGrpSpPr>
            <p:cNvPr id="11" name="Group 10"/>
            <p:cNvGrpSpPr/>
            <p:nvPr/>
          </p:nvGrpSpPr>
          <p:grpSpPr>
            <a:xfrm>
              <a:off x="0" y="0"/>
              <a:ext cx="1219200" cy="6858000"/>
              <a:chOff x="0" y="0"/>
              <a:chExt cx="1219200" cy="6858000"/>
            </a:xfrm>
          </p:grpSpPr>
          <p:sp>
            <p:nvSpPr>
              <p:cNvPr id="12" name="Rectangle 11"/>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13" name="TextBox 6"/>
              <p:cNvSpPr txBox="1">
                <a:spLocks noChangeArrowheads="1"/>
              </p:cNvSpPr>
              <p:nvPr/>
            </p:nvSpPr>
            <p:spPr bwMode="auto">
              <a:xfrm>
                <a:off x="0" y="1447800"/>
                <a:ext cx="1219200" cy="3985706"/>
              </a:xfrm>
              <a:prstGeom prst="rect">
                <a:avLst/>
              </a:prstGeom>
              <a:noFill/>
              <a:ln w="9525">
                <a:noFill/>
                <a:miter lim="800000"/>
                <a:headEnd/>
                <a:tailEnd/>
              </a:ln>
            </p:spPr>
            <p:txBody>
              <a:bodyPr wrap="square">
                <a:spAutoFit/>
              </a:bodyPr>
              <a:lstStyle/>
              <a:p>
                <a:pPr lvl="0" algn="ctr">
                  <a:defRPr/>
                </a:pPr>
                <a:r>
                  <a:rPr lang="en-US" sz="1100" b="1">
                    <a:solidFill>
                      <a:srgbClr val="2A4D78"/>
                    </a:solidFill>
                    <a:latin typeface="Calibri"/>
                    <a:cs typeface="Arial" pitchFamily="34" charset="0"/>
                  </a:rPr>
                  <a:t>Greg Lovato</a:t>
                </a:r>
              </a:p>
              <a:p>
                <a:pPr lvl="0" algn="ctr">
                  <a:defRPr/>
                </a:pPr>
                <a:r>
                  <a:rPr lang="en-US" sz="1100" i="1">
                    <a:solidFill>
                      <a:srgbClr val="2A4D78"/>
                    </a:solidFill>
                    <a:latin typeface="Calibri"/>
                    <a:cs typeface="Arial" pitchFamily="34" charset="0"/>
                  </a:rPr>
                  <a:t>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Jennifer Carr</a:t>
                </a:r>
              </a:p>
              <a:p>
                <a:pPr lvl="0" algn="ctr">
                  <a:defRPr/>
                </a:pPr>
                <a:r>
                  <a:rPr lang="en-US" sz="1100" i="1">
                    <a:solidFill>
                      <a:srgbClr val="2A4D78"/>
                    </a:solidFill>
                    <a:latin typeface="Calibri"/>
                    <a:cs typeface="Arial" pitchFamily="34" charset="0"/>
                  </a:rPr>
                  <a:t>Deputy 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Jeffrey Kinder</a:t>
                </a:r>
              </a:p>
              <a:p>
                <a:pPr lvl="0" algn="ctr">
                  <a:defRPr/>
                </a:pPr>
                <a:r>
                  <a:rPr lang="en-US" sz="1100" i="1">
                    <a:solidFill>
                      <a:srgbClr val="2A4D78"/>
                    </a:solidFill>
                    <a:latin typeface="Calibri"/>
                    <a:cs typeface="Arial" pitchFamily="34" charset="0"/>
                  </a:rPr>
                  <a:t>Deputy 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Rick </a:t>
                </a:r>
                <a:r>
                  <a:rPr lang="en-US" sz="1100" b="1" err="1">
                    <a:solidFill>
                      <a:srgbClr val="2A4D78"/>
                    </a:solidFill>
                    <a:latin typeface="Calibri"/>
                    <a:cs typeface="Arial" pitchFamily="34" charset="0"/>
                  </a:rPr>
                  <a:t>Perdomo</a:t>
                </a:r>
                <a:endParaRPr lang="en-US" sz="1100" b="1">
                  <a:solidFill>
                    <a:srgbClr val="2A4D78"/>
                  </a:solidFill>
                  <a:latin typeface="Calibri"/>
                  <a:cs typeface="Arial" pitchFamily="34" charset="0"/>
                </a:endParaRPr>
              </a:p>
              <a:p>
                <a:pPr algn="ctr">
                  <a:defRPr/>
                </a:pPr>
                <a:r>
                  <a:rPr lang="en-US" sz="1100" i="1">
                    <a:solidFill>
                      <a:srgbClr val="2A4D78"/>
                    </a:solidFill>
                    <a:latin typeface="Calibri"/>
                    <a:cs typeface="Arial" pitchFamily="34" charset="0"/>
                  </a:rPr>
                  <a:t>Deputy Administrator</a:t>
                </a:r>
              </a:p>
              <a:p>
                <a:pPr lvl="0" algn="ctr">
                  <a:defRPr/>
                </a:pPr>
                <a:endParaRPr lang="en-US" sz="1100" b="1">
                  <a:solidFill>
                    <a:srgbClr val="2A4D78"/>
                  </a:solidFill>
                  <a:latin typeface="Calibri"/>
                  <a:cs typeface="Arial" pitchFamily="34" charset="0"/>
                </a:endParaRPr>
              </a:p>
              <a:p>
                <a:pPr lvl="0" algn="ctr">
                  <a:defRPr/>
                </a:pPr>
                <a:endParaRPr lang="en-US" sz="1100" i="1">
                  <a:solidFill>
                    <a:srgbClr val="2A4D78"/>
                  </a:solidFill>
                  <a:latin typeface="Calibri"/>
                  <a:cs typeface="Arial" pitchFamily="34" charset="0"/>
                </a:endParaRPr>
              </a:p>
              <a:p>
                <a:pPr lvl="0" algn="ctr">
                  <a:defRPr/>
                </a:pPr>
                <a:endParaRPr lang="en-US" sz="1100" i="1">
                  <a:solidFill>
                    <a:srgbClr val="2A4D78"/>
                  </a:solidFill>
                  <a:latin typeface="Calibri"/>
                  <a:cs typeface="Arial" pitchFamily="34" charset="0"/>
                </a:endParaRPr>
              </a:p>
              <a:p>
                <a:pPr lvl="0" algn="ctr">
                  <a:defRPr/>
                </a:pPr>
                <a:br>
                  <a:rPr lang="en-US" sz="1100" i="1">
                    <a:solidFill>
                      <a:prstClr val="black"/>
                    </a:solidFill>
                    <a:latin typeface="Calibri"/>
                    <a:cs typeface="Arial" pitchFamily="34" charset="0"/>
                  </a:rPr>
                </a:br>
                <a:endParaRPr lang="en-US" sz="1100">
                  <a:solidFill>
                    <a:prstClr val="black"/>
                  </a:solidFill>
                  <a:latin typeface="Calibri"/>
                  <a:cs typeface="Arial" pitchFamily="34" charset="0"/>
                </a:endParaRPr>
              </a:p>
              <a:p>
                <a:pPr lvl="0" algn="ctr">
                  <a:defRPr/>
                </a:pPr>
                <a:br>
                  <a:rPr lang="en-US" sz="1100" i="1">
                    <a:solidFill>
                      <a:prstClr val="black"/>
                    </a:solidFill>
                    <a:latin typeface="Calibri"/>
                    <a:cs typeface="Arial" pitchFamily="34" charset="0"/>
                  </a:rPr>
                </a:br>
                <a:br>
                  <a:rPr lang="en-US" sz="1100" i="1">
                    <a:latin typeface="+mn-lt"/>
                    <a:cs typeface="Arial" pitchFamily="34" charset="0"/>
                  </a:rPr>
                </a:br>
                <a:br>
                  <a:rPr lang="en-US" sz="1100" i="1">
                    <a:latin typeface="+mn-lt"/>
                    <a:cs typeface="Arial" pitchFamily="34" charset="0"/>
                  </a:rPr>
                </a:br>
                <a:endParaRPr lang="en-US" sz="1100" i="1">
                  <a:latin typeface="+mn-lt"/>
                  <a:cs typeface="Arial" pitchFamily="34" charset="0"/>
                </a:endParaRPr>
              </a:p>
            </p:txBody>
          </p:sp>
        </p:gr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18" name="Picture 17"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9" name="TextBox 6"/>
            <p:cNvSpPr txBox="1">
              <a:spLocks noChangeArrowheads="1"/>
            </p:cNvSpPr>
            <p:nvPr/>
          </p:nvSpPr>
          <p:spPr bwMode="auto">
            <a:xfrm>
              <a:off x="0" y="4979313"/>
              <a:ext cx="1219200" cy="261610"/>
            </a:xfrm>
            <a:prstGeom prst="rect">
              <a:avLst/>
            </a:prstGeom>
            <a:noFill/>
            <a:ln w="9525">
              <a:noFill/>
              <a:miter lim="800000"/>
              <a:headEnd/>
              <a:tailEnd/>
            </a:ln>
          </p:spPr>
          <p:txBody>
            <a:bodyPr wrap="square">
              <a:spAutoFit/>
            </a:bodyPr>
            <a:lstStyle/>
            <a:p>
              <a:pPr lvl="0" algn="ctr">
                <a:defRPr/>
              </a:pPr>
              <a:endParaRPr lang="en-US" sz="1100" i="1" dirty="0">
                <a:latin typeface="+mn-lt"/>
                <a:cs typeface="Arial" pitchFamily="34" charset="0"/>
              </a:endParaRPr>
            </a:p>
          </p:txBody>
        </p:sp>
      </p:grpSp>
      <p:sp>
        <p:nvSpPr>
          <p:cNvPr id="15" name="TextBox 6">
            <a:extLst>
              <a:ext uri="{FF2B5EF4-FFF2-40B4-BE49-F238E27FC236}">
                <a16:creationId xmlns:a16="http://schemas.microsoft.com/office/drawing/2014/main" id="{B1BF53FF-90A9-A496-9B94-9D9621AF1F5C}"/>
              </a:ext>
            </a:extLst>
          </p:cNvPr>
          <p:cNvSpPr txBox="1">
            <a:spLocks noChangeArrowheads="1"/>
          </p:cNvSpPr>
          <p:nvPr/>
        </p:nvSpPr>
        <p:spPr bwMode="auto">
          <a:xfrm>
            <a:off x="0" y="4979313"/>
            <a:ext cx="1219200" cy="430887"/>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Jim Lawrence</a:t>
            </a:r>
          </a:p>
          <a:p>
            <a:pPr lvl="0" algn="ctr">
              <a:defRPr/>
            </a:pPr>
            <a:r>
              <a:rPr lang="en-US" sz="1100" i="1" dirty="0">
                <a:solidFill>
                  <a:srgbClr val="2A4D78"/>
                </a:solidFill>
                <a:latin typeface="Calibri"/>
                <a:cs typeface="Arial" pitchFamily="34" charset="0"/>
              </a:rPr>
              <a:t>Acting Director</a:t>
            </a:r>
            <a:endParaRPr lang="en-US" sz="1100" i="1" dirty="0">
              <a:latin typeface="+mn-lt"/>
              <a:cs typeface="Arial" pitchFamily="34" charset="0"/>
            </a:endParaRPr>
          </a:p>
        </p:txBody>
      </p:sp>
      <p:sp>
        <p:nvSpPr>
          <p:cNvPr id="4" name="TextBox 3">
            <a:extLst>
              <a:ext uri="{FF2B5EF4-FFF2-40B4-BE49-F238E27FC236}">
                <a16:creationId xmlns:a16="http://schemas.microsoft.com/office/drawing/2014/main" id="{78DFA371-3C62-7B30-5FD4-CBF714931E28}"/>
              </a:ext>
            </a:extLst>
          </p:cNvPr>
          <p:cNvSpPr txBox="1"/>
          <p:nvPr/>
        </p:nvSpPr>
        <p:spPr>
          <a:xfrm>
            <a:off x="1263150" y="1041975"/>
            <a:ext cx="7815569" cy="4993931"/>
          </a:xfrm>
          <a:prstGeom prst="rect">
            <a:avLst/>
          </a:prstGeom>
          <a:noFill/>
        </p:spPr>
        <p:txBody>
          <a:bodyPr wrap="square">
            <a:spAutoFit/>
          </a:bodyPr>
          <a:lstStyle/>
          <a:p>
            <a:pPr marL="0" marR="0" algn="just">
              <a:lnSpc>
                <a:spcPct val="200000"/>
              </a:lnSpc>
              <a:spcBef>
                <a:spcPts val="0"/>
              </a:spcBef>
              <a:spcAft>
                <a:spcPts val="0"/>
              </a:spcAft>
            </a:pPr>
            <a:r>
              <a:rPr lang="en-US" dirty="0">
                <a:effectLst/>
                <a:latin typeface="+mn-lt"/>
                <a:ea typeface="Times New Roman" panose="02020603050405020304" pitchFamily="18" charset="0"/>
              </a:rPr>
              <a:t>NAC 445A.066 Fees for certification</a:t>
            </a:r>
          </a:p>
          <a:p>
            <a:pPr marL="0" marR="0" algn="just">
              <a:lnSpc>
                <a:spcPct val="200000"/>
              </a:lnSpc>
              <a:spcBef>
                <a:spcPts val="0"/>
              </a:spcBef>
              <a:spcAft>
                <a:spcPts val="0"/>
              </a:spcAft>
            </a:pPr>
            <a:r>
              <a:rPr lang="en-US" dirty="0">
                <a:solidFill>
                  <a:srgbClr val="FF0000"/>
                </a:solidFill>
                <a:effectLst/>
                <a:latin typeface="+mn-lt"/>
                <a:ea typeface="Times New Roman" panose="02020603050405020304" pitchFamily="18" charset="0"/>
              </a:rPr>
              <a:t>      </a:t>
            </a:r>
            <a:r>
              <a:rPr lang="en-US" dirty="0">
                <a:effectLst/>
                <a:latin typeface="+mn-lt"/>
                <a:ea typeface="Times New Roman" panose="02020603050405020304" pitchFamily="18" charset="0"/>
              </a:rPr>
              <a:t>1</a:t>
            </a:r>
            <a:r>
              <a:rPr lang="en-US" dirty="0">
                <a:solidFill>
                  <a:srgbClr val="FF0000"/>
                </a:solidFill>
                <a:effectLst/>
                <a:latin typeface="+mn-lt"/>
                <a:ea typeface="Times New Roman" panose="02020603050405020304" pitchFamily="18" charset="0"/>
              </a:rPr>
              <a:t>.</a:t>
            </a:r>
            <a:r>
              <a:rPr lang="en-US" dirty="0">
                <a:effectLst/>
                <a:latin typeface="+mn-lt"/>
                <a:ea typeface="Times New Roman" panose="02020603050405020304" pitchFamily="18" charset="0"/>
              </a:rPr>
              <a:t> </a:t>
            </a:r>
            <a:r>
              <a:rPr lang="en-US" strike="sngStrike" dirty="0">
                <a:solidFill>
                  <a:srgbClr val="FF0000"/>
                </a:solidFill>
                <a:effectLst/>
                <a:latin typeface="+mn-lt"/>
                <a:ea typeface="Times New Roman" panose="02020603050405020304" pitchFamily="18" charset="0"/>
              </a:rPr>
              <a:t> [Except as otherwise provided in subsection 2, a]</a:t>
            </a:r>
            <a:r>
              <a:rPr lang="en-US" dirty="0">
                <a:solidFill>
                  <a:srgbClr val="000000"/>
                </a:solidFill>
                <a:effectLst/>
                <a:latin typeface="+mn-lt"/>
                <a:ea typeface="Times New Roman" panose="02020603050405020304" pitchFamily="18" charset="0"/>
              </a:rPr>
              <a:t> </a:t>
            </a:r>
            <a:r>
              <a:rPr lang="en-US" b="1" i="1" dirty="0">
                <a:solidFill>
                  <a:srgbClr val="0000FF"/>
                </a:solidFill>
                <a:effectLst/>
                <a:latin typeface="+mn-lt"/>
                <a:ea typeface="Times New Roman" panose="02020603050405020304" pitchFamily="18" charset="0"/>
                <a:cs typeface="Arial" panose="020B0604020202020204" pitchFamily="34" charset="0"/>
              </a:rPr>
              <a:t>A</a:t>
            </a:r>
            <a:r>
              <a:rPr lang="en-US" b="1" i="1" dirty="0">
                <a:solidFill>
                  <a:srgbClr val="0070C0"/>
                </a:solidFill>
                <a:effectLst/>
                <a:latin typeface="+mn-lt"/>
                <a:ea typeface="Times New Roman" panose="02020603050405020304" pitchFamily="18" charset="0"/>
              </a:rPr>
              <a:t> </a:t>
            </a:r>
            <a:r>
              <a:rPr lang="en-US" dirty="0">
                <a:effectLst/>
                <a:latin typeface="+mn-lt"/>
                <a:ea typeface="Times New Roman" panose="02020603050405020304" pitchFamily="18" charset="0"/>
              </a:rPr>
              <a:t>laboratory must submit an annual fee of </a:t>
            </a:r>
            <a:r>
              <a:rPr lang="en-US" strike="sngStrike" dirty="0">
                <a:solidFill>
                  <a:srgbClr val="FF0000"/>
                </a:solidFill>
                <a:effectLst/>
                <a:latin typeface="+mn-lt"/>
                <a:ea typeface="Times New Roman" panose="02020603050405020304" pitchFamily="18" charset="0"/>
                <a:cs typeface="Arial" panose="020B0604020202020204" pitchFamily="34" charset="0"/>
              </a:rPr>
              <a:t>[$500]</a:t>
            </a:r>
            <a:r>
              <a:rPr lang="en-US" dirty="0">
                <a:effectLst/>
                <a:latin typeface="+mn-lt"/>
                <a:ea typeface="Times New Roman" panose="02020603050405020304" pitchFamily="18" charset="0"/>
              </a:rPr>
              <a:t> </a:t>
            </a:r>
            <a:r>
              <a:rPr lang="en-US" b="1" i="1" dirty="0">
                <a:solidFill>
                  <a:srgbClr val="0000FF"/>
                </a:solidFill>
                <a:effectLst/>
                <a:latin typeface="+mn-lt"/>
                <a:ea typeface="Times New Roman" panose="02020603050405020304" pitchFamily="18" charset="0"/>
                <a:cs typeface="Arial" panose="020B0604020202020204" pitchFamily="34" charset="0"/>
              </a:rPr>
              <a:t>$700</a:t>
            </a:r>
            <a:r>
              <a:rPr lang="en-US" dirty="0">
                <a:solidFill>
                  <a:srgbClr val="00B0F0"/>
                </a:solidFill>
                <a:effectLst/>
                <a:latin typeface="+mn-lt"/>
                <a:ea typeface="Times New Roman" panose="02020603050405020304" pitchFamily="18" charset="0"/>
              </a:rPr>
              <a:t> </a:t>
            </a:r>
            <a:r>
              <a:rPr lang="en-US" dirty="0">
                <a:effectLst/>
                <a:latin typeface="+mn-lt"/>
                <a:ea typeface="Times New Roman" panose="02020603050405020304" pitchFamily="18" charset="0"/>
              </a:rPr>
              <a:t>with each application for certification.</a:t>
            </a:r>
          </a:p>
          <a:p>
            <a:pPr marL="0" marR="0" algn="just">
              <a:lnSpc>
                <a:spcPct val="200000"/>
              </a:lnSpc>
              <a:spcBef>
                <a:spcPts val="0"/>
              </a:spcBef>
              <a:spcAft>
                <a:spcPts val="0"/>
              </a:spcAft>
            </a:pPr>
            <a:r>
              <a:rPr lang="en-US" strike="sngStrike" dirty="0">
                <a:solidFill>
                  <a:srgbClr val="FF0000"/>
                </a:solidFill>
                <a:effectLst/>
                <a:latin typeface="+mn-lt"/>
                <a:ea typeface="Times New Roman" panose="02020603050405020304" pitchFamily="18" charset="0"/>
              </a:rPr>
              <a:t>     [</a:t>
            </a:r>
            <a:r>
              <a:rPr lang="en-US" strike="sngStrike" dirty="0">
                <a:solidFill>
                  <a:srgbClr val="FF0000"/>
                </a:solidFill>
                <a:effectLst/>
                <a:latin typeface="+mn-lt"/>
                <a:ea typeface="Times New Roman" panose="02020603050405020304" pitchFamily="18" charset="0"/>
                <a:cs typeface="Calibri" panose="020F0502020204030204" pitchFamily="34" charset="0"/>
              </a:rPr>
              <a:t>2.  A laboratory which only performs analysis for microbiology is not required to pay the fee provided pursuant to subsection 1.]</a:t>
            </a:r>
            <a:endParaRPr lang="en-US" dirty="0">
              <a:effectLst/>
              <a:latin typeface="+mn-lt"/>
              <a:ea typeface="Times New Roman" panose="02020603050405020304" pitchFamily="18" charset="0"/>
            </a:endParaRPr>
          </a:p>
          <a:p>
            <a:pPr marL="0" marR="0" algn="just">
              <a:lnSpc>
                <a:spcPct val="200000"/>
              </a:lnSpc>
              <a:spcBef>
                <a:spcPts val="0"/>
              </a:spcBef>
              <a:spcAft>
                <a:spcPts val="0"/>
              </a:spcAft>
            </a:pPr>
            <a:r>
              <a:rPr lang="en-US" dirty="0">
                <a:effectLst/>
                <a:latin typeface="+mn-lt"/>
                <a:ea typeface="Times New Roman" panose="02020603050405020304" pitchFamily="18" charset="0"/>
              </a:rPr>
              <a:t>    </a:t>
            </a:r>
            <a:r>
              <a:rPr lang="en-US" dirty="0">
                <a:solidFill>
                  <a:srgbClr val="0000FF"/>
                </a:solidFill>
                <a:effectLst/>
                <a:latin typeface="+mn-lt"/>
                <a:ea typeface="Times New Roman" panose="02020603050405020304" pitchFamily="18" charset="0"/>
              </a:rPr>
              <a:t> </a:t>
            </a:r>
            <a:r>
              <a:rPr lang="en-US" b="1" i="1" dirty="0">
                <a:solidFill>
                  <a:srgbClr val="0000FF"/>
                </a:solidFill>
                <a:effectLst/>
                <a:latin typeface="+mn-lt"/>
                <a:ea typeface="Times New Roman" panose="02020603050405020304" pitchFamily="18" charset="0"/>
                <a:cs typeface="Arial" panose="020B0604020202020204" pitchFamily="34" charset="0"/>
              </a:rPr>
              <a:t>2.</a:t>
            </a:r>
            <a:r>
              <a:rPr lang="en-US" strike="sngStrike" dirty="0">
                <a:solidFill>
                  <a:srgbClr val="FF0000"/>
                </a:solidFill>
                <a:effectLst/>
                <a:latin typeface="+mn-lt"/>
                <a:ea typeface="Times New Roman" panose="02020603050405020304" pitchFamily="18" charset="0"/>
              </a:rPr>
              <a:t> [</a:t>
            </a:r>
            <a:r>
              <a:rPr lang="en-US" strike="sngStrike" dirty="0">
                <a:solidFill>
                  <a:srgbClr val="FF0000"/>
                </a:solidFill>
                <a:effectLst/>
                <a:latin typeface="+mn-lt"/>
                <a:ea typeface="Times New Roman" panose="02020603050405020304" pitchFamily="18" charset="0"/>
                <a:cs typeface="Arial" panose="020B0604020202020204" pitchFamily="34" charset="0"/>
              </a:rPr>
              <a:t>3.</a:t>
            </a:r>
            <a:r>
              <a:rPr lang="en-US" strike="sngStrike" dirty="0">
                <a:solidFill>
                  <a:srgbClr val="FF0000"/>
                </a:solidFill>
                <a:effectLst/>
                <a:latin typeface="+mn-lt"/>
                <a:ea typeface="Times New Roman" panose="02020603050405020304" pitchFamily="18" charset="0"/>
              </a:rPr>
              <a:t>] </a:t>
            </a:r>
            <a:r>
              <a:rPr lang="en-US" dirty="0">
                <a:effectLst/>
                <a:latin typeface="+mn-lt"/>
                <a:ea typeface="Times New Roman" panose="02020603050405020304" pitchFamily="18" charset="0"/>
              </a:rPr>
              <a:t> In addition to the fee required pursuant to the provisions of </a:t>
            </a:r>
            <a:r>
              <a:rPr lang="en-US" dirty="0">
                <a:solidFill>
                  <a:srgbClr val="FF0000"/>
                </a:solidFill>
                <a:effectLst/>
                <a:latin typeface="+mn-lt"/>
                <a:ea typeface="Times New Roman" panose="02020603050405020304" pitchFamily="18" charset="0"/>
              </a:rPr>
              <a:t>[</a:t>
            </a:r>
            <a:r>
              <a:rPr lang="en-US" strike="sngStrike" dirty="0">
                <a:solidFill>
                  <a:srgbClr val="FF0000"/>
                </a:solidFill>
                <a:effectLst/>
                <a:latin typeface="+mn-lt"/>
                <a:ea typeface="Times New Roman" panose="02020603050405020304" pitchFamily="18" charset="0"/>
                <a:cs typeface="Arial" panose="020B0604020202020204" pitchFamily="34" charset="0"/>
              </a:rPr>
              <a:t>subsections</a:t>
            </a:r>
            <a:r>
              <a:rPr lang="en-US" dirty="0">
                <a:solidFill>
                  <a:srgbClr val="FF0000"/>
                </a:solidFill>
                <a:effectLst/>
                <a:latin typeface="+mn-lt"/>
                <a:ea typeface="Times New Roman" panose="02020603050405020304" pitchFamily="18" charset="0"/>
              </a:rPr>
              <a:t>]</a:t>
            </a:r>
            <a:r>
              <a:rPr lang="en-US" dirty="0">
                <a:effectLst/>
                <a:latin typeface="+mn-lt"/>
                <a:ea typeface="Times New Roman" panose="02020603050405020304" pitchFamily="18" charset="0"/>
              </a:rPr>
              <a:t> </a:t>
            </a:r>
            <a:r>
              <a:rPr lang="en-US" b="1" i="1" dirty="0">
                <a:solidFill>
                  <a:srgbClr val="0000FF"/>
                </a:solidFill>
                <a:effectLst/>
                <a:latin typeface="+mn-lt"/>
                <a:ea typeface="Times New Roman" panose="02020603050405020304" pitchFamily="18" charset="0"/>
              </a:rPr>
              <a:t>subsection</a:t>
            </a:r>
            <a:r>
              <a:rPr lang="en-US" dirty="0">
                <a:effectLst/>
                <a:latin typeface="+mn-lt"/>
                <a:ea typeface="Times New Roman" panose="02020603050405020304" pitchFamily="18" charset="0"/>
              </a:rPr>
              <a:t> 1 </a:t>
            </a:r>
            <a:r>
              <a:rPr lang="en-US" dirty="0">
                <a:solidFill>
                  <a:srgbClr val="FF0000"/>
                </a:solidFill>
                <a:effectLst/>
                <a:latin typeface="+mn-lt"/>
                <a:ea typeface="Times New Roman" panose="02020603050405020304" pitchFamily="18" charset="0"/>
                <a:cs typeface="Arial" panose="020B0604020202020204" pitchFamily="34" charset="0"/>
              </a:rPr>
              <a:t>[</a:t>
            </a:r>
            <a:r>
              <a:rPr lang="en-US" strike="sngStrike" dirty="0">
                <a:solidFill>
                  <a:srgbClr val="FF0000"/>
                </a:solidFill>
                <a:effectLst/>
                <a:latin typeface="+mn-lt"/>
                <a:ea typeface="Times New Roman" panose="02020603050405020304" pitchFamily="18" charset="0"/>
                <a:cs typeface="Arial" panose="020B0604020202020204" pitchFamily="34" charset="0"/>
              </a:rPr>
              <a:t>and 4</a:t>
            </a:r>
            <a:r>
              <a:rPr lang="en-US" dirty="0">
                <a:solidFill>
                  <a:srgbClr val="FF0000"/>
                </a:solidFill>
                <a:effectLst/>
                <a:latin typeface="+mn-lt"/>
                <a:ea typeface="Times New Roman" panose="02020603050405020304" pitchFamily="18" charset="0"/>
                <a:cs typeface="Arial" panose="020B0604020202020204" pitchFamily="34" charset="0"/>
              </a:rPr>
              <a:t>]</a:t>
            </a:r>
            <a:r>
              <a:rPr lang="en-US" dirty="0">
                <a:effectLst/>
                <a:latin typeface="+mn-lt"/>
                <a:ea typeface="Times New Roman" panose="02020603050405020304" pitchFamily="18" charset="0"/>
                <a:cs typeface="Arial" panose="020B0604020202020204" pitchFamily="34" charset="0"/>
              </a:rPr>
              <a:t>,</a:t>
            </a:r>
            <a:r>
              <a:rPr lang="en-US" dirty="0">
                <a:effectLst/>
                <a:latin typeface="+mn-lt"/>
                <a:ea typeface="Times New Roman" panose="02020603050405020304" pitchFamily="18" charset="0"/>
              </a:rPr>
              <a:t> a laboratory must submit an annual certification fee for each category of contaminant for which certification is requested. The categories of contaminants and annual fees are:</a:t>
            </a:r>
          </a:p>
        </p:txBody>
      </p:sp>
    </p:spTree>
    <p:extLst>
      <p:ext uri="{BB962C8B-B14F-4D97-AF65-F5344CB8AC3E}">
        <p14:creationId xmlns:p14="http://schemas.microsoft.com/office/powerpoint/2010/main" val="3651687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1209884" y="228600"/>
            <a:ext cx="7924800" cy="461665"/>
          </a:xfrm>
          <a:prstGeom prst="rect">
            <a:avLst/>
          </a:prstGeom>
          <a:noFill/>
          <a:ln w="9525">
            <a:noFill/>
            <a:miter lim="800000"/>
            <a:headEnd/>
            <a:tailEnd/>
          </a:ln>
        </p:spPr>
        <p:txBody>
          <a:bodyPr wrap="square" anchor="t">
            <a:spAutoFit/>
          </a:bodyPr>
          <a:lstStyle/>
          <a:p>
            <a:pPr algn="ctr">
              <a:defRPr/>
            </a:pPr>
            <a:r>
              <a:rPr lang="en-US" sz="2400" b="1" dirty="0">
                <a:solidFill>
                  <a:srgbClr val="326297"/>
                </a:solidFill>
                <a:latin typeface="Calibri"/>
                <a:cs typeface="Arial"/>
              </a:rPr>
              <a:t>NAC 445A.066</a:t>
            </a:r>
          </a:p>
        </p:txBody>
      </p:sp>
      <p:grpSp>
        <p:nvGrpSpPr>
          <p:cNvPr id="2" name="Group 1"/>
          <p:cNvGrpSpPr/>
          <p:nvPr/>
        </p:nvGrpSpPr>
        <p:grpSpPr>
          <a:xfrm>
            <a:off x="-220809" y="-64159"/>
            <a:ext cx="1660817" cy="6922159"/>
            <a:chOff x="-220809" y="-64159"/>
            <a:chExt cx="1660817" cy="6922159"/>
          </a:xfrm>
        </p:grpSpPr>
        <p:grpSp>
          <p:nvGrpSpPr>
            <p:cNvPr id="11" name="Group 10"/>
            <p:cNvGrpSpPr/>
            <p:nvPr/>
          </p:nvGrpSpPr>
          <p:grpSpPr>
            <a:xfrm>
              <a:off x="0" y="0"/>
              <a:ext cx="1219200" cy="6858000"/>
              <a:chOff x="0" y="0"/>
              <a:chExt cx="1219200" cy="6858000"/>
            </a:xfrm>
          </p:grpSpPr>
          <p:sp>
            <p:nvSpPr>
              <p:cNvPr id="12" name="Rectangle 11"/>
              <p:cNvSpPr/>
              <p:nvPr/>
            </p:nvSpPr>
            <p:spPr>
              <a:xfrm>
                <a:off x="0" y="0"/>
                <a:ext cx="12192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13" name="TextBox 6"/>
              <p:cNvSpPr txBox="1">
                <a:spLocks noChangeArrowheads="1"/>
              </p:cNvSpPr>
              <p:nvPr/>
            </p:nvSpPr>
            <p:spPr bwMode="auto">
              <a:xfrm>
                <a:off x="0" y="1447800"/>
                <a:ext cx="1219200" cy="3985706"/>
              </a:xfrm>
              <a:prstGeom prst="rect">
                <a:avLst/>
              </a:prstGeom>
              <a:noFill/>
              <a:ln w="9525">
                <a:noFill/>
                <a:miter lim="800000"/>
                <a:headEnd/>
                <a:tailEnd/>
              </a:ln>
            </p:spPr>
            <p:txBody>
              <a:bodyPr wrap="square">
                <a:spAutoFit/>
              </a:bodyPr>
              <a:lstStyle/>
              <a:p>
                <a:pPr lvl="0" algn="ctr">
                  <a:defRPr/>
                </a:pPr>
                <a:r>
                  <a:rPr lang="en-US" sz="1100" b="1">
                    <a:solidFill>
                      <a:srgbClr val="2A4D78"/>
                    </a:solidFill>
                    <a:latin typeface="Calibri"/>
                    <a:cs typeface="Arial" pitchFamily="34" charset="0"/>
                  </a:rPr>
                  <a:t>Greg Lovato</a:t>
                </a:r>
              </a:p>
              <a:p>
                <a:pPr lvl="0" algn="ctr">
                  <a:defRPr/>
                </a:pPr>
                <a:r>
                  <a:rPr lang="en-US" sz="1100" i="1">
                    <a:solidFill>
                      <a:srgbClr val="2A4D78"/>
                    </a:solidFill>
                    <a:latin typeface="Calibri"/>
                    <a:cs typeface="Arial" pitchFamily="34" charset="0"/>
                  </a:rPr>
                  <a:t>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Jennifer Carr</a:t>
                </a:r>
              </a:p>
              <a:p>
                <a:pPr lvl="0" algn="ctr">
                  <a:defRPr/>
                </a:pPr>
                <a:r>
                  <a:rPr lang="en-US" sz="1100" i="1">
                    <a:solidFill>
                      <a:srgbClr val="2A4D78"/>
                    </a:solidFill>
                    <a:latin typeface="Calibri"/>
                    <a:cs typeface="Arial" pitchFamily="34" charset="0"/>
                  </a:rPr>
                  <a:t>Deputy 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Jeffrey Kinder</a:t>
                </a:r>
              </a:p>
              <a:p>
                <a:pPr lvl="0" algn="ctr">
                  <a:defRPr/>
                </a:pPr>
                <a:r>
                  <a:rPr lang="en-US" sz="1100" i="1">
                    <a:solidFill>
                      <a:srgbClr val="2A4D78"/>
                    </a:solidFill>
                    <a:latin typeface="Calibri"/>
                    <a:cs typeface="Arial" pitchFamily="34" charset="0"/>
                  </a:rPr>
                  <a:t>Deputy 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Rick </a:t>
                </a:r>
                <a:r>
                  <a:rPr lang="en-US" sz="1100" b="1" err="1">
                    <a:solidFill>
                      <a:srgbClr val="2A4D78"/>
                    </a:solidFill>
                    <a:latin typeface="Calibri"/>
                    <a:cs typeface="Arial" pitchFamily="34" charset="0"/>
                  </a:rPr>
                  <a:t>Perdomo</a:t>
                </a:r>
                <a:endParaRPr lang="en-US" sz="1100" b="1">
                  <a:solidFill>
                    <a:srgbClr val="2A4D78"/>
                  </a:solidFill>
                  <a:latin typeface="Calibri"/>
                  <a:cs typeface="Arial" pitchFamily="34" charset="0"/>
                </a:endParaRPr>
              </a:p>
              <a:p>
                <a:pPr algn="ctr">
                  <a:defRPr/>
                </a:pPr>
                <a:r>
                  <a:rPr lang="en-US" sz="1100" i="1">
                    <a:solidFill>
                      <a:srgbClr val="2A4D78"/>
                    </a:solidFill>
                    <a:latin typeface="Calibri"/>
                    <a:cs typeface="Arial" pitchFamily="34" charset="0"/>
                  </a:rPr>
                  <a:t>Deputy Administrator</a:t>
                </a:r>
              </a:p>
              <a:p>
                <a:pPr lvl="0" algn="ctr">
                  <a:defRPr/>
                </a:pPr>
                <a:endParaRPr lang="en-US" sz="1100" b="1">
                  <a:solidFill>
                    <a:srgbClr val="2A4D78"/>
                  </a:solidFill>
                  <a:latin typeface="Calibri"/>
                  <a:cs typeface="Arial" pitchFamily="34" charset="0"/>
                </a:endParaRPr>
              </a:p>
              <a:p>
                <a:pPr lvl="0" algn="ctr">
                  <a:defRPr/>
                </a:pPr>
                <a:endParaRPr lang="en-US" sz="1100" i="1">
                  <a:solidFill>
                    <a:srgbClr val="2A4D78"/>
                  </a:solidFill>
                  <a:latin typeface="Calibri"/>
                  <a:cs typeface="Arial" pitchFamily="34" charset="0"/>
                </a:endParaRPr>
              </a:p>
              <a:p>
                <a:pPr lvl="0" algn="ctr">
                  <a:defRPr/>
                </a:pPr>
                <a:endParaRPr lang="en-US" sz="1100" i="1">
                  <a:solidFill>
                    <a:srgbClr val="2A4D78"/>
                  </a:solidFill>
                  <a:latin typeface="Calibri"/>
                  <a:cs typeface="Arial" pitchFamily="34" charset="0"/>
                </a:endParaRPr>
              </a:p>
              <a:p>
                <a:pPr lvl="0" algn="ctr">
                  <a:defRPr/>
                </a:pPr>
                <a:br>
                  <a:rPr lang="en-US" sz="1100" i="1">
                    <a:solidFill>
                      <a:prstClr val="black"/>
                    </a:solidFill>
                    <a:latin typeface="Calibri"/>
                    <a:cs typeface="Arial" pitchFamily="34" charset="0"/>
                  </a:rPr>
                </a:br>
                <a:endParaRPr lang="en-US" sz="1100">
                  <a:solidFill>
                    <a:prstClr val="black"/>
                  </a:solidFill>
                  <a:latin typeface="Calibri"/>
                  <a:cs typeface="Arial" pitchFamily="34" charset="0"/>
                </a:endParaRPr>
              </a:p>
              <a:p>
                <a:pPr lvl="0" algn="ctr">
                  <a:defRPr/>
                </a:pPr>
                <a:br>
                  <a:rPr lang="en-US" sz="1100" i="1">
                    <a:solidFill>
                      <a:prstClr val="black"/>
                    </a:solidFill>
                    <a:latin typeface="Calibri"/>
                    <a:cs typeface="Arial" pitchFamily="34" charset="0"/>
                  </a:rPr>
                </a:br>
                <a:br>
                  <a:rPr lang="en-US" sz="1100" i="1">
                    <a:latin typeface="+mn-lt"/>
                    <a:cs typeface="Arial" pitchFamily="34" charset="0"/>
                  </a:rPr>
                </a:br>
                <a:br>
                  <a:rPr lang="en-US" sz="1100" i="1">
                    <a:latin typeface="+mn-lt"/>
                    <a:cs typeface="Arial" pitchFamily="34" charset="0"/>
                  </a:rPr>
                </a:br>
                <a:endParaRPr lang="en-US" sz="1100" i="1">
                  <a:latin typeface="+mn-lt"/>
                  <a:cs typeface="Arial" pitchFamily="34" charset="0"/>
                </a:endParaRPr>
              </a:p>
            </p:txBody>
          </p:sp>
        </p:gr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18" name="Picture 17" descr="dcnr-vert.png"/>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9" name="TextBox 6"/>
            <p:cNvSpPr txBox="1">
              <a:spLocks noChangeArrowheads="1"/>
            </p:cNvSpPr>
            <p:nvPr/>
          </p:nvSpPr>
          <p:spPr bwMode="auto">
            <a:xfrm>
              <a:off x="0" y="4979313"/>
              <a:ext cx="1219200" cy="261610"/>
            </a:xfrm>
            <a:prstGeom prst="rect">
              <a:avLst/>
            </a:prstGeom>
            <a:noFill/>
            <a:ln w="9525">
              <a:noFill/>
              <a:miter lim="800000"/>
              <a:headEnd/>
              <a:tailEnd/>
            </a:ln>
          </p:spPr>
          <p:txBody>
            <a:bodyPr wrap="square">
              <a:spAutoFit/>
            </a:bodyPr>
            <a:lstStyle/>
            <a:p>
              <a:pPr lvl="0" algn="ctr">
                <a:defRPr/>
              </a:pPr>
              <a:endParaRPr lang="en-US" sz="1100" i="1" dirty="0">
                <a:latin typeface="+mn-lt"/>
                <a:cs typeface="Arial" pitchFamily="34" charset="0"/>
              </a:endParaRPr>
            </a:p>
          </p:txBody>
        </p:sp>
      </p:grpSp>
      <p:sp>
        <p:nvSpPr>
          <p:cNvPr id="15" name="TextBox 6">
            <a:extLst>
              <a:ext uri="{FF2B5EF4-FFF2-40B4-BE49-F238E27FC236}">
                <a16:creationId xmlns:a16="http://schemas.microsoft.com/office/drawing/2014/main" id="{B1BF53FF-90A9-A496-9B94-9D9621AF1F5C}"/>
              </a:ext>
            </a:extLst>
          </p:cNvPr>
          <p:cNvSpPr txBox="1">
            <a:spLocks noChangeArrowheads="1"/>
          </p:cNvSpPr>
          <p:nvPr/>
        </p:nvSpPr>
        <p:spPr bwMode="auto">
          <a:xfrm>
            <a:off x="0" y="4979313"/>
            <a:ext cx="1219200" cy="430887"/>
          </a:xfrm>
          <a:prstGeom prst="rect">
            <a:avLst/>
          </a:prstGeom>
          <a:noFill/>
          <a:ln w="9525">
            <a:noFill/>
            <a:miter lim="800000"/>
            <a:headEnd/>
            <a:tailEnd/>
          </a:ln>
        </p:spPr>
        <p:txBody>
          <a:bodyPr wrap="square">
            <a:spAutoFit/>
          </a:bodyPr>
          <a:lstStyle/>
          <a:p>
            <a:pPr lvl="0" algn="ctr">
              <a:defRPr/>
            </a:pPr>
            <a:r>
              <a:rPr lang="en-US" sz="1100" b="1" dirty="0">
                <a:solidFill>
                  <a:srgbClr val="2A4D78"/>
                </a:solidFill>
                <a:latin typeface="Calibri"/>
                <a:cs typeface="Arial" pitchFamily="34" charset="0"/>
              </a:rPr>
              <a:t>Jim Lawrence</a:t>
            </a:r>
          </a:p>
          <a:p>
            <a:pPr lvl="0" algn="ctr">
              <a:defRPr/>
            </a:pPr>
            <a:r>
              <a:rPr lang="en-US" sz="1100" i="1" dirty="0">
                <a:solidFill>
                  <a:srgbClr val="2A4D78"/>
                </a:solidFill>
                <a:latin typeface="Calibri"/>
                <a:cs typeface="Arial" pitchFamily="34" charset="0"/>
              </a:rPr>
              <a:t>Acting Director</a:t>
            </a:r>
            <a:endParaRPr lang="en-US" sz="1100" i="1" dirty="0">
              <a:latin typeface="+mn-lt"/>
              <a:cs typeface="Arial" pitchFamily="34" charset="0"/>
            </a:endParaRPr>
          </a:p>
        </p:txBody>
      </p:sp>
      <p:sp>
        <p:nvSpPr>
          <p:cNvPr id="10" name="TextBox 9">
            <a:extLst>
              <a:ext uri="{FF2B5EF4-FFF2-40B4-BE49-F238E27FC236}">
                <a16:creationId xmlns:a16="http://schemas.microsoft.com/office/drawing/2014/main" id="{202433DB-A9D9-B24F-EB86-3EBFA2E9B5D5}"/>
              </a:ext>
            </a:extLst>
          </p:cNvPr>
          <p:cNvSpPr txBox="1"/>
          <p:nvPr/>
        </p:nvSpPr>
        <p:spPr>
          <a:xfrm>
            <a:off x="1185347" y="690265"/>
            <a:ext cx="7924800" cy="5104795"/>
          </a:xfrm>
          <a:prstGeom prst="rect">
            <a:avLst/>
          </a:prstGeom>
          <a:noFill/>
        </p:spPr>
        <p:txBody>
          <a:bodyPr wrap="square">
            <a:spAutoFit/>
          </a:bodyPr>
          <a:lstStyle/>
          <a:p>
            <a:pPr marL="365760" marR="0">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CATEGORY OF CONTAMINANT</a:t>
            </a:r>
            <a:r>
              <a:rPr lang="en-US" sz="1200" i="1" dirty="0">
                <a:solidFill>
                  <a:srgbClr val="0000FF"/>
                </a:solidFill>
                <a:effectLst/>
                <a:latin typeface="+mn-lt"/>
                <a:ea typeface="Times New Roman" panose="02020603050405020304" pitchFamily="18" charset="0"/>
              </a:rPr>
              <a:t>				</a:t>
            </a:r>
            <a:endParaRPr lang="en-US" sz="1200" dirty="0">
              <a:effectLst/>
              <a:latin typeface="+mn-lt"/>
              <a:ea typeface="Times New Roman" panose="02020603050405020304" pitchFamily="18" charset="0"/>
            </a:endParaRPr>
          </a:p>
          <a:p>
            <a:pPr marL="0" marR="0">
              <a:lnSpc>
                <a:spcPct val="200000"/>
              </a:lnSpc>
              <a:spcBef>
                <a:spcPts val="0"/>
              </a:spcBef>
              <a:spcAft>
                <a:spcPts val="0"/>
              </a:spcAft>
            </a:pPr>
            <a:r>
              <a:rPr lang="en-US" sz="1200" i="1" dirty="0">
                <a:solidFill>
                  <a:srgbClr val="0000FF"/>
                </a:solidFill>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Year 1	Year 2	Year 3	Year 4	Year 5</a:t>
            </a:r>
            <a:endParaRPr lang="en-US" sz="1200" b="1" dirty="0">
              <a:effectLst/>
              <a:latin typeface="+mn-lt"/>
              <a:ea typeface="Times New Roman" panose="02020603050405020304" pitchFamily="18" charset="0"/>
            </a:endParaRPr>
          </a:p>
          <a:p>
            <a:pPr marL="0" marR="0">
              <a:lnSpc>
                <a:spcPct val="200000"/>
              </a:lnSpc>
              <a:spcBef>
                <a:spcPts val="0"/>
              </a:spcBef>
              <a:spcAft>
                <a:spcPts val="0"/>
              </a:spcAft>
            </a:pPr>
            <a:r>
              <a:rPr lang="en-US" sz="1200" b="1" i="1" dirty="0">
                <a:solidFill>
                  <a:srgbClr val="0000FF"/>
                </a:solidFill>
                <a:effectLst/>
                <a:latin typeface="+mn-lt"/>
                <a:ea typeface="Times New Roman" panose="02020603050405020304" pitchFamily="18" charset="0"/>
              </a:rPr>
              <a:t>Non-potable Water Fees:</a:t>
            </a:r>
            <a:r>
              <a:rPr lang="en-US" sz="1200" b="1"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2023         	2024        	2025       	2026</a:t>
            </a:r>
            <a:r>
              <a:rPr lang="en-US" sz="1200" b="1" dirty="0">
                <a:effectLst/>
                <a:latin typeface="+mn-lt"/>
                <a:ea typeface="Times New Roman" panose="02020603050405020304" pitchFamily="18" charset="0"/>
              </a:rPr>
              <a:t>	</a:t>
            </a:r>
            <a:r>
              <a:rPr lang="en-US" sz="1200" b="1" i="1" dirty="0">
                <a:solidFill>
                  <a:srgbClr val="0000FF"/>
                </a:solidFill>
                <a:effectLst/>
                <a:latin typeface="+mn-lt"/>
                <a:ea typeface="Times New Roman" panose="02020603050405020304" pitchFamily="18" charset="0"/>
              </a:rPr>
              <a:t>  2027</a:t>
            </a:r>
            <a:endParaRPr lang="en-US" sz="1200" b="1" dirty="0">
              <a:effectLst/>
              <a:latin typeface="+mn-lt"/>
              <a:ea typeface="Times New Roman" panose="02020603050405020304" pitchFamily="18" charset="0"/>
            </a:endParaRPr>
          </a:p>
          <a:p>
            <a:pPr marL="0" marR="0" fontAlgn="base">
              <a:lnSpc>
                <a:spcPct val="200000"/>
              </a:lnSpc>
              <a:spcBef>
                <a:spcPts val="0"/>
              </a:spcBef>
              <a:spcAft>
                <a:spcPts val="0"/>
              </a:spcAft>
            </a:pPr>
            <a:r>
              <a:rPr lang="en-US" sz="1200" i="1" dirty="0">
                <a:solidFill>
                  <a:srgbClr val="0000FF"/>
                </a:solidFill>
                <a:effectLst/>
                <a:latin typeface="+mn-lt"/>
                <a:ea typeface="Times New Roman" panose="02020603050405020304" pitchFamily="18" charset="0"/>
              </a:rPr>
              <a:t>           Minerals</a:t>
            </a:r>
            <a:r>
              <a:rPr lang="en-US" sz="1200" dirty="0">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$560 	588	617	648	 680</a:t>
            </a:r>
            <a:endParaRPr lang="en-US" sz="1200" dirty="0">
              <a:effectLst/>
              <a:latin typeface="+mn-lt"/>
              <a:ea typeface="Times New Roman" panose="02020603050405020304" pitchFamily="18" charset="0"/>
            </a:endParaRPr>
          </a:p>
          <a:p>
            <a:pPr marL="0" marR="0" indent="365760" fontAlgn="base">
              <a:lnSpc>
                <a:spcPct val="200000"/>
              </a:lnSpc>
              <a:spcBef>
                <a:spcPts val="0"/>
              </a:spcBef>
              <a:spcAft>
                <a:spcPts val="0"/>
              </a:spcAft>
            </a:pPr>
            <a:r>
              <a:rPr lang="en-US" sz="1200" i="1" dirty="0">
                <a:solidFill>
                  <a:srgbClr val="0000FF"/>
                </a:solidFill>
                <a:effectLst/>
                <a:latin typeface="+mn-lt"/>
                <a:ea typeface="Times New Roman" panose="02020603050405020304" pitchFamily="18" charset="0"/>
              </a:rPr>
              <a:t>Nutrients</a:t>
            </a:r>
            <a:r>
              <a:rPr lang="en-US" sz="1200" dirty="0">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$350	368	386 	405	425</a:t>
            </a:r>
            <a:endParaRPr lang="en-US" sz="1200" dirty="0">
              <a:effectLst/>
              <a:latin typeface="+mn-lt"/>
              <a:ea typeface="Times New Roman" panose="02020603050405020304" pitchFamily="18" charset="0"/>
            </a:endParaRPr>
          </a:p>
          <a:p>
            <a:pPr marL="0" marR="0" indent="365760">
              <a:lnSpc>
                <a:spcPct val="200000"/>
              </a:lnSpc>
              <a:spcBef>
                <a:spcPts val="0"/>
              </a:spcBef>
              <a:spcAft>
                <a:spcPts val="0"/>
              </a:spcAft>
            </a:pPr>
            <a:r>
              <a:rPr lang="en-US" sz="1200" i="1" dirty="0">
                <a:solidFill>
                  <a:srgbClr val="0000FF"/>
                </a:solidFill>
                <a:effectLst/>
                <a:latin typeface="+mn-lt"/>
                <a:ea typeface="Times New Roman" panose="02020603050405020304" pitchFamily="18" charset="0"/>
              </a:rPr>
              <a:t>Oil and grease</a:t>
            </a:r>
            <a:r>
              <a:rPr lang="en-US" sz="1200" dirty="0">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$350	368 	386	405	425</a:t>
            </a:r>
            <a:endParaRPr lang="en-US" sz="1200" dirty="0">
              <a:effectLst/>
              <a:latin typeface="+mn-lt"/>
              <a:ea typeface="Times New Roman" panose="02020603050405020304" pitchFamily="18" charset="0"/>
            </a:endParaRPr>
          </a:p>
          <a:p>
            <a:pPr marL="0" marR="0" indent="365760" fontAlgn="base">
              <a:lnSpc>
                <a:spcPct val="200000"/>
              </a:lnSpc>
              <a:spcBef>
                <a:spcPts val="0"/>
              </a:spcBef>
              <a:spcAft>
                <a:spcPts val="0"/>
              </a:spcAft>
            </a:pPr>
            <a:r>
              <a:rPr lang="en-US" sz="1200" i="1" dirty="0">
                <a:solidFill>
                  <a:srgbClr val="0000FF"/>
                </a:solidFill>
                <a:effectLst/>
                <a:latin typeface="+mn-lt"/>
                <a:ea typeface="Times New Roman" panose="02020603050405020304" pitchFamily="18" charset="0"/>
              </a:rPr>
              <a:t>Perchlorate</a:t>
            </a:r>
            <a:r>
              <a:rPr lang="en-US" sz="1200" dirty="0">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$350	368	386	405	425</a:t>
            </a:r>
            <a:endParaRPr lang="en-US" sz="1200" dirty="0">
              <a:effectLst/>
              <a:latin typeface="+mn-lt"/>
              <a:ea typeface="Times New Roman" panose="02020603050405020304" pitchFamily="18" charset="0"/>
            </a:endParaRPr>
          </a:p>
          <a:p>
            <a:pPr marL="0" marR="0" indent="365760">
              <a:lnSpc>
                <a:spcPct val="200000"/>
              </a:lnSpc>
              <a:spcBef>
                <a:spcPts val="0"/>
              </a:spcBef>
              <a:spcAft>
                <a:spcPts val="0"/>
              </a:spcAft>
            </a:pPr>
            <a:r>
              <a:rPr lang="en-US" sz="1200" i="1" dirty="0">
                <a:solidFill>
                  <a:srgbClr val="0000FF"/>
                </a:solidFill>
                <a:effectLst/>
                <a:latin typeface="+mn-lt"/>
                <a:ea typeface="Times New Roman" panose="02020603050405020304" pitchFamily="18" charset="0"/>
              </a:rPr>
              <a:t>Pesticides</a:t>
            </a:r>
            <a:r>
              <a:rPr lang="en-US" sz="1200" dirty="0">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$763</a:t>
            </a:r>
            <a:r>
              <a:rPr lang="en-US" sz="1200" dirty="0">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801  	841	883 	927</a:t>
            </a:r>
            <a:endParaRPr lang="en-US" sz="1200" dirty="0">
              <a:effectLst/>
              <a:latin typeface="+mn-lt"/>
              <a:ea typeface="Times New Roman" panose="02020603050405020304" pitchFamily="18" charset="0"/>
            </a:endParaRPr>
          </a:p>
          <a:p>
            <a:pPr marL="0" marR="0" indent="365760">
              <a:lnSpc>
                <a:spcPct val="200000"/>
              </a:lnSpc>
              <a:spcBef>
                <a:spcPts val="0"/>
              </a:spcBef>
              <a:spcAft>
                <a:spcPts val="0"/>
              </a:spcAft>
            </a:pPr>
            <a:r>
              <a:rPr lang="en-US" sz="1200" i="1" dirty="0">
                <a:solidFill>
                  <a:srgbClr val="0000FF"/>
                </a:solidFill>
                <a:effectLst/>
                <a:latin typeface="+mn-lt"/>
                <a:ea typeface="Times New Roman" panose="02020603050405020304" pitchFamily="18" charset="0"/>
              </a:rPr>
              <a:t>Phenolics</a:t>
            </a:r>
            <a:r>
              <a:rPr lang="en-US" sz="1200" dirty="0">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$350 	368	386 	405	425</a:t>
            </a:r>
            <a:endParaRPr lang="en-US" sz="1200" dirty="0">
              <a:effectLst/>
              <a:latin typeface="+mn-lt"/>
              <a:ea typeface="Times New Roman" panose="02020603050405020304" pitchFamily="18" charset="0"/>
            </a:endParaRPr>
          </a:p>
          <a:p>
            <a:pPr marL="0" marR="0" indent="365760">
              <a:lnSpc>
                <a:spcPct val="200000"/>
              </a:lnSpc>
              <a:spcBef>
                <a:spcPts val="0"/>
              </a:spcBef>
              <a:spcAft>
                <a:spcPts val="0"/>
              </a:spcAft>
            </a:pPr>
            <a:r>
              <a:rPr lang="en-US" sz="1200" i="1" dirty="0">
                <a:solidFill>
                  <a:srgbClr val="0000FF"/>
                </a:solidFill>
                <a:effectLst/>
                <a:latin typeface="+mn-lt"/>
                <a:ea typeface="Times New Roman" panose="02020603050405020304" pitchFamily="18" charset="0"/>
              </a:rPr>
              <a:t>Polychlorinated biphenyls wastewater 		$763</a:t>
            </a:r>
            <a:r>
              <a:rPr lang="en-US" sz="1200" dirty="0">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801	841	883	927</a:t>
            </a:r>
            <a:endParaRPr lang="en-US" sz="1200" dirty="0">
              <a:effectLst/>
              <a:latin typeface="+mn-lt"/>
              <a:ea typeface="Times New Roman" panose="02020603050405020304" pitchFamily="18" charset="0"/>
            </a:endParaRPr>
          </a:p>
          <a:p>
            <a:pPr marL="0" marR="0" indent="365760">
              <a:lnSpc>
                <a:spcPct val="200000"/>
              </a:lnSpc>
              <a:spcBef>
                <a:spcPts val="0"/>
              </a:spcBef>
              <a:spcAft>
                <a:spcPts val="0"/>
              </a:spcAft>
            </a:pPr>
            <a:r>
              <a:rPr lang="en-US" sz="1200" i="1" dirty="0">
                <a:solidFill>
                  <a:srgbClr val="0000FF"/>
                </a:solidFill>
                <a:effectLst/>
                <a:latin typeface="+mn-lt"/>
                <a:ea typeface="Times New Roman" panose="02020603050405020304" pitchFamily="18" charset="0"/>
              </a:rPr>
              <a:t>Radiochemistry</a:t>
            </a:r>
            <a:r>
              <a:rPr lang="en-US" sz="1200" dirty="0">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$763	801	841 	883	927</a:t>
            </a:r>
            <a:endParaRPr lang="en-US" sz="1200" dirty="0">
              <a:effectLst/>
              <a:latin typeface="+mn-lt"/>
              <a:ea typeface="Times New Roman" panose="02020603050405020304" pitchFamily="18" charset="0"/>
            </a:endParaRPr>
          </a:p>
          <a:p>
            <a:pPr marL="0" marR="0" indent="365760" fontAlgn="base">
              <a:lnSpc>
                <a:spcPct val="200000"/>
              </a:lnSpc>
              <a:spcBef>
                <a:spcPts val="0"/>
              </a:spcBef>
              <a:spcAft>
                <a:spcPts val="0"/>
              </a:spcAft>
            </a:pPr>
            <a:r>
              <a:rPr lang="en-US" sz="1200" i="1" dirty="0">
                <a:solidFill>
                  <a:srgbClr val="0000FF"/>
                </a:solidFill>
                <a:effectLst/>
                <a:latin typeface="+mn-lt"/>
                <a:ea typeface="Times New Roman" panose="02020603050405020304" pitchFamily="18" charset="0"/>
              </a:rPr>
              <a:t>Residual chlorine</a:t>
            </a:r>
            <a:r>
              <a:rPr lang="en-US" sz="1200" dirty="0">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$175 	184 	193 	203 	213</a:t>
            </a:r>
            <a:endParaRPr lang="en-US" sz="1200" dirty="0">
              <a:effectLst/>
              <a:latin typeface="+mn-lt"/>
              <a:ea typeface="Times New Roman" panose="02020603050405020304" pitchFamily="18" charset="0"/>
            </a:endParaRPr>
          </a:p>
          <a:p>
            <a:pPr marL="0" marR="0" indent="365760" fontAlgn="base">
              <a:lnSpc>
                <a:spcPct val="200000"/>
              </a:lnSpc>
              <a:spcBef>
                <a:spcPts val="0"/>
              </a:spcBef>
              <a:spcAft>
                <a:spcPts val="0"/>
              </a:spcAft>
            </a:pPr>
            <a:r>
              <a:rPr lang="en-US" sz="1200" i="1" dirty="0">
                <a:solidFill>
                  <a:srgbClr val="0000FF"/>
                </a:solidFill>
                <a:effectLst/>
                <a:latin typeface="+mn-lt"/>
                <a:ea typeface="Times New Roman" panose="02020603050405020304" pitchFamily="18" charset="0"/>
              </a:rPr>
              <a:t>Residue</a:t>
            </a:r>
            <a:r>
              <a:rPr lang="en-US" sz="1200" dirty="0">
                <a:effectLst/>
                <a:latin typeface="+mn-lt"/>
                <a:ea typeface="Times New Roman" panose="02020603050405020304" pitchFamily="18" charset="0"/>
              </a:rPr>
              <a:t>				</a:t>
            </a:r>
            <a:r>
              <a:rPr lang="en-US" sz="1200" i="1" dirty="0">
                <a:solidFill>
                  <a:srgbClr val="0000FF"/>
                </a:solidFill>
                <a:effectLst/>
                <a:latin typeface="+mn-lt"/>
                <a:ea typeface="Times New Roman" panose="02020603050405020304" pitchFamily="18" charset="0"/>
              </a:rPr>
              <a:t>$370	400	432	467	504</a:t>
            </a:r>
            <a:endParaRPr lang="en-US" sz="1200" dirty="0">
              <a:effectLst/>
              <a:latin typeface="+mn-lt"/>
              <a:ea typeface="Times New Roman" panose="02020603050405020304" pitchFamily="18" charset="0"/>
            </a:endParaRPr>
          </a:p>
          <a:p>
            <a:pPr marL="0" marR="0" indent="365760" fontAlgn="base">
              <a:lnSpc>
                <a:spcPct val="200000"/>
              </a:lnSpc>
              <a:spcBef>
                <a:spcPts val="0"/>
              </a:spcBef>
              <a:spcAft>
                <a:spcPts val="0"/>
              </a:spcAft>
            </a:pPr>
            <a:r>
              <a:rPr lang="en-US" sz="800" dirty="0">
                <a:effectLst/>
                <a:latin typeface="+mn-lt"/>
                <a:ea typeface="Times New Roman" panose="02020603050405020304" pitchFamily="18" charset="0"/>
              </a:rPr>
              <a:t>	</a:t>
            </a:r>
            <a:r>
              <a:rPr lang="en-US" sz="800" b="1" i="1" dirty="0">
                <a:solidFill>
                  <a:srgbClr val="0000FF"/>
                </a:solidFill>
                <a:effectLst/>
                <a:latin typeface="Times New Roman" panose="02020603050405020304" pitchFamily="18"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957693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2262</TotalTime>
  <Words>5318</Words>
  <Application>Microsoft Office PowerPoint</Application>
  <PresentationFormat>On-screen Show (4:3)</PresentationFormat>
  <Paragraphs>926</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Courier New</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ndwr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bconrad</dc:creator>
  <cp:lastModifiedBy>Michael Antoine</cp:lastModifiedBy>
  <cp:revision>57</cp:revision>
  <cp:lastPrinted>2022-08-04T17:42:00Z</cp:lastPrinted>
  <dcterms:created xsi:type="dcterms:W3CDTF">2011-02-07T22:15:11Z</dcterms:created>
  <dcterms:modified xsi:type="dcterms:W3CDTF">2023-01-17T21:48:31Z</dcterms:modified>
</cp:coreProperties>
</file>