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78" d="100"/>
          <a:sy n="78" d="100"/>
        </p:scale>
        <p:origin x="57" y="5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859AB-8FCC-9700-E055-550265980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ABB75-68A0-9D79-B554-A81050D32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4B35B-50F1-D9F0-0F6B-4FADEB72C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1E281-B810-7DD1-92A4-7A5913C0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F4DFF-828A-4FF6-4DE8-37CB84346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8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8787B-88E3-DA1E-2C86-F4593DD2D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4EF66-C0CA-A8FD-E296-02ADB99C7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618B8-E1FB-DB9F-1CC4-1B76DC4D0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1234A-E469-7E2D-964E-991668650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54F53-3715-1C5F-7B7D-FE512E12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2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E77AB2-ACCC-F310-F729-3ABDC6801D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37DFD0-0EC5-6332-F41A-618DB95C7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2B8E8-12CE-42F7-34EA-437CA49B2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F85BF-1E88-E224-625A-2F49FDA7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3E1F7-7D02-92B2-3727-C6F5EA89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4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21437-6658-3057-5C2C-E1EF64EEA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95980-5D14-2C17-6129-2EAB754EA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0B129-E16C-1AC7-EAD1-AB3D56ABE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3D2D7-43C6-24F1-92A8-8B7603CC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DC183-48BF-6FCD-3F68-1D6360EB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3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F588A-3BE0-C8FD-3B4E-214385EE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BD80C-E16F-FCFA-C724-DEED97DF2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EB344-460D-A461-7A28-C352536D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9C33E-CFF2-20C4-C40A-D8FEE3FE5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2FD0A-D0E0-45AB-354F-CD2CFDB41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8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92511-3BBF-8061-82A5-F2DED6BF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2CD56-1AB3-BB0B-7AC3-912E99934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54F619-843E-1E17-5974-D88D5070B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978A8-FEF6-0F47-B6B4-46B0FB7DC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13449-CE5F-5A47-EB6D-3C7C8C5CC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B0645-1712-98AB-8DAE-7C4D647F1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0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A84B9-BED1-892F-27C6-F9CB2C01A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91E05-7947-7ED3-4785-9DADAF293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4C055-C966-7722-79E6-DA8006A4B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F7E721-F2BA-9EFE-3BA9-8B3DAEF10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C09E84-9D1A-9558-39FB-B06ABF0B09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65EEA4-5B1D-DD88-9259-AF8F60021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32F4F-DCED-ABA4-8F53-15147F661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7C474-8CCD-C0A0-751A-7AD19B042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6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E393E-4CF8-A934-2BAF-0FB23FA1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EF61B-8763-450C-A00A-D56333761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AACD04-1130-9F03-C772-3D77429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B3832-AF35-AE38-79D1-7EEB34DC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C70F9E-C2E2-CC53-3F46-865BC445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A0E7A6-BB41-8D21-15A7-36C6E31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CFBF69-5C89-9C42-A7C6-488418AB8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3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C931-3E26-58B4-7487-3374458F3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AE2D6-1497-CA2D-B68B-21BCBD1C4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68352-91E8-0F7D-458F-A5B736092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9D2FB-B1E0-89D0-EBA1-15A039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ECCF5-3D27-168C-D3AD-7C026907A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D87AB-3F77-7315-EFA5-8F99E08F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2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A6B53-9ECE-DDF4-46D0-5A782B8F9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40E838-707B-DBE5-9F90-44676A6B6F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5C57F-EEA6-97AA-C46A-27F46CD38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47312-BC7A-26CA-0E75-1032AA35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0F6CC-3149-C5CD-784C-94001598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AB6B8-96D6-902D-8C43-F1FEAC943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7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75466A-EA18-B02E-2B9A-4955BE326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EAACB-0E3C-5E28-7CF4-50ED56A10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655D1-4F3E-7BE7-9191-ADE9FD2037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4DA86-92C2-493A-B4AE-947063D42C6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7304E-7DB1-81E4-0570-D14E23DFE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61B76-B69F-CD59-7256-0BFE294A5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F50F3-BFAB-424C-9469-552B5B361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8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54ABD-663F-4AF4-91E8-C14323971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2486" y="96447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B4359"/>
                </a:solidFill>
              </a:rPr>
              <a:t>Nevada Water Operator</a:t>
            </a:r>
            <a:br>
              <a:rPr lang="en-US" b="1" dirty="0">
                <a:solidFill>
                  <a:srgbClr val="0B4359"/>
                </a:solidFill>
              </a:rPr>
            </a:br>
            <a:r>
              <a:rPr lang="en-US" b="1" dirty="0">
                <a:solidFill>
                  <a:srgbClr val="0B4359"/>
                </a:solidFill>
              </a:rPr>
              <a:t>Exam Summaries </a:t>
            </a:r>
            <a:br>
              <a:rPr lang="en-US" b="1" dirty="0">
                <a:solidFill>
                  <a:srgbClr val="0B4359"/>
                </a:solidFill>
              </a:rPr>
            </a:br>
            <a:r>
              <a:rPr lang="en-US" b="1" dirty="0">
                <a:solidFill>
                  <a:srgbClr val="0B4359"/>
                </a:solidFill>
              </a:rPr>
              <a:t>1</a:t>
            </a:r>
            <a:r>
              <a:rPr lang="en-US" b="1" baseline="30000" dirty="0">
                <a:solidFill>
                  <a:srgbClr val="0B4359"/>
                </a:solidFill>
              </a:rPr>
              <a:t>st</a:t>
            </a:r>
            <a:r>
              <a:rPr lang="en-US" b="1" dirty="0">
                <a:solidFill>
                  <a:srgbClr val="0B4359"/>
                </a:solidFill>
              </a:rPr>
              <a:t> Quarter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CEFDE-6325-434A-B1ED-30168DA8D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2485" y="3711706"/>
            <a:ext cx="8915399" cy="1126283"/>
          </a:xfrm>
        </p:spPr>
        <p:txBody>
          <a:bodyPr>
            <a:normAutofit/>
          </a:bodyPr>
          <a:lstStyle/>
          <a:p>
            <a:r>
              <a:rPr lang="en-US" sz="2200" dirty="0"/>
              <a:t>NDEP Bureau of Safe Drinking Water</a:t>
            </a:r>
          </a:p>
          <a:p>
            <a:r>
              <a:rPr lang="en-US" sz="2200" dirty="0"/>
              <a:t>        Operator Certification Program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B9634EE0-D30F-4A4B-9FF9-94BA614E0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55" y="4148147"/>
            <a:ext cx="1219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Greg Lovato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Jennifer Carr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Jeffrey Kinder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Rick </a:t>
            </a:r>
            <a:r>
              <a:rPr lang="en-US" sz="1100" b="1" dirty="0" err="1">
                <a:solidFill>
                  <a:srgbClr val="2A4D78"/>
                </a:solidFill>
                <a:latin typeface="Calibri"/>
                <a:cs typeface="Arial" pitchFamily="34" charset="0"/>
              </a:rPr>
              <a:t>Perdomo</a:t>
            </a:r>
            <a:endParaRPr lang="en-US" sz="1100" b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latin typeface="+mn-lt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1F3A3F-F94D-4715-B7DE-CA0125FD1D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453" y="3073651"/>
            <a:ext cx="1660817" cy="1283359"/>
          </a:xfrm>
          <a:prstGeom prst="rect">
            <a:avLst/>
          </a:prstGeom>
        </p:spPr>
      </p:pic>
      <p:pic>
        <p:nvPicPr>
          <p:cNvPr id="6" name="Picture 5" descr="dcnr-vert.png">
            <a:extLst>
              <a:ext uri="{FF2B5EF4-FFF2-40B4-BE49-F238E27FC236}">
                <a16:creationId xmlns:a16="http://schemas.microsoft.com/office/drawing/2014/main" id="{124F1FA4-A5DB-4C0D-99D1-B6FB95928B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084" y="122942"/>
            <a:ext cx="948253" cy="948253"/>
          </a:xfrm>
          <a:prstGeom prst="rect">
            <a:avLst/>
          </a:prstGeom>
          <a:effectLst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E4B46C-6E67-4F3A-825B-2363BC956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8" y="1240768"/>
            <a:ext cx="1219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Bradley Crowell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Director</a:t>
            </a:r>
            <a:endParaRPr lang="en-US" sz="1100" i="1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2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977" y="309425"/>
            <a:ext cx="11434046" cy="98582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2022 1</a:t>
            </a:r>
            <a:r>
              <a:rPr lang="en-US" baseline="30000" dirty="0"/>
              <a:t>st</a:t>
            </a:r>
            <a:r>
              <a:rPr lang="en-US" dirty="0"/>
              <a:t> Quarter - Distribution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F3C05E7-BCF4-459B-904E-E78718360D19}"/>
              </a:ext>
            </a:extLst>
          </p:cNvPr>
          <p:cNvSpPr txBox="1">
            <a:spLocks/>
          </p:cNvSpPr>
          <p:nvPr/>
        </p:nvSpPr>
        <p:spPr>
          <a:xfrm>
            <a:off x="2268148" y="4263561"/>
            <a:ext cx="8950126" cy="2126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</a:pPr>
            <a:r>
              <a:rPr lang="en-US" sz="2200" b="1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DISTRIBUTION CATEGORIES: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System Information &amp; Components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Equipment; Install, Operate and Maintain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Monitor, Evaluate &amp; Adjust Disinfection &amp; Lab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Security, Safety, Public Interaction &amp; Administrative Procedures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7472245-25CB-F34E-87F0-BD14493BC1EF}"/>
              </a:ext>
            </a:extLst>
          </p:cNvPr>
          <p:cNvGraphicFramePr>
            <a:graphicFrameLocks noGrp="1"/>
          </p:cNvGraphicFramePr>
          <p:nvPr/>
        </p:nvGraphicFramePr>
        <p:xfrm>
          <a:off x="886246" y="1504352"/>
          <a:ext cx="10564727" cy="2337803"/>
        </p:xfrm>
        <a:graphic>
          <a:graphicData uri="http://schemas.openxmlformats.org/drawingml/2006/table">
            <a:tbl>
              <a:tblPr/>
              <a:tblGrid>
                <a:gridCol w="909602">
                  <a:extLst>
                    <a:ext uri="{9D8B030D-6E8A-4147-A177-3AD203B41FA5}">
                      <a16:colId xmlns:a16="http://schemas.microsoft.com/office/drawing/2014/main" val="3559371906"/>
                    </a:ext>
                  </a:extLst>
                </a:gridCol>
                <a:gridCol w="859531">
                  <a:extLst>
                    <a:ext uri="{9D8B030D-6E8A-4147-A177-3AD203B41FA5}">
                      <a16:colId xmlns:a16="http://schemas.microsoft.com/office/drawing/2014/main" val="1113325708"/>
                    </a:ext>
                  </a:extLst>
                </a:gridCol>
                <a:gridCol w="1026430">
                  <a:extLst>
                    <a:ext uri="{9D8B030D-6E8A-4147-A177-3AD203B41FA5}">
                      <a16:colId xmlns:a16="http://schemas.microsoft.com/office/drawing/2014/main" val="1108840640"/>
                    </a:ext>
                  </a:extLst>
                </a:gridCol>
                <a:gridCol w="801117">
                  <a:extLst>
                    <a:ext uri="{9D8B030D-6E8A-4147-A177-3AD203B41FA5}">
                      <a16:colId xmlns:a16="http://schemas.microsoft.com/office/drawing/2014/main" val="991820874"/>
                    </a:ext>
                  </a:extLst>
                </a:gridCol>
                <a:gridCol w="801117">
                  <a:extLst>
                    <a:ext uri="{9D8B030D-6E8A-4147-A177-3AD203B41FA5}">
                      <a16:colId xmlns:a16="http://schemas.microsoft.com/office/drawing/2014/main" val="529340298"/>
                    </a:ext>
                  </a:extLst>
                </a:gridCol>
                <a:gridCol w="801117">
                  <a:extLst>
                    <a:ext uri="{9D8B030D-6E8A-4147-A177-3AD203B41FA5}">
                      <a16:colId xmlns:a16="http://schemas.microsoft.com/office/drawing/2014/main" val="4102192042"/>
                    </a:ext>
                  </a:extLst>
                </a:gridCol>
                <a:gridCol w="801117">
                  <a:extLst>
                    <a:ext uri="{9D8B030D-6E8A-4147-A177-3AD203B41FA5}">
                      <a16:colId xmlns:a16="http://schemas.microsoft.com/office/drawing/2014/main" val="3462767847"/>
                    </a:ext>
                  </a:extLst>
                </a:gridCol>
                <a:gridCol w="834496">
                  <a:extLst>
                    <a:ext uri="{9D8B030D-6E8A-4147-A177-3AD203B41FA5}">
                      <a16:colId xmlns:a16="http://schemas.microsoft.com/office/drawing/2014/main" val="1695475888"/>
                    </a:ext>
                  </a:extLst>
                </a:gridCol>
                <a:gridCol w="892911">
                  <a:extLst>
                    <a:ext uri="{9D8B030D-6E8A-4147-A177-3AD203B41FA5}">
                      <a16:colId xmlns:a16="http://schemas.microsoft.com/office/drawing/2014/main" val="2078360380"/>
                    </a:ext>
                  </a:extLst>
                </a:gridCol>
                <a:gridCol w="801117">
                  <a:extLst>
                    <a:ext uri="{9D8B030D-6E8A-4147-A177-3AD203B41FA5}">
                      <a16:colId xmlns:a16="http://schemas.microsoft.com/office/drawing/2014/main" val="1398895383"/>
                    </a:ext>
                  </a:extLst>
                </a:gridCol>
                <a:gridCol w="2036172">
                  <a:extLst>
                    <a:ext uri="{9D8B030D-6E8A-4147-A177-3AD203B41FA5}">
                      <a16:colId xmlns:a16="http://schemas.microsoft.com/office/drawing/2014/main" val="1992149498"/>
                    </a:ext>
                  </a:extLst>
                </a:gridCol>
              </a:tblGrid>
              <a:tr h="32366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Quarter 2022 Summary of Distribution OpCert Exams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611069"/>
                  </a:ext>
                </a:extLst>
              </a:tr>
              <a:tr h="552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Distribution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Pass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Grade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Grade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Missed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096062"/>
                  </a:ext>
                </a:extLst>
              </a:tr>
              <a:tr h="2923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 IOM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640957"/>
                  </a:ext>
                </a:extLst>
              </a:tr>
              <a:tr h="2923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Disinfection MEA &amp; Lab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323192"/>
                  </a:ext>
                </a:extLst>
              </a:tr>
              <a:tr h="2923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Comp/Disinfection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369642"/>
                  </a:ext>
                </a:extLst>
              </a:tr>
              <a:tr h="2923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Comp/Equipment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38244"/>
                  </a:ext>
                </a:extLst>
              </a:tr>
              <a:tr h="2923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122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00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798" y="446088"/>
            <a:ext cx="10722322" cy="10058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>
                <a:solidFill>
                  <a:srgbClr val="336600"/>
                </a:solidFill>
              </a:rPr>
              <a:t>2022 1</a:t>
            </a:r>
            <a:r>
              <a:rPr lang="en-US" baseline="30000" dirty="0">
                <a:solidFill>
                  <a:srgbClr val="336600"/>
                </a:solidFill>
              </a:rPr>
              <a:t>st</a:t>
            </a:r>
            <a:r>
              <a:rPr lang="en-US" dirty="0">
                <a:solidFill>
                  <a:srgbClr val="336600"/>
                </a:solidFill>
              </a:rPr>
              <a:t> Quarter - Treatment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F3C05E7-BCF4-459B-904E-E78718360D19}"/>
              </a:ext>
            </a:extLst>
          </p:cNvPr>
          <p:cNvSpPr txBox="1">
            <a:spLocks/>
          </p:cNvSpPr>
          <p:nvPr/>
        </p:nvSpPr>
        <p:spPr>
          <a:xfrm>
            <a:off x="2809494" y="4250284"/>
            <a:ext cx="7208446" cy="25146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200" b="1" u="sng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defRPr>
            </a:lvl1pPr>
            <a:lvl2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336600"/>
                </a:solidFill>
              </a:rPr>
              <a:t>TREATMENT CATEGORIES</a:t>
            </a:r>
            <a:r>
              <a:rPr lang="en-US" dirty="0"/>
              <a:t>: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Treatment: Monitor, Evaluate and Adjust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Laboratory Analysis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Operate and Maintain Equipment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Evaluate Characteristics of Source Water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Perform Security, Safety &amp; Administrative Procedures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F637D5-5F44-E674-C7EB-02CA70521F99}"/>
              </a:ext>
            </a:extLst>
          </p:cNvPr>
          <p:cNvGraphicFramePr>
            <a:graphicFrameLocks noGrp="1"/>
          </p:cNvGraphicFramePr>
          <p:nvPr/>
        </p:nvGraphicFramePr>
        <p:xfrm>
          <a:off x="919803" y="1516385"/>
          <a:ext cx="10722323" cy="2182661"/>
        </p:xfrm>
        <a:graphic>
          <a:graphicData uri="http://schemas.openxmlformats.org/drawingml/2006/table">
            <a:tbl>
              <a:tblPr/>
              <a:tblGrid>
                <a:gridCol w="923170">
                  <a:extLst>
                    <a:ext uri="{9D8B030D-6E8A-4147-A177-3AD203B41FA5}">
                      <a16:colId xmlns:a16="http://schemas.microsoft.com/office/drawing/2014/main" val="2604192423"/>
                    </a:ext>
                  </a:extLst>
                </a:gridCol>
                <a:gridCol w="872354">
                  <a:extLst>
                    <a:ext uri="{9D8B030D-6E8A-4147-A177-3AD203B41FA5}">
                      <a16:colId xmlns:a16="http://schemas.microsoft.com/office/drawing/2014/main" val="3536281415"/>
                    </a:ext>
                  </a:extLst>
                </a:gridCol>
                <a:gridCol w="1041742">
                  <a:extLst>
                    <a:ext uri="{9D8B030D-6E8A-4147-A177-3AD203B41FA5}">
                      <a16:colId xmlns:a16="http://schemas.microsoft.com/office/drawing/2014/main" val="1948727875"/>
                    </a:ext>
                  </a:extLst>
                </a:gridCol>
                <a:gridCol w="813067">
                  <a:extLst>
                    <a:ext uri="{9D8B030D-6E8A-4147-A177-3AD203B41FA5}">
                      <a16:colId xmlns:a16="http://schemas.microsoft.com/office/drawing/2014/main" val="1438479861"/>
                    </a:ext>
                  </a:extLst>
                </a:gridCol>
                <a:gridCol w="813067">
                  <a:extLst>
                    <a:ext uri="{9D8B030D-6E8A-4147-A177-3AD203B41FA5}">
                      <a16:colId xmlns:a16="http://schemas.microsoft.com/office/drawing/2014/main" val="1865155211"/>
                    </a:ext>
                  </a:extLst>
                </a:gridCol>
                <a:gridCol w="813067">
                  <a:extLst>
                    <a:ext uri="{9D8B030D-6E8A-4147-A177-3AD203B41FA5}">
                      <a16:colId xmlns:a16="http://schemas.microsoft.com/office/drawing/2014/main" val="3587925344"/>
                    </a:ext>
                  </a:extLst>
                </a:gridCol>
                <a:gridCol w="813067">
                  <a:extLst>
                    <a:ext uri="{9D8B030D-6E8A-4147-A177-3AD203B41FA5}">
                      <a16:colId xmlns:a16="http://schemas.microsoft.com/office/drawing/2014/main" val="3376431866"/>
                    </a:ext>
                  </a:extLst>
                </a:gridCol>
                <a:gridCol w="846945">
                  <a:extLst>
                    <a:ext uri="{9D8B030D-6E8A-4147-A177-3AD203B41FA5}">
                      <a16:colId xmlns:a16="http://schemas.microsoft.com/office/drawing/2014/main" val="3736437342"/>
                    </a:ext>
                  </a:extLst>
                </a:gridCol>
                <a:gridCol w="906231">
                  <a:extLst>
                    <a:ext uri="{9D8B030D-6E8A-4147-A177-3AD203B41FA5}">
                      <a16:colId xmlns:a16="http://schemas.microsoft.com/office/drawing/2014/main" val="1426431654"/>
                    </a:ext>
                  </a:extLst>
                </a:gridCol>
                <a:gridCol w="813067">
                  <a:extLst>
                    <a:ext uri="{9D8B030D-6E8A-4147-A177-3AD203B41FA5}">
                      <a16:colId xmlns:a16="http://schemas.microsoft.com/office/drawing/2014/main" val="3231251472"/>
                    </a:ext>
                  </a:extLst>
                </a:gridCol>
                <a:gridCol w="2066546">
                  <a:extLst>
                    <a:ext uri="{9D8B030D-6E8A-4147-A177-3AD203B41FA5}">
                      <a16:colId xmlns:a16="http://schemas.microsoft.com/office/drawing/2014/main" val="3240749867"/>
                    </a:ext>
                  </a:extLst>
                </a:gridCol>
              </a:tblGrid>
              <a:tr h="340013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Quarter 2022 Summary of Treatment OpCert Exams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381265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Pass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Grade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Grade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Missed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384131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433362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838831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078076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Treatment/Laboratory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465829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467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80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2CEFDE-6325-434A-B1ED-30168DA8D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4920" y="987228"/>
            <a:ext cx="8915399" cy="1379823"/>
          </a:xfrm>
        </p:spPr>
        <p:txBody>
          <a:bodyPr>
            <a:noAutofit/>
          </a:bodyPr>
          <a:lstStyle/>
          <a:p>
            <a:r>
              <a:rPr lang="en-US" sz="3200" b="1" dirty="0"/>
              <a:t>NDEP Bureau of Safe Drinking Water</a:t>
            </a:r>
          </a:p>
          <a:p>
            <a:r>
              <a:rPr lang="en-US" sz="3200" b="1" dirty="0"/>
              <a:t>        Operator Certification Program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B9634EE0-D30F-4A4B-9FF9-94BA614E0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55" y="4148147"/>
            <a:ext cx="1219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Greg Lovato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Jennifer Carr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Jeffrey Kinder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Rick </a:t>
            </a:r>
            <a:r>
              <a:rPr lang="en-US" sz="1100" b="1" dirty="0" err="1">
                <a:solidFill>
                  <a:srgbClr val="2A4D78"/>
                </a:solidFill>
                <a:latin typeface="Calibri"/>
                <a:cs typeface="Arial" pitchFamily="34" charset="0"/>
              </a:rPr>
              <a:t>Perdomo</a:t>
            </a:r>
            <a:endParaRPr lang="en-US" sz="1100" b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latin typeface="+mn-lt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1F3A3F-F94D-4715-B7DE-CA0125FD1D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453" y="3073651"/>
            <a:ext cx="1660817" cy="1283359"/>
          </a:xfrm>
          <a:prstGeom prst="rect">
            <a:avLst/>
          </a:prstGeom>
        </p:spPr>
      </p:pic>
      <p:pic>
        <p:nvPicPr>
          <p:cNvPr id="6" name="Picture 5" descr="dcnr-vert.png">
            <a:extLst>
              <a:ext uri="{FF2B5EF4-FFF2-40B4-BE49-F238E27FC236}">
                <a16:creationId xmlns:a16="http://schemas.microsoft.com/office/drawing/2014/main" id="{124F1FA4-A5DB-4C0D-99D1-B6FB95928B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084" y="122942"/>
            <a:ext cx="948253" cy="948253"/>
          </a:xfrm>
          <a:prstGeom prst="rect">
            <a:avLst/>
          </a:prstGeom>
          <a:effectLst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E4B46C-6E67-4F3A-825B-2363BC956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8" y="1240768"/>
            <a:ext cx="1219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Bradley Crowell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Director</a:t>
            </a:r>
            <a:endParaRPr lang="en-US" sz="1100" i="1" dirty="0">
              <a:latin typeface="+mn-lt"/>
              <a:cs typeface="Arial" pitchFamily="34" charset="0"/>
            </a:endParaRP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6BC75A91-10EC-4B16-8260-59A6000E6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6359" y="2657560"/>
            <a:ext cx="7129077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R="228600" lvl="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Bureau Chief                                  </a:t>
            </a:r>
            <a:r>
              <a:rPr lang="en-US" sz="2200" b="1" dirty="0">
                <a:solidFill>
                  <a:srgbClr val="002B4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Andrea Seifert, P.E.</a:t>
            </a:r>
          </a:p>
          <a:p>
            <a:pPr marR="228600" lvl="0" fontAlgn="auto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en-US" sz="2200" b="1" dirty="0" err="1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Mngmnt</a:t>
            </a: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200" b="1" dirty="0" err="1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OpCert</a:t>
            </a: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Supervisor            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Linh Kieu</a:t>
            </a:r>
          </a:p>
          <a:p>
            <a:pPr marR="228600" lvl="0" fontAlgn="auto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Manager                                         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Carlos Quiroz</a:t>
            </a:r>
          </a:p>
          <a:p>
            <a:pPr marR="228600" lvl="0" fontAlgn="auto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Specialist                 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Rachel Weingart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28600" lvl="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E96B9D9-F189-47AB-BF8C-9BA5C3A81EA4}"/>
              </a:ext>
            </a:extLst>
          </p:cNvPr>
          <p:cNvCxnSpPr/>
          <p:nvPr/>
        </p:nvCxnSpPr>
        <p:spPr>
          <a:xfrm>
            <a:off x="4857176" y="3073651"/>
            <a:ext cx="19725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5F86D7F-9FE3-40F0-9B96-DBF13956B12C}"/>
              </a:ext>
            </a:extLst>
          </p:cNvPr>
          <p:cNvCxnSpPr>
            <a:cxnSpLocks/>
          </p:cNvCxnSpPr>
          <p:nvPr/>
        </p:nvCxnSpPr>
        <p:spPr>
          <a:xfrm>
            <a:off x="5429013" y="4087483"/>
            <a:ext cx="25659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AAFC27A-45F3-4486-AA60-71C9C376865E}"/>
              </a:ext>
            </a:extLst>
          </p:cNvPr>
          <p:cNvCxnSpPr>
            <a:cxnSpLocks/>
          </p:cNvCxnSpPr>
          <p:nvPr/>
        </p:nvCxnSpPr>
        <p:spPr>
          <a:xfrm>
            <a:off x="7280740" y="3603680"/>
            <a:ext cx="7141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B24B6C-1A73-4FDE-BF54-51D83874A3CD}"/>
              </a:ext>
            </a:extLst>
          </p:cNvPr>
          <p:cNvCxnSpPr>
            <a:cxnSpLocks/>
          </p:cNvCxnSpPr>
          <p:nvPr/>
        </p:nvCxnSpPr>
        <p:spPr>
          <a:xfrm>
            <a:off x="6177527" y="4589559"/>
            <a:ext cx="1040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637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346</Words>
  <Application>Microsoft Office PowerPoint</Application>
  <PresentationFormat>Widescreen</PresentationFormat>
  <Paragraphs>183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 3</vt:lpstr>
      <vt:lpstr>Office Theme</vt:lpstr>
      <vt:lpstr>Nevada Water Operator Exam Summaries  1st Quarter 2022</vt:lpstr>
      <vt:lpstr>2022 1st Quarter - Distribution</vt:lpstr>
      <vt:lpstr>2022 1st Quarter - Treatment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Nevada Water Operator Exam Summaries  1st Quarter 2022</dc:title>
  <dc:creator>Carlos Quiroz-Aguilera</dc:creator>
  <cp:lastModifiedBy>Carlos Quiroz-Aguilera</cp:lastModifiedBy>
  <cp:revision>1</cp:revision>
  <dcterms:created xsi:type="dcterms:W3CDTF">2023-02-02T22:20:23Z</dcterms:created>
  <dcterms:modified xsi:type="dcterms:W3CDTF">2023-02-02T22:24:12Z</dcterms:modified>
</cp:coreProperties>
</file>