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695" r:id="rId5"/>
  </p:sldMasterIdLst>
  <p:notesMasterIdLst>
    <p:notesMasterId r:id="rId42"/>
  </p:notesMasterIdLst>
  <p:handoutMasterIdLst>
    <p:handoutMasterId r:id="rId43"/>
  </p:handoutMasterIdLst>
  <p:sldIdLst>
    <p:sldId id="256" r:id="rId6"/>
    <p:sldId id="259" r:id="rId7"/>
    <p:sldId id="757" r:id="rId8"/>
    <p:sldId id="666" r:id="rId9"/>
    <p:sldId id="721" r:id="rId10"/>
    <p:sldId id="725" r:id="rId11"/>
    <p:sldId id="727" r:id="rId12"/>
    <p:sldId id="728" r:id="rId13"/>
    <p:sldId id="729" r:id="rId14"/>
    <p:sldId id="730" r:id="rId15"/>
    <p:sldId id="731" r:id="rId16"/>
    <p:sldId id="726" r:id="rId17"/>
    <p:sldId id="732" r:id="rId18"/>
    <p:sldId id="734" r:id="rId19"/>
    <p:sldId id="741" r:id="rId20"/>
    <p:sldId id="737" r:id="rId21"/>
    <p:sldId id="735" r:id="rId22"/>
    <p:sldId id="738" r:id="rId23"/>
    <p:sldId id="758" r:id="rId24"/>
    <p:sldId id="740" r:id="rId25"/>
    <p:sldId id="747" r:id="rId26"/>
    <p:sldId id="748" r:id="rId27"/>
    <p:sldId id="742" r:id="rId28"/>
    <p:sldId id="743" r:id="rId29"/>
    <p:sldId id="745" r:id="rId30"/>
    <p:sldId id="749" r:id="rId31"/>
    <p:sldId id="751" r:id="rId32"/>
    <p:sldId id="744" r:id="rId33"/>
    <p:sldId id="752" r:id="rId34"/>
    <p:sldId id="736" r:id="rId35"/>
    <p:sldId id="754" r:id="rId36"/>
    <p:sldId id="739" r:id="rId37"/>
    <p:sldId id="755" r:id="rId38"/>
    <p:sldId id="756" r:id="rId39"/>
    <p:sldId id="753" r:id="rId40"/>
    <p:sldId id="672" r:id="rId41"/>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488B42-F5A3-71BC-58DD-53D9925A1205}" name="Kelly Williams" initials="KW" userId="S::k.williams@dcnr.nv.gov::fc070b18-8504-4481-93ac-d878488c50c3" providerId="AD"/>
  <p188:author id="{78CC1FB5-C5DF-750D-3D4D-3DED2CA667EF}" name="Dominique Etchegoyhen" initials="DE" userId="S::detchegoyhen@dcnr.nv.gov::afb9b17f-2af5-48f9-b546-a03493a32b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hy Erskine" initials="CE" lastIdx="7" clrIdx="0">
    <p:extLst>
      <p:ext uri="{19B8F6BF-5375-455C-9EA6-DF929625EA0E}">
        <p15:presenceInfo xmlns:p15="http://schemas.microsoft.com/office/powerpoint/2012/main" userId="Cathy Erskine" providerId="None"/>
      </p:ext>
    </p:extLst>
  </p:cmAuthor>
  <p:cmAuthor id="2" name="Jodi Poley" initials="JP" lastIdx="1" clrIdx="1">
    <p:extLst>
      <p:ext uri="{19B8F6BF-5375-455C-9EA6-DF929625EA0E}">
        <p15:presenceInfo xmlns:p15="http://schemas.microsoft.com/office/powerpoint/2012/main" userId="S-1-5-21-2435422866-4226457370-2375224251-2162" providerId="AD"/>
      </p:ext>
    </p:extLst>
  </p:cmAuthor>
  <p:cmAuthor id="3" name="Cathy Erskine" initials="CE [2]" lastIdx="16" clrIdx="2">
    <p:extLst>
      <p:ext uri="{19B8F6BF-5375-455C-9EA6-DF929625EA0E}">
        <p15:presenceInfo xmlns:p15="http://schemas.microsoft.com/office/powerpoint/2012/main" userId="S::c.erskine@dcnr.nv.gov::e0647a3d-6dd5-47a1-82e7-a473aa7d69c6" providerId="AD"/>
      </p:ext>
    </p:extLst>
  </p:cmAuthor>
  <p:cmAuthor id="4" name="Kelly Williams" initials="KW" lastIdx="14" clrIdx="3">
    <p:extLst>
      <p:ext uri="{19B8F6BF-5375-455C-9EA6-DF929625EA0E}">
        <p15:presenceInfo xmlns:p15="http://schemas.microsoft.com/office/powerpoint/2012/main" userId="S::k.williams@dcnr.nv.gov::fc070b18-8504-4481-93ac-d878488c50c3" providerId="AD"/>
      </p:ext>
    </p:extLst>
  </p:cmAuthor>
  <p:cmAuthor id="5" name="Brad Crowell" initials="BC" lastIdx="18" clrIdx="4">
    <p:extLst>
      <p:ext uri="{19B8F6BF-5375-455C-9EA6-DF929625EA0E}">
        <p15:presenceInfo xmlns:p15="http://schemas.microsoft.com/office/powerpoint/2012/main" userId="S::bcrowell@dcnr.nv.gov::a7890486-599d-46b6-ab24-5356422ebf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F0FD"/>
    <a:srgbClr val="0880AD"/>
    <a:srgbClr val="ABE6FB"/>
    <a:srgbClr val="326297"/>
    <a:srgbClr val="7FBDE8"/>
    <a:srgbClr val="C6DAF0"/>
    <a:srgbClr val="343434"/>
    <a:srgbClr val="E8DACA"/>
    <a:srgbClr val="A07846"/>
    <a:srgbClr val="7A9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6" autoAdjust="0"/>
    <p:restoredTop sz="94660"/>
  </p:normalViewPr>
  <p:slideViewPr>
    <p:cSldViewPr>
      <p:cViewPr varScale="1">
        <p:scale>
          <a:sx n="103" d="100"/>
          <a:sy n="103" d="100"/>
        </p:scale>
        <p:origin x="68" y="600"/>
      </p:cViewPr>
      <p:guideLst>
        <p:guide orient="horz" pos="2160"/>
        <p:guide pos="3840"/>
      </p:guideLst>
    </p:cSldViewPr>
  </p:slideViewPr>
  <p:notesTextViewPr>
    <p:cViewPr>
      <p:scale>
        <a:sx n="1" d="1"/>
        <a:sy n="1" d="1"/>
      </p:scale>
      <p:origin x="0" y="0"/>
    </p:cViewPr>
  </p:notesTextViewPr>
  <p:sorterViewPr>
    <p:cViewPr>
      <p:scale>
        <a:sx n="100" d="100"/>
        <a:sy n="100" d="100"/>
      </p:scale>
      <p:origin x="0" y="-1062"/>
    </p:cViewPr>
  </p:sorterViewPr>
  <p:notesViewPr>
    <p:cSldViewPr>
      <p:cViewPr varScale="1">
        <p:scale>
          <a:sx n="98" d="100"/>
          <a:sy n="98"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70412E-72A3-92DF-8F7D-322DB6FD25A2}"/>
              </a:ext>
            </a:extLst>
          </p:cNvPr>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6B653DD8-86BC-4413-B395-9AB80885D8F2}"/>
              </a:ext>
            </a:extLst>
          </p:cNvPr>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1D54885D-23FC-4892-BDAA-E787389050BD}" type="datetimeFigureOut">
              <a:rPr lang="en-US" smtClean="0"/>
              <a:t>2/24/2026</a:t>
            </a:fld>
            <a:endParaRPr lang="en-US"/>
          </a:p>
        </p:txBody>
      </p:sp>
      <p:sp>
        <p:nvSpPr>
          <p:cNvPr id="4" name="Footer Placeholder 3">
            <a:extLst>
              <a:ext uri="{FF2B5EF4-FFF2-40B4-BE49-F238E27FC236}">
                <a16:creationId xmlns:a16="http://schemas.microsoft.com/office/drawing/2014/main" id="{B80D2088-BCB4-1610-FC28-8EA2157AD051}"/>
              </a:ext>
            </a:extLst>
          </p:cNvPr>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4FC5D8-BADD-26A6-92AF-250D4E4E173B}"/>
              </a:ext>
            </a:extLst>
          </p:cNvPr>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515F582B-935E-44ED-A1CE-E13F87196141}" type="slidenum">
              <a:rPr lang="en-US" smtClean="0"/>
              <a:t>‹#›</a:t>
            </a:fld>
            <a:endParaRPr lang="en-US"/>
          </a:p>
        </p:txBody>
      </p:sp>
    </p:spTree>
    <p:extLst>
      <p:ext uri="{BB962C8B-B14F-4D97-AF65-F5344CB8AC3E}">
        <p14:creationId xmlns:p14="http://schemas.microsoft.com/office/powerpoint/2010/main" val="1887755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5"/>
            <a:ext cx="3043649" cy="464839"/>
          </a:xfrm>
          <a:prstGeom prst="rect">
            <a:avLst/>
          </a:prstGeom>
        </p:spPr>
        <p:txBody>
          <a:bodyPr vert="horz" lIns="88147" tIns="44069" rIns="88147" bIns="44069" rtlCol="0"/>
          <a:lstStyle>
            <a:lvl1pPr algn="l">
              <a:defRPr sz="1200"/>
            </a:lvl1pPr>
          </a:lstStyle>
          <a:p>
            <a:endParaRPr lang="en-US"/>
          </a:p>
        </p:txBody>
      </p:sp>
      <p:sp>
        <p:nvSpPr>
          <p:cNvPr id="3" name="Date Placeholder 2"/>
          <p:cNvSpPr>
            <a:spLocks noGrp="1"/>
          </p:cNvSpPr>
          <p:nvPr>
            <p:ph type="dt" idx="1"/>
          </p:nvPr>
        </p:nvSpPr>
        <p:spPr>
          <a:xfrm>
            <a:off x="3977940" y="15"/>
            <a:ext cx="3043649" cy="464839"/>
          </a:xfrm>
          <a:prstGeom prst="rect">
            <a:avLst/>
          </a:prstGeom>
        </p:spPr>
        <p:txBody>
          <a:bodyPr vert="horz" lIns="88147" tIns="44069" rIns="88147" bIns="44069" rtlCol="0"/>
          <a:lstStyle>
            <a:lvl1pPr algn="r">
              <a:defRPr sz="1200"/>
            </a:lvl1pPr>
          </a:lstStyle>
          <a:p>
            <a:fld id="{F1E5B160-7981-405C-9F4C-B8A1E1E06422}" type="datetimeFigureOut">
              <a:rPr lang="en-US" smtClean="0"/>
              <a:pPr/>
              <a:t>2/24/2026</a:t>
            </a:fld>
            <a:endParaRPr lang="en-US"/>
          </a:p>
        </p:txBody>
      </p:sp>
      <p:sp>
        <p:nvSpPr>
          <p:cNvPr id="4" name="Slide Image Placeholder 3"/>
          <p:cNvSpPr>
            <a:spLocks noGrp="1" noRot="1" noChangeAspect="1"/>
          </p:cNvSpPr>
          <p:nvPr>
            <p:ph type="sldImg" idx="2"/>
          </p:nvPr>
        </p:nvSpPr>
        <p:spPr>
          <a:xfrm>
            <a:off x="409575" y="700088"/>
            <a:ext cx="6205538" cy="3490912"/>
          </a:xfrm>
          <a:prstGeom prst="rect">
            <a:avLst/>
          </a:prstGeom>
          <a:noFill/>
          <a:ln w="12700">
            <a:solidFill>
              <a:prstClr val="black"/>
            </a:solidFill>
          </a:ln>
        </p:spPr>
        <p:txBody>
          <a:bodyPr vert="horz" lIns="88147" tIns="44069" rIns="88147" bIns="44069" rtlCol="0" anchor="ctr"/>
          <a:lstStyle/>
          <a:p>
            <a:endParaRPr lang="en-US"/>
          </a:p>
        </p:txBody>
      </p:sp>
      <p:sp>
        <p:nvSpPr>
          <p:cNvPr id="5" name="Notes Placeholder 4"/>
          <p:cNvSpPr>
            <a:spLocks noGrp="1"/>
          </p:cNvSpPr>
          <p:nvPr>
            <p:ph type="body" sz="quarter" idx="3"/>
          </p:nvPr>
        </p:nvSpPr>
        <p:spPr>
          <a:xfrm>
            <a:off x="702619" y="4422147"/>
            <a:ext cx="5617870" cy="4188171"/>
          </a:xfrm>
          <a:prstGeom prst="rect">
            <a:avLst/>
          </a:prstGeom>
        </p:spPr>
        <p:txBody>
          <a:bodyPr vert="horz" lIns="88147" tIns="44069" rIns="88147" bIns="440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2" y="8842738"/>
            <a:ext cx="3043649" cy="464839"/>
          </a:xfrm>
          <a:prstGeom prst="rect">
            <a:avLst/>
          </a:prstGeom>
        </p:spPr>
        <p:txBody>
          <a:bodyPr vert="horz" lIns="88147" tIns="44069" rIns="88147" bIns="44069" rtlCol="0" anchor="b"/>
          <a:lstStyle>
            <a:lvl1pPr algn="l">
              <a:defRPr sz="1200"/>
            </a:lvl1pPr>
          </a:lstStyle>
          <a:p>
            <a:endParaRPr lang="en-US"/>
          </a:p>
        </p:txBody>
      </p:sp>
      <p:sp>
        <p:nvSpPr>
          <p:cNvPr id="7" name="Slide Number Placeholder 6"/>
          <p:cNvSpPr>
            <a:spLocks noGrp="1"/>
          </p:cNvSpPr>
          <p:nvPr>
            <p:ph type="sldNum" sz="quarter" idx="5"/>
          </p:nvPr>
        </p:nvSpPr>
        <p:spPr>
          <a:xfrm>
            <a:off x="3977940" y="8842738"/>
            <a:ext cx="3043649" cy="464839"/>
          </a:xfrm>
          <a:prstGeom prst="rect">
            <a:avLst/>
          </a:prstGeom>
        </p:spPr>
        <p:txBody>
          <a:bodyPr vert="horz" lIns="88147" tIns="44069" rIns="88147" bIns="44069" rtlCol="0" anchor="b"/>
          <a:lstStyle>
            <a:lvl1pPr algn="r">
              <a:defRPr sz="1200"/>
            </a:lvl1pPr>
          </a:lstStyle>
          <a:p>
            <a:fld id="{B522BFD1-B64D-4EAE-A0E6-2F7E7F4A7A4A}" type="slidenum">
              <a:rPr lang="en-US" smtClean="0"/>
              <a:pPr/>
              <a:t>‹#›</a:t>
            </a:fld>
            <a:endParaRPr lang="en-US"/>
          </a:p>
        </p:txBody>
      </p:sp>
    </p:spTree>
    <p:extLst>
      <p:ext uri="{BB962C8B-B14F-4D97-AF65-F5344CB8AC3E}">
        <p14:creationId xmlns:p14="http://schemas.microsoft.com/office/powerpoint/2010/main" val="300163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EE4E1-0401-79DA-C21B-919F1CEE5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02B69-4748-4D73-C68F-F19CE8813C10}"/>
              </a:ext>
            </a:extLst>
          </p:cNvPr>
          <p:cNvSpPr>
            <a:spLocks noGrp="1" noRot="1" noChangeAspect="1"/>
          </p:cNvSpPr>
          <p:nvPr>
            <p:ph type="sldImg"/>
          </p:nvPr>
        </p:nvSpPr>
        <p:spPr>
          <a:xfrm>
            <a:off x="409575" y="700088"/>
            <a:ext cx="6205538" cy="3490912"/>
          </a:xfrm>
        </p:spPr>
      </p:sp>
      <p:sp>
        <p:nvSpPr>
          <p:cNvPr id="3" name="Notes Placeholder 2">
            <a:extLst>
              <a:ext uri="{FF2B5EF4-FFF2-40B4-BE49-F238E27FC236}">
                <a16:creationId xmlns:a16="http://schemas.microsoft.com/office/drawing/2014/main" id="{5BD69BE8-A824-57D6-4D65-905AE8C3C0AF}"/>
              </a:ext>
            </a:extLst>
          </p:cNvPr>
          <p:cNvSpPr>
            <a:spLocks noGrp="1"/>
          </p:cNvSpPr>
          <p:nvPr>
            <p:ph type="body" idx="1"/>
          </p:nvPr>
        </p:nvSpPr>
        <p:spPr/>
        <p:txBody>
          <a:bodyPr/>
          <a:lstStyle/>
          <a:p>
            <a:r>
              <a:rPr lang="en-US" dirty="0"/>
              <a:t>NDEP numbers need verification..</a:t>
            </a:r>
          </a:p>
        </p:txBody>
      </p:sp>
      <p:sp>
        <p:nvSpPr>
          <p:cNvPr id="4" name="Slide Number Placeholder 3">
            <a:extLst>
              <a:ext uri="{FF2B5EF4-FFF2-40B4-BE49-F238E27FC236}">
                <a16:creationId xmlns:a16="http://schemas.microsoft.com/office/drawing/2014/main" id="{5E758385-01A8-2B1F-5F04-38E8216ACC67}"/>
              </a:ext>
            </a:extLst>
          </p:cNvPr>
          <p:cNvSpPr>
            <a:spLocks noGrp="1"/>
          </p:cNvSpPr>
          <p:nvPr>
            <p:ph type="sldNum" sz="quarter" idx="5"/>
          </p:nvPr>
        </p:nvSpPr>
        <p:spPr/>
        <p:txBody>
          <a:bodyPr/>
          <a:lstStyle/>
          <a:p>
            <a:fld id="{B522BFD1-B64D-4EAE-A0E6-2F7E7F4A7A4A}" type="slidenum">
              <a:rPr lang="en-US" smtClean="0"/>
              <a:pPr/>
              <a:t>4</a:t>
            </a:fld>
            <a:endParaRPr lang="en-US"/>
          </a:p>
        </p:txBody>
      </p:sp>
    </p:spTree>
    <p:extLst>
      <p:ext uri="{BB962C8B-B14F-4D97-AF65-F5344CB8AC3E}">
        <p14:creationId xmlns:p14="http://schemas.microsoft.com/office/powerpoint/2010/main" val="152324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conventional and Direct filtration. Additional goals for settled water. Other filtration technologies.</a:t>
            </a:r>
          </a:p>
        </p:txBody>
      </p:sp>
      <p:sp>
        <p:nvSpPr>
          <p:cNvPr id="4" name="Slide Number Placeholder 3"/>
          <p:cNvSpPr>
            <a:spLocks noGrp="1"/>
          </p:cNvSpPr>
          <p:nvPr>
            <p:ph type="sldNum" sz="quarter" idx="5"/>
          </p:nvPr>
        </p:nvSpPr>
        <p:spPr/>
        <p:txBody>
          <a:bodyPr/>
          <a:lstStyle/>
          <a:p>
            <a:fld id="{B522BFD1-B64D-4EAE-A0E6-2F7E7F4A7A4A}" type="slidenum">
              <a:rPr lang="en-US" smtClean="0"/>
              <a:pPr/>
              <a:t>15</a:t>
            </a:fld>
            <a:endParaRPr lang="en-US"/>
          </a:p>
        </p:txBody>
      </p:sp>
    </p:spTree>
    <p:extLst>
      <p:ext uri="{BB962C8B-B14F-4D97-AF65-F5344CB8AC3E}">
        <p14:creationId xmlns:p14="http://schemas.microsoft.com/office/powerpoint/2010/main" val="279418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optimized rapid rate plant</a:t>
            </a:r>
          </a:p>
        </p:txBody>
      </p:sp>
      <p:sp>
        <p:nvSpPr>
          <p:cNvPr id="4" name="Slide Number Placeholder 3"/>
          <p:cNvSpPr>
            <a:spLocks noGrp="1"/>
          </p:cNvSpPr>
          <p:nvPr>
            <p:ph type="sldNum" sz="quarter" idx="5"/>
          </p:nvPr>
        </p:nvSpPr>
        <p:spPr/>
        <p:txBody>
          <a:bodyPr/>
          <a:lstStyle/>
          <a:p>
            <a:fld id="{B522BFD1-B64D-4EAE-A0E6-2F7E7F4A7A4A}" type="slidenum">
              <a:rPr lang="en-US" smtClean="0"/>
              <a:pPr/>
              <a:t>16</a:t>
            </a:fld>
            <a:endParaRPr lang="en-US"/>
          </a:p>
        </p:txBody>
      </p:sp>
    </p:spTree>
    <p:extLst>
      <p:ext uri="{BB962C8B-B14F-4D97-AF65-F5344CB8AC3E}">
        <p14:creationId xmlns:p14="http://schemas.microsoft.com/office/powerpoint/2010/main" val="58169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67F38-B764-DCAE-2533-7AB1C80EC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49658-A350-476E-CE27-DADBCAA15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75B19-CB97-84DF-9B25-DD5B6FFAC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37927D-D0A6-3E21-99A3-055663A8F79F}"/>
              </a:ext>
            </a:extLst>
          </p:cNvPr>
          <p:cNvSpPr>
            <a:spLocks noGrp="1"/>
          </p:cNvSpPr>
          <p:nvPr>
            <p:ph type="sldNum" sz="quarter" idx="5"/>
          </p:nvPr>
        </p:nvSpPr>
        <p:spPr/>
        <p:txBody>
          <a:bodyPr/>
          <a:lstStyle/>
          <a:p>
            <a:fld id="{B522BFD1-B64D-4EAE-A0E6-2F7E7F4A7A4A}" type="slidenum">
              <a:rPr lang="en-US" smtClean="0"/>
              <a:pPr/>
              <a:t>26</a:t>
            </a:fld>
            <a:endParaRPr lang="en-US"/>
          </a:p>
        </p:txBody>
      </p:sp>
    </p:spTree>
    <p:extLst>
      <p:ext uri="{BB962C8B-B14F-4D97-AF65-F5344CB8AC3E}">
        <p14:creationId xmlns:p14="http://schemas.microsoft.com/office/powerpoint/2010/main" val="164347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F638-982C-B310-756A-F7916AFA8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4A446-09E0-59A7-EAE0-342E8B15D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36276-5F94-D9E8-FF83-99D2656FD1C0}"/>
              </a:ext>
            </a:extLst>
          </p:cNvPr>
          <p:cNvSpPr>
            <a:spLocks noGrp="1"/>
          </p:cNvSpPr>
          <p:nvPr>
            <p:ph type="body" idx="1"/>
          </p:nvPr>
        </p:nvSpPr>
        <p:spPr/>
        <p:txBody>
          <a:bodyPr/>
          <a:lstStyle/>
          <a:p>
            <a:r>
              <a:rPr lang="en-US" dirty="0"/>
              <a:t>Results of investigatory sampling</a:t>
            </a:r>
          </a:p>
        </p:txBody>
      </p:sp>
      <p:sp>
        <p:nvSpPr>
          <p:cNvPr id="4" name="Slide Number Placeholder 3">
            <a:extLst>
              <a:ext uri="{FF2B5EF4-FFF2-40B4-BE49-F238E27FC236}">
                <a16:creationId xmlns:a16="http://schemas.microsoft.com/office/drawing/2014/main" id="{F892C049-5F5C-B84A-FDAA-6C4C63C6755B}"/>
              </a:ext>
            </a:extLst>
          </p:cNvPr>
          <p:cNvSpPr>
            <a:spLocks noGrp="1"/>
          </p:cNvSpPr>
          <p:nvPr>
            <p:ph type="sldNum" sz="quarter" idx="5"/>
          </p:nvPr>
        </p:nvSpPr>
        <p:spPr/>
        <p:txBody>
          <a:bodyPr/>
          <a:lstStyle/>
          <a:p>
            <a:fld id="{B522BFD1-B64D-4EAE-A0E6-2F7E7F4A7A4A}" type="slidenum">
              <a:rPr lang="en-US" smtClean="0"/>
              <a:pPr/>
              <a:t>27</a:t>
            </a:fld>
            <a:endParaRPr lang="en-US"/>
          </a:p>
        </p:txBody>
      </p:sp>
    </p:spTree>
    <p:extLst>
      <p:ext uri="{BB962C8B-B14F-4D97-AF65-F5344CB8AC3E}">
        <p14:creationId xmlns:p14="http://schemas.microsoft.com/office/powerpoint/2010/main" val="291555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Mapping of results</a:t>
            </a:r>
          </a:p>
        </p:txBody>
      </p:sp>
      <p:sp>
        <p:nvSpPr>
          <p:cNvPr id="4" name="Slide Number Placeholder 3"/>
          <p:cNvSpPr>
            <a:spLocks noGrp="1"/>
          </p:cNvSpPr>
          <p:nvPr>
            <p:ph type="sldNum" sz="quarter" idx="5"/>
          </p:nvPr>
        </p:nvSpPr>
        <p:spPr/>
        <p:txBody>
          <a:bodyPr/>
          <a:lstStyle/>
          <a:p>
            <a:fld id="{B522BFD1-B64D-4EAE-A0E6-2F7E7F4A7A4A}" type="slidenum">
              <a:rPr lang="en-US" smtClean="0"/>
              <a:pPr/>
              <a:t>28</a:t>
            </a:fld>
            <a:endParaRPr lang="en-US"/>
          </a:p>
        </p:txBody>
      </p:sp>
    </p:spTree>
    <p:extLst>
      <p:ext uri="{BB962C8B-B14F-4D97-AF65-F5344CB8AC3E}">
        <p14:creationId xmlns:p14="http://schemas.microsoft.com/office/powerpoint/2010/main" val="286521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optimization spreadsheets</a:t>
            </a:r>
          </a:p>
        </p:txBody>
      </p:sp>
      <p:sp>
        <p:nvSpPr>
          <p:cNvPr id="4" name="Slide Number Placeholder 3"/>
          <p:cNvSpPr>
            <a:spLocks noGrp="1"/>
          </p:cNvSpPr>
          <p:nvPr>
            <p:ph type="sldNum" sz="quarter" idx="5"/>
          </p:nvPr>
        </p:nvSpPr>
        <p:spPr/>
        <p:txBody>
          <a:bodyPr/>
          <a:lstStyle/>
          <a:p>
            <a:fld id="{B522BFD1-B64D-4EAE-A0E6-2F7E7F4A7A4A}" type="slidenum">
              <a:rPr lang="en-US" smtClean="0"/>
              <a:pPr/>
              <a:t>33</a:t>
            </a:fld>
            <a:endParaRPr lang="en-US"/>
          </a:p>
        </p:txBody>
      </p:sp>
    </p:spTree>
    <p:extLst>
      <p:ext uri="{BB962C8B-B14F-4D97-AF65-F5344CB8AC3E}">
        <p14:creationId xmlns:p14="http://schemas.microsoft.com/office/powerpoint/2010/main" val="350298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C901-D872-373B-C43F-A587A3FF8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06B87-10AC-982C-E53D-283DA049D7AA}"/>
              </a:ext>
            </a:extLst>
          </p:cNvPr>
          <p:cNvSpPr>
            <a:spLocks noGrp="1" noRot="1" noChangeAspect="1"/>
          </p:cNvSpPr>
          <p:nvPr>
            <p:ph type="sldImg"/>
          </p:nvPr>
        </p:nvSpPr>
        <p:spPr>
          <a:xfrm>
            <a:off x="409575" y="700088"/>
            <a:ext cx="6205538" cy="3490912"/>
          </a:xfrm>
        </p:spPr>
      </p:sp>
      <p:sp>
        <p:nvSpPr>
          <p:cNvPr id="3" name="Notes Placeholder 2">
            <a:extLst>
              <a:ext uri="{FF2B5EF4-FFF2-40B4-BE49-F238E27FC236}">
                <a16:creationId xmlns:a16="http://schemas.microsoft.com/office/drawing/2014/main" id="{D2FFFB24-DA5E-4ABA-929C-65AA2FCEB1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AF76AE-60D1-E04A-8F9E-7AA97C88951C}"/>
              </a:ext>
            </a:extLst>
          </p:cNvPr>
          <p:cNvSpPr>
            <a:spLocks noGrp="1"/>
          </p:cNvSpPr>
          <p:nvPr>
            <p:ph type="sldNum" sz="quarter" idx="5"/>
          </p:nvPr>
        </p:nvSpPr>
        <p:spPr/>
        <p:txBody>
          <a:bodyPr/>
          <a:lstStyle/>
          <a:p>
            <a:fld id="{B522BFD1-B64D-4EAE-A0E6-2F7E7F4A7A4A}" type="slidenum">
              <a:rPr lang="en-US" smtClean="0"/>
              <a:pPr/>
              <a:t>36</a:t>
            </a:fld>
            <a:endParaRPr lang="en-US"/>
          </a:p>
        </p:txBody>
      </p:sp>
    </p:spTree>
    <p:extLst>
      <p:ext uri="{BB962C8B-B14F-4D97-AF65-F5344CB8AC3E}">
        <p14:creationId xmlns:p14="http://schemas.microsoft.com/office/powerpoint/2010/main" val="436286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A899-1594-12B9-3D6B-71ABAB1827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45A893-C6F9-580B-FA60-955733F70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BF0375-6300-8B6A-95BE-9E683F7014C1}"/>
              </a:ext>
            </a:extLst>
          </p:cNvPr>
          <p:cNvSpPr>
            <a:spLocks noGrp="1"/>
          </p:cNvSpPr>
          <p:nvPr>
            <p:ph type="dt" sz="half" idx="10"/>
          </p:nvPr>
        </p:nvSpPr>
        <p:spPr/>
        <p:txBody>
          <a:bodyPr/>
          <a:lstStyle/>
          <a:p>
            <a:fld id="{0E49311F-E3C2-4AB6-9C0C-A9257A6ACB7C}" type="datetime1">
              <a:rPr lang="en-US" smtClean="0"/>
              <a:t>2/24/2026</a:t>
            </a:fld>
            <a:endParaRPr lang="en-US"/>
          </a:p>
        </p:txBody>
      </p:sp>
      <p:sp>
        <p:nvSpPr>
          <p:cNvPr id="5" name="Footer Placeholder 4">
            <a:extLst>
              <a:ext uri="{FF2B5EF4-FFF2-40B4-BE49-F238E27FC236}">
                <a16:creationId xmlns:a16="http://schemas.microsoft.com/office/drawing/2014/main" id="{67BE54B5-640A-163B-D6A3-2E9926013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FF1DD-62D1-0869-6874-19FBCF03F12B}"/>
              </a:ext>
            </a:extLst>
          </p:cNvPr>
          <p:cNvSpPr>
            <a:spLocks noGrp="1"/>
          </p:cNvSpPr>
          <p:nvPr>
            <p:ph type="sldNum" sz="quarter" idx="12"/>
          </p:nvPr>
        </p:nvSpPr>
        <p:spPr/>
        <p:txBody>
          <a:bodyPr/>
          <a:lstStyle>
            <a:lvl1pPr>
              <a:defRPr>
                <a:solidFill>
                  <a:schemeClr val="bg1"/>
                </a:solidFill>
              </a:defRPr>
            </a:lvl1pPr>
          </a:lstStyle>
          <a:p>
            <a:fld id="{D20A4EAF-0ED2-4AC2-8150-57078267205A}" type="slidenum">
              <a:rPr lang="en-US" smtClean="0"/>
              <a:pPr/>
              <a:t>‹#›</a:t>
            </a:fld>
            <a:endParaRPr lang="en-US" dirty="0"/>
          </a:p>
        </p:txBody>
      </p:sp>
    </p:spTree>
    <p:extLst>
      <p:ext uri="{BB962C8B-B14F-4D97-AF65-F5344CB8AC3E}">
        <p14:creationId xmlns:p14="http://schemas.microsoft.com/office/powerpoint/2010/main" val="371730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822960"/>
            <a:ext cx="612648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822960"/>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CFC01E54-865D-1B08-43CC-2D0128CECDAE}"/>
              </a:ext>
            </a:extLst>
          </p:cNvPr>
          <p:cNvSpPr>
            <a:spLocks noGrp="1"/>
          </p:cNvSpPr>
          <p:nvPr>
            <p:ph type="pic" sz="quarter" idx="10"/>
          </p:nvPr>
        </p:nvSpPr>
        <p:spPr>
          <a:xfrm>
            <a:off x="0" y="3557016"/>
            <a:ext cx="12192000" cy="3300984"/>
          </a:xfrm>
          <a:solidFill>
            <a:schemeClr val="accent4">
              <a:lumMod val="75000"/>
            </a:schemeClr>
          </a:solidFill>
        </p:spPr>
        <p:txBody>
          <a:bodyPr anchor="ctr"/>
          <a:lstStyle>
            <a:lvl1pPr marL="0" indent="0" algn="ctr">
              <a:buNone/>
              <a:defRPr>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grpSp>
        <p:nvGrpSpPr>
          <p:cNvPr id="6" name="Bottom Right">
            <a:extLst>
              <a:ext uri="{FF2B5EF4-FFF2-40B4-BE49-F238E27FC236}">
                <a16:creationId xmlns:a16="http://schemas.microsoft.com/office/drawing/2014/main" id="{1FECD7BC-881E-EE04-81E6-CBB5EC29456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8" name="Graphic 157">
              <a:extLst>
                <a:ext uri="{FF2B5EF4-FFF2-40B4-BE49-F238E27FC236}">
                  <a16:creationId xmlns:a16="http://schemas.microsoft.com/office/drawing/2014/main" id="{4B32FC7E-AE57-8855-07AD-6CE7368A3A50}"/>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1" name="Freeform: Shape 10">
                <a:extLst>
                  <a:ext uri="{FF2B5EF4-FFF2-40B4-BE49-F238E27FC236}">
                    <a16:creationId xmlns:a16="http://schemas.microsoft.com/office/drawing/2014/main" id="{F8ACC055-9970-00A6-4D20-0135ECB0FC7E}"/>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2" name="Freeform: Shape 11">
                <a:extLst>
                  <a:ext uri="{FF2B5EF4-FFF2-40B4-BE49-F238E27FC236}">
                    <a16:creationId xmlns:a16="http://schemas.microsoft.com/office/drawing/2014/main" id="{7F31C88C-FD76-4491-F0CD-EB6686906B10}"/>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87B9D861-D281-282A-7AFB-4116DEC768A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E3CF5E39-3C87-141E-F4E1-3F1C4F141A4A}"/>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1888A0D3-A037-C70F-A39D-FBAA558E9921}"/>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05E3B574-1B62-2964-B1CC-3DEAEC72E73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7" name="Freeform: Shape 16">
                <a:extLst>
                  <a:ext uri="{FF2B5EF4-FFF2-40B4-BE49-F238E27FC236}">
                    <a16:creationId xmlns:a16="http://schemas.microsoft.com/office/drawing/2014/main" id="{D445A2A4-7E78-658F-E2E0-3CFD2CEA6AC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0" name="Freeform: Shape 9">
              <a:extLst>
                <a:ext uri="{FF2B5EF4-FFF2-40B4-BE49-F238E27FC236}">
                  <a16:creationId xmlns:a16="http://schemas.microsoft.com/office/drawing/2014/main" id="{E2E97736-B2A7-0A46-82F0-E2DEEA3BAB9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9" name="Top Right">
            <a:extLst>
              <a:ext uri="{FF2B5EF4-FFF2-40B4-BE49-F238E27FC236}">
                <a16:creationId xmlns:a16="http://schemas.microsoft.com/office/drawing/2014/main" id="{5CD704AE-38D3-E588-1EE6-E351B0E3AD7A}"/>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0" name="Freeform: Shape 19">
              <a:extLst>
                <a:ext uri="{FF2B5EF4-FFF2-40B4-BE49-F238E27FC236}">
                  <a16:creationId xmlns:a16="http://schemas.microsoft.com/office/drawing/2014/main" id="{01D2F9C1-05AC-1A0C-73C6-11FA1F96821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468AFF0-C0A8-DCD3-494F-D63F2647A849}"/>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B0715FE-AFF7-72B2-E45D-FCA5D7810CEF}"/>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2D3FBF9-5B67-B0F0-ED40-783E8A8759D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400AE4CC-C3B2-46F1-8CAC-E68BC6136B7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82235CC-B065-8FDB-7BDB-D38F02445D10}"/>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F18BA3EB-D584-7C01-DADA-3B044C0582A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170199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B353E9E-6F4F-441B-886F-D53691BE1378}"/>
              </a:ext>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endParaRPr lang="en-US" dirty="0"/>
          </a:p>
        </p:txBody>
      </p:sp>
      <p:sp>
        <p:nvSpPr>
          <p:cNvPr id="37" name="Picture Placeholder 23">
            <a:extLst>
              <a:ext uri="{FF2B5EF4-FFF2-40B4-BE49-F238E27FC236}">
                <a16:creationId xmlns:a16="http://schemas.microsoft.com/office/drawing/2014/main" id="{B5B9D2EE-DC4C-4740-AF09-5C66500163EA}"/>
              </a:ext>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endParaRPr lang="en-US" dirty="0"/>
          </a:p>
        </p:txBody>
      </p:sp>
      <p:sp>
        <p:nvSpPr>
          <p:cNvPr id="38" name="Picture Placeholder 23">
            <a:extLst>
              <a:ext uri="{FF2B5EF4-FFF2-40B4-BE49-F238E27FC236}">
                <a16:creationId xmlns:a16="http://schemas.microsoft.com/office/drawing/2014/main" id="{B81132E6-0A29-47B6-9E41-947D61422D45}"/>
              </a:ext>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endParaRPr lang="en-US" dirty="0"/>
          </a:p>
        </p:txBody>
      </p:sp>
      <p:sp>
        <p:nvSpPr>
          <p:cNvPr id="39" name="Picture Placeholder 23">
            <a:extLst>
              <a:ext uri="{FF2B5EF4-FFF2-40B4-BE49-F238E27FC236}">
                <a16:creationId xmlns:a16="http://schemas.microsoft.com/office/drawing/2014/main" id="{4C0E80EA-58EE-412B-A4AE-3EFE6BB25CF4}"/>
              </a:ext>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endParaRPr lang="en-US" dirty="0"/>
          </a:p>
        </p:txBody>
      </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endParaRPr lang="en-US" dirty="0"/>
          </a:p>
        </p:txBody>
      </p:sp>
      <p:sp>
        <p:nvSpPr>
          <p:cNvPr id="40" name="Text Placeholder 39">
            <a:extLst>
              <a:ext uri="{FF2B5EF4-FFF2-40B4-BE49-F238E27FC236}">
                <a16:creationId xmlns:a16="http://schemas.microsoft.com/office/drawing/2014/main" id="{EF679943-2591-4C3C-A9D6-F8AD1E41DE02}"/>
              </a:ext>
            </a:extLst>
          </p:cNvPr>
          <p:cNvSpPr>
            <a:spLocks noGrp="1"/>
          </p:cNvSpPr>
          <p:nvPr>
            <p:ph type="body" sz="quarter" idx="17" hasCustomPrompt="1"/>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41" name="Text Placeholder 39">
            <a:extLst>
              <a:ext uri="{FF2B5EF4-FFF2-40B4-BE49-F238E27FC236}">
                <a16:creationId xmlns:a16="http://schemas.microsoft.com/office/drawing/2014/main" id="{5EFF3AD0-ADD5-4CCC-A7B8-6E6DF274CC28}"/>
              </a:ext>
            </a:extLst>
          </p:cNvPr>
          <p:cNvSpPr>
            <a:spLocks noGrp="1"/>
          </p:cNvSpPr>
          <p:nvPr>
            <p:ph type="body" sz="quarter" idx="18" hasCustomPrompt="1"/>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sp>
        <p:nvSpPr>
          <p:cNvPr id="45" name="Text Placeholder 39">
            <a:extLst>
              <a:ext uri="{FF2B5EF4-FFF2-40B4-BE49-F238E27FC236}">
                <a16:creationId xmlns:a16="http://schemas.microsoft.com/office/drawing/2014/main" id="{F84D2534-80B7-4C76-8CC7-C155F4923008}"/>
              </a:ext>
            </a:extLst>
          </p:cNvPr>
          <p:cNvSpPr>
            <a:spLocks noGrp="1"/>
          </p:cNvSpPr>
          <p:nvPr>
            <p:ph type="body" sz="quarter" idx="19" hasCustomPrompt="1"/>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46" name="Text Placeholder 39">
            <a:extLst>
              <a:ext uri="{FF2B5EF4-FFF2-40B4-BE49-F238E27FC236}">
                <a16:creationId xmlns:a16="http://schemas.microsoft.com/office/drawing/2014/main" id="{074FF2A5-4FD0-475E-B34F-956208C2C7DA}"/>
              </a:ext>
            </a:extLst>
          </p:cNvPr>
          <p:cNvSpPr>
            <a:spLocks noGrp="1"/>
          </p:cNvSpPr>
          <p:nvPr>
            <p:ph type="body" sz="quarter" idx="20" hasCustomPrompt="1"/>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sp>
        <p:nvSpPr>
          <p:cNvPr id="47" name="Text Placeholder 39">
            <a:extLst>
              <a:ext uri="{FF2B5EF4-FFF2-40B4-BE49-F238E27FC236}">
                <a16:creationId xmlns:a16="http://schemas.microsoft.com/office/drawing/2014/main" id="{D39B066F-DC64-4779-B6D2-EB90B137438F}"/>
              </a:ext>
            </a:extLst>
          </p:cNvPr>
          <p:cNvSpPr>
            <a:spLocks noGrp="1"/>
          </p:cNvSpPr>
          <p:nvPr>
            <p:ph type="body" sz="quarter" idx="21" hasCustomPrompt="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48" name="Text Placeholder 39">
            <a:extLst>
              <a:ext uri="{FF2B5EF4-FFF2-40B4-BE49-F238E27FC236}">
                <a16:creationId xmlns:a16="http://schemas.microsoft.com/office/drawing/2014/main" id="{A7A64C29-8FC5-4291-9F73-B5D6A4E223FA}"/>
              </a:ext>
            </a:extLst>
          </p:cNvPr>
          <p:cNvSpPr>
            <a:spLocks noGrp="1"/>
          </p:cNvSpPr>
          <p:nvPr>
            <p:ph type="body" sz="quarter" idx="22" hasCustomPrompt="1"/>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sp>
        <p:nvSpPr>
          <p:cNvPr id="49" name="Text Placeholder 39">
            <a:extLst>
              <a:ext uri="{FF2B5EF4-FFF2-40B4-BE49-F238E27FC236}">
                <a16:creationId xmlns:a16="http://schemas.microsoft.com/office/drawing/2014/main" id="{4013DD3C-DA77-4D01-9929-C5A92618B365}"/>
              </a:ext>
            </a:extLst>
          </p:cNvPr>
          <p:cNvSpPr>
            <a:spLocks noGrp="1"/>
          </p:cNvSpPr>
          <p:nvPr>
            <p:ph type="body" sz="quarter" idx="23" hasCustomPrompt="1"/>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50" name="Text Placeholder 39">
            <a:extLst>
              <a:ext uri="{FF2B5EF4-FFF2-40B4-BE49-F238E27FC236}">
                <a16:creationId xmlns:a16="http://schemas.microsoft.com/office/drawing/2014/main" id="{7B511BF1-3697-426A-B69F-372C0D423DA3}"/>
              </a:ext>
            </a:extLst>
          </p:cNvPr>
          <p:cNvSpPr>
            <a:spLocks noGrp="1"/>
          </p:cNvSpPr>
          <p:nvPr>
            <p:ph type="body" sz="quarter" idx="24" hasCustomPrompt="1"/>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grpSp>
        <p:nvGrpSpPr>
          <p:cNvPr id="14" name="Bottom Right">
            <a:extLst>
              <a:ext uri="{FF2B5EF4-FFF2-40B4-BE49-F238E27FC236}">
                <a16:creationId xmlns:a16="http://schemas.microsoft.com/office/drawing/2014/main" id="{42F26398-2117-7631-DF31-D6DA07CD5FF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5" name="Graphic 157">
              <a:extLst>
                <a:ext uri="{FF2B5EF4-FFF2-40B4-BE49-F238E27FC236}">
                  <a16:creationId xmlns:a16="http://schemas.microsoft.com/office/drawing/2014/main" id="{D8931B59-43D0-EC31-4049-5A021B6F350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DB7B0571-1910-C624-5DCE-C5EB36759759}"/>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8" name="Freeform: Shape 17">
                <a:extLst>
                  <a:ext uri="{FF2B5EF4-FFF2-40B4-BE49-F238E27FC236}">
                    <a16:creationId xmlns:a16="http://schemas.microsoft.com/office/drawing/2014/main" id="{405F26E1-D4AB-8194-1A9A-8D288F7E3B2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9665361-9AEA-150B-489B-54289BCFB85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9160A2D-2BBD-D618-C0D3-A716E2B1024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C1C4C883-C666-48EC-A31F-E0A2287F055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E00259E-2787-0730-8BFC-9A666BD3F0A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BDC460E0-6052-C6DF-1B87-BF73C5D12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460A7388-80BD-9147-FF4F-87E3C4B8550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0833F47E-04C0-5091-59F3-368F8D8E0F27}"/>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D644D71F-C048-2A7B-3E7A-E324FBB8C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A24361A0-85A8-9499-16AF-FD5A1412ED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1BC6FFAE-DE48-1B98-2E22-AF2BA89D90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9D10E70-459A-D367-7791-C6092D8FAF5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4EC8A74-4202-60F6-B3A3-41499D97EC3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2053424-A2D2-D04E-6E57-87B15A83499A}"/>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01DACF2A-DDB5-9ED7-200C-E2EC5F3F6A9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
        <p:nvSpPr>
          <p:cNvPr id="34" name="Slide Number Placeholder 8">
            <a:extLst>
              <a:ext uri="{FF2B5EF4-FFF2-40B4-BE49-F238E27FC236}">
                <a16:creationId xmlns:a16="http://schemas.microsoft.com/office/drawing/2014/main" id="{CE667703-D23C-5371-358C-5AFA99CEC3BB}"/>
              </a:ext>
            </a:extLst>
          </p:cNvPr>
          <p:cNvSpPr>
            <a:spLocks noGrp="1"/>
          </p:cNvSpPr>
          <p:nvPr>
            <p:ph type="sldNum" sz="quarter" idx="25"/>
          </p:nvPr>
        </p:nvSpPr>
        <p:spPr>
          <a:xfrm>
            <a:off x="8737600" y="6356353"/>
            <a:ext cx="2844800" cy="365125"/>
          </a:xfrm>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2886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Dark Background">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B353E9E-6F4F-441B-886F-D53691BE1378}"/>
              </a:ext>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endParaRPr lang="en-US" dirty="0"/>
          </a:p>
        </p:txBody>
      </p:sp>
      <p:sp>
        <p:nvSpPr>
          <p:cNvPr id="37" name="Picture Placeholder 23">
            <a:extLst>
              <a:ext uri="{FF2B5EF4-FFF2-40B4-BE49-F238E27FC236}">
                <a16:creationId xmlns:a16="http://schemas.microsoft.com/office/drawing/2014/main" id="{B5B9D2EE-DC4C-4740-AF09-5C66500163EA}"/>
              </a:ext>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endParaRPr lang="en-US" dirty="0"/>
          </a:p>
        </p:txBody>
      </p:sp>
      <p:sp>
        <p:nvSpPr>
          <p:cNvPr id="38" name="Picture Placeholder 23">
            <a:extLst>
              <a:ext uri="{FF2B5EF4-FFF2-40B4-BE49-F238E27FC236}">
                <a16:creationId xmlns:a16="http://schemas.microsoft.com/office/drawing/2014/main" id="{B81132E6-0A29-47B6-9E41-947D61422D45}"/>
              </a:ext>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endParaRPr lang="en-US" dirty="0"/>
          </a:p>
        </p:txBody>
      </p:sp>
      <p:sp>
        <p:nvSpPr>
          <p:cNvPr id="39" name="Picture Placeholder 23">
            <a:extLst>
              <a:ext uri="{FF2B5EF4-FFF2-40B4-BE49-F238E27FC236}">
                <a16:creationId xmlns:a16="http://schemas.microsoft.com/office/drawing/2014/main" id="{4C0E80EA-58EE-412B-A4AE-3EFE6BB25CF4}"/>
              </a:ext>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endParaRPr lang="en-US" dirty="0"/>
          </a:p>
        </p:txBody>
      </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endParaRPr lang="en-US" dirty="0"/>
          </a:p>
        </p:txBody>
      </p:sp>
      <p:sp>
        <p:nvSpPr>
          <p:cNvPr id="40" name="Text Placeholder 39">
            <a:extLst>
              <a:ext uri="{FF2B5EF4-FFF2-40B4-BE49-F238E27FC236}">
                <a16:creationId xmlns:a16="http://schemas.microsoft.com/office/drawing/2014/main" id="{EF679943-2591-4C3C-A9D6-F8AD1E41DE02}"/>
              </a:ext>
            </a:extLst>
          </p:cNvPr>
          <p:cNvSpPr>
            <a:spLocks noGrp="1"/>
          </p:cNvSpPr>
          <p:nvPr>
            <p:ph type="body" sz="quarter" idx="17" hasCustomPrompt="1"/>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41" name="Text Placeholder 39">
            <a:extLst>
              <a:ext uri="{FF2B5EF4-FFF2-40B4-BE49-F238E27FC236}">
                <a16:creationId xmlns:a16="http://schemas.microsoft.com/office/drawing/2014/main" id="{5EFF3AD0-ADD5-4CCC-A7B8-6E6DF274CC28}"/>
              </a:ext>
            </a:extLst>
          </p:cNvPr>
          <p:cNvSpPr>
            <a:spLocks noGrp="1"/>
          </p:cNvSpPr>
          <p:nvPr>
            <p:ph type="body" sz="quarter" idx="18" hasCustomPrompt="1"/>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sp>
        <p:nvSpPr>
          <p:cNvPr id="45" name="Text Placeholder 39">
            <a:extLst>
              <a:ext uri="{FF2B5EF4-FFF2-40B4-BE49-F238E27FC236}">
                <a16:creationId xmlns:a16="http://schemas.microsoft.com/office/drawing/2014/main" id="{F84D2534-80B7-4C76-8CC7-C155F4923008}"/>
              </a:ext>
            </a:extLst>
          </p:cNvPr>
          <p:cNvSpPr>
            <a:spLocks noGrp="1"/>
          </p:cNvSpPr>
          <p:nvPr>
            <p:ph type="body" sz="quarter" idx="19" hasCustomPrompt="1"/>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46" name="Text Placeholder 39">
            <a:extLst>
              <a:ext uri="{FF2B5EF4-FFF2-40B4-BE49-F238E27FC236}">
                <a16:creationId xmlns:a16="http://schemas.microsoft.com/office/drawing/2014/main" id="{074FF2A5-4FD0-475E-B34F-956208C2C7DA}"/>
              </a:ext>
            </a:extLst>
          </p:cNvPr>
          <p:cNvSpPr>
            <a:spLocks noGrp="1"/>
          </p:cNvSpPr>
          <p:nvPr>
            <p:ph type="body" sz="quarter" idx="20" hasCustomPrompt="1"/>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sp>
        <p:nvSpPr>
          <p:cNvPr id="47" name="Text Placeholder 39">
            <a:extLst>
              <a:ext uri="{FF2B5EF4-FFF2-40B4-BE49-F238E27FC236}">
                <a16:creationId xmlns:a16="http://schemas.microsoft.com/office/drawing/2014/main" id="{D39B066F-DC64-4779-B6D2-EB90B137438F}"/>
              </a:ext>
            </a:extLst>
          </p:cNvPr>
          <p:cNvSpPr>
            <a:spLocks noGrp="1"/>
          </p:cNvSpPr>
          <p:nvPr>
            <p:ph type="body" sz="quarter" idx="21" hasCustomPrompt="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48" name="Text Placeholder 39">
            <a:extLst>
              <a:ext uri="{FF2B5EF4-FFF2-40B4-BE49-F238E27FC236}">
                <a16:creationId xmlns:a16="http://schemas.microsoft.com/office/drawing/2014/main" id="{A7A64C29-8FC5-4291-9F73-B5D6A4E223FA}"/>
              </a:ext>
            </a:extLst>
          </p:cNvPr>
          <p:cNvSpPr>
            <a:spLocks noGrp="1"/>
          </p:cNvSpPr>
          <p:nvPr>
            <p:ph type="body" sz="quarter" idx="22" hasCustomPrompt="1"/>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sp>
        <p:nvSpPr>
          <p:cNvPr id="49" name="Text Placeholder 39">
            <a:extLst>
              <a:ext uri="{FF2B5EF4-FFF2-40B4-BE49-F238E27FC236}">
                <a16:creationId xmlns:a16="http://schemas.microsoft.com/office/drawing/2014/main" id="{4013DD3C-DA77-4D01-9929-C5A92618B365}"/>
              </a:ext>
            </a:extLst>
          </p:cNvPr>
          <p:cNvSpPr>
            <a:spLocks noGrp="1"/>
          </p:cNvSpPr>
          <p:nvPr>
            <p:ph type="body" sz="quarter" idx="23" hasCustomPrompt="1"/>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dirty="0"/>
              <a:t>Name</a:t>
            </a:r>
          </a:p>
        </p:txBody>
      </p:sp>
      <p:sp>
        <p:nvSpPr>
          <p:cNvPr id="50" name="Text Placeholder 39">
            <a:extLst>
              <a:ext uri="{FF2B5EF4-FFF2-40B4-BE49-F238E27FC236}">
                <a16:creationId xmlns:a16="http://schemas.microsoft.com/office/drawing/2014/main" id="{7B511BF1-3697-426A-B69F-372C0D423DA3}"/>
              </a:ext>
            </a:extLst>
          </p:cNvPr>
          <p:cNvSpPr>
            <a:spLocks noGrp="1"/>
          </p:cNvSpPr>
          <p:nvPr>
            <p:ph type="body" sz="quarter" idx="24" hasCustomPrompt="1"/>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dirty="0"/>
              <a:t>Title</a:t>
            </a:r>
          </a:p>
        </p:txBody>
      </p:sp>
      <p:grpSp>
        <p:nvGrpSpPr>
          <p:cNvPr id="14" name="Bottom Right">
            <a:extLst>
              <a:ext uri="{FF2B5EF4-FFF2-40B4-BE49-F238E27FC236}">
                <a16:creationId xmlns:a16="http://schemas.microsoft.com/office/drawing/2014/main" id="{42F26398-2117-7631-DF31-D6DA07CD5FF0}"/>
              </a:ext>
              <a:ext uri="{C183D7F6-B498-43B3-948B-1728B52AA6E4}">
                <adec:decorative xmlns:adec="http://schemas.microsoft.com/office/drawing/2017/decorative" val="1"/>
              </a:ext>
            </a:extLst>
          </p:cNvPr>
          <p:cNvGrpSpPr/>
          <p:nvPr userDrawn="1"/>
        </p:nvGrpSpPr>
        <p:grpSpPr>
          <a:xfrm>
            <a:off x="7979974" y="3276601"/>
            <a:ext cx="4211600" cy="3581399"/>
            <a:chOff x="7980400" y="3276601"/>
            <a:chExt cx="4211600" cy="3581399"/>
          </a:xfrm>
        </p:grpSpPr>
        <p:grpSp>
          <p:nvGrpSpPr>
            <p:cNvPr id="15" name="Graphic 157">
              <a:extLst>
                <a:ext uri="{FF2B5EF4-FFF2-40B4-BE49-F238E27FC236}">
                  <a16:creationId xmlns:a16="http://schemas.microsoft.com/office/drawing/2014/main" id="{D8931B59-43D0-EC31-4049-5A021B6F350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DB7B0571-1910-C624-5DCE-C5EB36759759}"/>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8" name="Freeform: Shape 17">
                <a:extLst>
                  <a:ext uri="{FF2B5EF4-FFF2-40B4-BE49-F238E27FC236}">
                    <a16:creationId xmlns:a16="http://schemas.microsoft.com/office/drawing/2014/main" id="{405F26E1-D4AB-8194-1A9A-8D288F7E3B2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9665361-9AEA-150B-489B-54289BCFB85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9160A2D-2BBD-D618-C0D3-A716E2B1024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C1C4C883-C666-48EC-A31F-E0A2287F055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E00259E-2787-0730-8BFC-9A666BD3F0A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BDC460E0-6052-C6DF-1B87-BF73C5D12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460A7388-80BD-9147-FF4F-87E3C4B8550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0833F47E-04C0-5091-59F3-368F8D8E0F27}"/>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D644D71F-C048-2A7B-3E7A-E324FBB8C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A24361A0-85A8-9499-16AF-FD5A1412ED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1BC6FFAE-DE48-1B98-2E22-AF2BA89D90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9D10E70-459A-D367-7791-C6092D8FAF5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4EC8A74-4202-60F6-B3A3-41499D97EC3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2053424-A2D2-D04E-6E57-87B15A83499A}"/>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01DACF2A-DDB5-9ED7-200C-E2EC5F3F6A9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
        <p:nvSpPr>
          <p:cNvPr id="2" name="Rectangle 1">
            <a:extLst>
              <a:ext uri="{FF2B5EF4-FFF2-40B4-BE49-F238E27FC236}">
                <a16:creationId xmlns:a16="http://schemas.microsoft.com/office/drawing/2014/main" id="{51AED887-AE91-9A85-14CD-2C7F0085954F}"/>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Bottom Right">
            <a:extLst>
              <a:ext uri="{FF2B5EF4-FFF2-40B4-BE49-F238E27FC236}">
                <a16:creationId xmlns:a16="http://schemas.microsoft.com/office/drawing/2014/main" id="{BC75C562-6A87-856D-7DE5-EC422C9FB3F9}"/>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4" name="Graphic 157">
              <a:extLst>
                <a:ext uri="{FF2B5EF4-FFF2-40B4-BE49-F238E27FC236}">
                  <a16:creationId xmlns:a16="http://schemas.microsoft.com/office/drawing/2014/main" id="{DC31F28E-6E2E-D3B7-882D-2B8608089529}"/>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6" name="Freeform: Shape 5">
                <a:extLst>
                  <a:ext uri="{FF2B5EF4-FFF2-40B4-BE49-F238E27FC236}">
                    <a16:creationId xmlns:a16="http://schemas.microsoft.com/office/drawing/2014/main" id="{8A5DE8F1-2162-6944-214C-DEF870085BAF}"/>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7" name="Freeform: Shape 6">
                <a:extLst>
                  <a:ext uri="{FF2B5EF4-FFF2-40B4-BE49-F238E27FC236}">
                    <a16:creationId xmlns:a16="http://schemas.microsoft.com/office/drawing/2014/main" id="{279628E7-BC57-4E03-6713-9D97FF2EBF7F}"/>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5549EF25-7B4E-F151-4682-5FA74CE7471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483B2F7C-B1C2-8DFD-E3A7-DAC788A4121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86F295A1-E58F-AB6E-0EB5-C01E96DBEFF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DDAEE556-9A1E-D1C7-D685-EEE89789D7C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2" name="Freeform: Shape 11">
                <a:extLst>
                  <a:ext uri="{FF2B5EF4-FFF2-40B4-BE49-F238E27FC236}">
                    <a16:creationId xmlns:a16="http://schemas.microsoft.com/office/drawing/2014/main" id="{A5D0802F-1A21-5563-C0AC-440735E8C89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5" name="Freeform: Shape 4">
              <a:extLst>
                <a:ext uri="{FF2B5EF4-FFF2-40B4-BE49-F238E27FC236}">
                  <a16:creationId xmlns:a16="http://schemas.microsoft.com/office/drawing/2014/main" id="{51B00CD7-0710-8A96-F024-94823AEB594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Slide Number Placeholder 8">
            <a:extLst>
              <a:ext uri="{FF2B5EF4-FFF2-40B4-BE49-F238E27FC236}">
                <a16:creationId xmlns:a16="http://schemas.microsoft.com/office/drawing/2014/main" id="{086D2614-7024-65AC-B89F-20CABFFDDCFA}"/>
              </a:ext>
            </a:extLst>
          </p:cNvPr>
          <p:cNvSpPr>
            <a:spLocks noGrp="1"/>
          </p:cNvSpPr>
          <p:nvPr>
            <p:ph type="sldNum" sz="quarter" idx="25"/>
          </p:nvPr>
        </p:nvSpPr>
        <p:spPr>
          <a:xfrm>
            <a:off x="8737600" y="6356353"/>
            <a:ext cx="2844800" cy="365125"/>
          </a:xfrm>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27474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2F94A6-8E97-476B-A67B-5BA5FD7EA32B}" type="datetime1">
              <a:rPr lang="en-US" smtClean="0"/>
              <a:t>2/24/2026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3D940-AB8C-4343-850E-90F1D850C687}" type="slidenum">
              <a:rPr lang="en-US"/>
              <a:pPr>
                <a:defRPr/>
              </a:pPr>
              <a:t>‹#›</a:t>
            </a:fld>
            <a:endParaRPr lang="en-US"/>
          </a:p>
        </p:txBody>
      </p:sp>
      <p:grpSp>
        <p:nvGrpSpPr>
          <p:cNvPr id="19" name="Bottom Right">
            <a:extLst>
              <a:ext uri="{FF2B5EF4-FFF2-40B4-BE49-F238E27FC236}">
                <a16:creationId xmlns:a16="http://schemas.microsoft.com/office/drawing/2014/main" id="{83003530-5A58-2E5B-0F58-0612D4D4142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0" name="Graphic 157">
              <a:extLst>
                <a:ext uri="{FF2B5EF4-FFF2-40B4-BE49-F238E27FC236}">
                  <a16:creationId xmlns:a16="http://schemas.microsoft.com/office/drawing/2014/main" id="{F65AAF16-629A-086C-5C27-7F6065DE0AA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2" name="Freeform: Shape 21">
                <a:extLst>
                  <a:ext uri="{FF2B5EF4-FFF2-40B4-BE49-F238E27FC236}">
                    <a16:creationId xmlns:a16="http://schemas.microsoft.com/office/drawing/2014/main" id="{44C5199A-D877-C9D3-CB89-35B21FEAB21A}"/>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3" name="Freeform: Shape 22">
                <a:extLst>
                  <a:ext uri="{FF2B5EF4-FFF2-40B4-BE49-F238E27FC236}">
                    <a16:creationId xmlns:a16="http://schemas.microsoft.com/office/drawing/2014/main" id="{15F5F46D-292D-C7B1-FC26-239F7B0F57A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7F5F030-C1AC-CD95-E89D-0E9065671EA1}"/>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5240BA35-671D-C55F-BCB6-31E4B2A3148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2F80466D-DA50-0529-7DB7-FBE5860A1C2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35343457-4C8D-D0BB-AE8A-B842FEC6D72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8" name="Freeform: Shape 27">
                <a:extLst>
                  <a:ext uri="{FF2B5EF4-FFF2-40B4-BE49-F238E27FC236}">
                    <a16:creationId xmlns:a16="http://schemas.microsoft.com/office/drawing/2014/main" id="{854D6B45-A087-73F4-9409-3DB5B0D8A1E0}"/>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1" name="Freeform: Shape 20">
              <a:extLst>
                <a:ext uri="{FF2B5EF4-FFF2-40B4-BE49-F238E27FC236}">
                  <a16:creationId xmlns:a16="http://schemas.microsoft.com/office/drawing/2014/main" id="{395D052B-1BA4-94C6-A71A-723F94C584E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9" name="Top Right">
            <a:extLst>
              <a:ext uri="{FF2B5EF4-FFF2-40B4-BE49-F238E27FC236}">
                <a16:creationId xmlns:a16="http://schemas.microsoft.com/office/drawing/2014/main" id="{5DE2CE07-9B44-D6D7-293D-38182814E898}"/>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0" name="Freeform: Shape 29">
              <a:extLst>
                <a:ext uri="{FF2B5EF4-FFF2-40B4-BE49-F238E27FC236}">
                  <a16:creationId xmlns:a16="http://schemas.microsoft.com/office/drawing/2014/main" id="{98F5502D-5548-9853-230C-5B5C6DF1BE9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C5C90D87-2B1D-3600-437C-120EAD5C44FB}"/>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B658CC06-593E-2C66-60BE-77369F6C242B}"/>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F9A76DE-DB6F-EA0C-1FB4-9FFEF6DC13C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7B8A422E-6A9A-8981-F668-58B12A0DD739}"/>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C4A02AB-0AF0-9220-44E8-A1E27AD02EEF}"/>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DF0341ED-D1E6-E6D9-2FB2-1ACDF0AF1E4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176739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lue Backgrou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9A87B1-1FF7-CE3C-CF2E-F689D0865C59}"/>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914400" y="2130428"/>
            <a:ext cx="10363200" cy="1470025"/>
          </a:xfrm>
        </p:spPr>
        <p:txBody>
          <a:bodyPr/>
          <a:lstStyle>
            <a:lvl1pPr>
              <a:defRPr>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9114C0-FA74-411D-8880-60245605DEFB}" type="datetime1">
              <a:rPr lang="en-US" smtClean="0"/>
              <a:t>2/24/2026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503D940-AB8C-4343-850E-90F1D850C687}" type="slidenum">
              <a:rPr lang="en-US"/>
              <a:pPr>
                <a:defRPr/>
              </a:pPr>
              <a:t>‹#›</a:t>
            </a:fld>
            <a:endParaRPr lang="en-US" dirty="0"/>
          </a:p>
        </p:txBody>
      </p:sp>
      <p:grpSp>
        <p:nvGrpSpPr>
          <p:cNvPr id="8" name="Bottom Right">
            <a:extLst>
              <a:ext uri="{FF2B5EF4-FFF2-40B4-BE49-F238E27FC236}">
                <a16:creationId xmlns:a16="http://schemas.microsoft.com/office/drawing/2014/main" id="{7EA40546-BE65-C954-FC01-037166AE3835}"/>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9" name="Graphic 157">
              <a:extLst>
                <a:ext uri="{FF2B5EF4-FFF2-40B4-BE49-F238E27FC236}">
                  <a16:creationId xmlns:a16="http://schemas.microsoft.com/office/drawing/2014/main" id="{349AF836-7726-FB6E-141C-E8018DD5AC9B}"/>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1" name="Freeform: Shape 10">
                <a:extLst>
                  <a:ext uri="{FF2B5EF4-FFF2-40B4-BE49-F238E27FC236}">
                    <a16:creationId xmlns:a16="http://schemas.microsoft.com/office/drawing/2014/main" id="{3F736863-2259-4E4E-A4EF-890E4F6F947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2" name="Freeform: Shape 11">
                <a:extLst>
                  <a:ext uri="{FF2B5EF4-FFF2-40B4-BE49-F238E27FC236}">
                    <a16:creationId xmlns:a16="http://schemas.microsoft.com/office/drawing/2014/main" id="{EEEE5174-E26E-CAF4-D940-B1A290F85F3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01A0A260-118E-D702-1AFF-7D198E06DB7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B063D662-30F7-C8AC-240F-602288EA63B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DF99022E-D851-8B2E-05D1-FCA00DF64265}"/>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B5E72B3-D6BE-46AE-6975-3995FCDE7E0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7" name="Freeform: Shape 16">
                <a:extLst>
                  <a:ext uri="{FF2B5EF4-FFF2-40B4-BE49-F238E27FC236}">
                    <a16:creationId xmlns:a16="http://schemas.microsoft.com/office/drawing/2014/main" id="{12D8EEAC-0693-567D-50CD-3DF2594FBB5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0" name="Freeform: Shape 9">
              <a:extLst>
                <a:ext uri="{FF2B5EF4-FFF2-40B4-BE49-F238E27FC236}">
                  <a16:creationId xmlns:a16="http://schemas.microsoft.com/office/drawing/2014/main" id="{4EE5B49A-DDDF-9882-BF36-BC016A81BD3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8" name="Top Right">
            <a:extLst>
              <a:ext uri="{FF2B5EF4-FFF2-40B4-BE49-F238E27FC236}">
                <a16:creationId xmlns:a16="http://schemas.microsoft.com/office/drawing/2014/main" id="{7E52EE62-7E19-5902-BAB7-25503ACADC46}"/>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19" name="Freeform: Shape 18">
              <a:extLst>
                <a:ext uri="{FF2B5EF4-FFF2-40B4-BE49-F238E27FC236}">
                  <a16:creationId xmlns:a16="http://schemas.microsoft.com/office/drawing/2014/main" id="{88D8DB30-E70F-2850-7CD2-48CC2DD615E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E36F506-1FE0-9B98-0312-11F545A63436}"/>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5A714A62-9791-C681-8384-30DAD839F5D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872DA580-AA88-0631-3865-6917A3676204}"/>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E6D82BC-9A13-8C4A-1291-8EBB148CE6D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D94511A-E02F-634F-78B1-EEB8BCB4EDE8}"/>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4CE53E1-695D-4856-6462-6C04B6E7BD1E}"/>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259169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32C1140-0409-4EB3-BB7D-DC6DFCB68053}" type="slidenum">
              <a:rPr lang="en-US"/>
              <a:pPr>
                <a:defRPr/>
              </a:pPr>
              <a:t>‹#›</a:t>
            </a:fld>
            <a:endParaRPr lang="en-US"/>
          </a:p>
        </p:txBody>
      </p:sp>
      <p:grpSp>
        <p:nvGrpSpPr>
          <p:cNvPr id="16" name="Bottom Right">
            <a:extLst>
              <a:ext uri="{FF2B5EF4-FFF2-40B4-BE49-F238E27FC236}">
                <a16:creationId xmlns:a16="http://schemas.microsoft.com/office/drawing/2014/main" id="{F12238E1-3FF7-612F-AEB2-24E8A022134C}"/>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7" name="Graphic 157">
              <a:extLst>
                <a:ext uri="{FF2B5EF4-FFF2-40B4-BE49-F238E27FC236}">
                  <a16:creationId xmlns:a16="http://schemas.microsoft.com/office/drawing/2014/main" id="{A94AD5E3-C3BB-9E7F-6F24-F82F3B7F401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9" name="Freeform: Shape 18">
                <a:extLst>
                  <a:ext uri="{FF2B5EF4-FFF2-40B4-BE49-F238E27FC236}">
                    <a16:creationId xmlns:a16="http://schemas.microsoft.com/office/drawing/2014/main" id="{2743D7A9-280C-C461-2307-B5EBC00B5CB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0" name="Freeform: Shape 19">
                <a:extLst>
                  <a:ext uri="{FF2B5EF4-FFF2-40B4-BE49-F238E27FC236}">
                    <a16:creationId xmlns:a16="http://schemas.microsoft.com/office/drawing/2014/main" id="{60B60229-BD91-0B73-1BF2-CC4D96B4E79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012D227-11D6-A0BA-A49A-D931FD6FB47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930F52F-EB28-D0DB-F8B1-A1FAD85942F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3EB61BA-8490-8153-0102-D07709A2DD9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ECBA81FA-1751-618C-1B34-14A4CCCEAA4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E7D4147C-FAF1-D083-3F10-13F06EC5493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8" name="Freeform: Shape 17">
              <a:extLst>
                <a:ext uri="{FF2B5EF4-FFF2-40B4-BE49-F238E27FC236}">
                  <a16:creationId xmlns:a16="http://schemas.microsoft.com/office/drawing/2014/main" id="{B556EE32-64CA-5BCC-E75E-7FBA04A0737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9C51774E-F114-F935-3B22-1A76836603D3}"/>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2B1619A1-74F8-6132-1340-C189C97D2FB8}"/>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F7E4C09-09AF-407A-517F-D911C17AEF6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A718E2FD-1C49-5A25-3809-C06B0E92B71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899A2C1F-7926-CA5D-64E7-386A51E58D5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922FAF8-C2D1-8EA4-6569-96CCEF98587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749B2AE-0364-C7E3-99E1-5B1AF616896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A2C3A88-17E2-15BC-F8B8-ED05B6D1027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303970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Dark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B98269-A4A2-4840-9F06-AB5880D915D8}" type="datetime1">
              <a:rPr lang="en-US" smtClean="0"/>
              <a:t>2/24/2026</a:t>
            </a:fld>
            <a:endParaRPr lang="en-US"/>
          </a:p>
        </p:txBody>
      </p:sp>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2C1140-0409-4EB3-BB7D-DC6DFCB68053}" type="slidenum">
              <a:rPr lang="en-US"/>
              <a:pPr>
                <a:defRPr/>
              </a:pPr>
              <a:t>‹#›</a:t>
            </a:fld>
            <a:endParaRPr lang="en-US" dirty="0"/>
          </a:p>
        </p:txBody>
      </p:sp>
      <p:grpSp>
        <p:nvGrpSpPr>
          <p:cNvPr id="16" name="Bottom Right">
            <a:extLst>
              <a:ext uri="{FF2B5EF4-FFF2-40B4-BE49-F238E27FC236}">
                <a16:creationId xmlns:a16="http://schemas.microsoft.com/office/drawing/2014/main" id="{F12238E1-3FF7-612F-AEB2-24E8A022134C}"/>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7" name="Graphic 157">
              <a:extLst>
                <a:ext uri="{FF2B5EF4-FFF2-40B4-BE49-F238E27FC236}">
                  <a16:creationId xmlns:a16="http://schemas.microsoft.com/office/drawing/2014/main" id="{A94AD5E3-C3BB-9E7F-6F24-F82F3B7F401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9" name="Freeform: Shape 18">
                <a:extLst>
                  <a:ext uri="{FF2B5EF4-FFF2-40B4-BE49-F238E27FC236}">
                    <a16:creationId xmlns:a16="http://schemas.microsoft.com/office/drawing/2014/main" id="{2743D7A9-280C-C461-2307-B5EBC00B5CB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0" name="Freeform: Shape 19">
                <a:extLst>
                  <a:ext uri="{FF2B5EF4-FFF2-40B4-BE49-F238E27FC236}">
                    <a16:creationId xmlns:a16="http://schemas.microsoft.com/office/drawing/2014/main" id="{60B60229-BD91-0B73-1BF2-CC4D96B4E79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012D227-11D6-A0BA-A49A-D931FD6FB47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930F52F-EB28-D0DB-F8B1-A1FAD85942F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3EB61BA-8490-8153-0102-D07709A2DD9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ECBA81FA-1751-618C-1B34-14A4CCCEAA4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E7D4147C-FAF1-D083-3F10-13F06EC5493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8" name="Freeform: Shape 17">
              <a:extLst>
                <a:ext uri="{FF2B5EF4-FFF2-40B4-BE49-F238E27FC236}">
                  <a16:creationId xmlns:a16="http://schemas.microsoft.com/office/drawing/2014/main" id="{B556EE32-64CA-5BCC-E75E-7FBA04A0737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9C51774E-F114-F935-3B22-1A76836603D3}"/>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2B1619A1-74F8-6132-1340-C189C97D2FB8}"/>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F7E4C09-09AF-407A-517F-D911C17AEF6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A718E2FD-1C49-5A25-3809-C06B0E92B71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899A2C1F-7926-CA5D-64E7-386A51E58D5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922FAF8-C2D1-8EA4-6569-96CCEF98587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749B2AE-0364-C7E3-99E1-5B1AF616896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A2C3A88-17E2-15BC-F8B8-ED05B6D1027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
        <p:nvSpPr>
          <p:cNvPr id="5" name="Rectangle 4">
            <a:extLst>
              <a:ext uri="{FF2B5EF4-FFF2-40B4-BE49-F238E27FC236}">
                <a16:creationId xmlns:a16="http://schemas.microsoft.com/office/drawing/2014/main" id="{AE79A7A8-0D4A-CFF8-F78D-5B262C1EA7DB}"/>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 name="Bottom Right">
            <a:extLst>
              <a:ext uri="{FF2B5EF4-FFF2-40B4-BE49-F238E27FC236}">
                <a16:creationId xmlns:a16="http://schemas.microsoft.com/office/drawing/2014/main" id="{BDF2B7C5-AB7F-ACCB-F63B-8204534FDA57}"/>
              </a:ext>
              <a:ext uri="{C183D7F6-B498-43B3-948B-1728B52AA6E4}">
                <adec:decorative xmlns:adec="http://schemas.microsoft.com/office/drawing/2017/decorative" val="1"/>
              </a:ext>
            </a:extLst>
          </p:cNvPr>
          <p:cNvGrpSpPr/>
          <p:nvPr userDrawn="1"/>
        </p:nvGrpSpPr>
        <p:grpSpPr>
          <a:xfrm>
            <a:off x="7988300" y="3278712"/>
            <a:ext cx="4211600" cy="3581399"/>
            <a:chOff x="7980400" y="3276601"/>
            <a:chExt cx="4211600" cy="3581399"/>
          </a:xfrm>
        </p:grpSpPr>
        <p:grpSp>
          <p:nvGrpSpPr>
            <p:cNvPr id="7" name="Graphic 157">
              <a:extLst>
                <a:ext uri="{FF2B5EF4-FFF2-40B4-BE49-F238E27FC236}">
                  <a16:creationId xmlns:a16="http://schemas.microsoft.com/office/drawing/2014/main" id="{D9CEF7F7-C952-3605-07CB-42604741DDE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9" name="Freeform: Shape 8">
                <a:extLst>
                  <a:ext uri="{FF2B5EF4-FFF2-40B4-BE49-F238E27FC236}">
                    <a16:creationId xmlns:a16="http://schemas.microsoft.com/office/drawing/2014/main" id="{17BB230D-5E5D-FEB7-D6FF-A48EFA73740A}"/>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0" name="Freeform: Shape 9">
                <a:extLst>
                  <a:ext uri="{FF2B5EF4-FFF2-40B4-BE49-F238E27FC236}">
                    <a16:creationId xmlns:a16="http://schemas.microsoft.com/office/drawing/2014/main" id="{63AA1EC8-0736-954A-6217-A9DA323A5702}"/>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C48AB6A2-65EF-C084-5CF5-804024B02D7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B7A5C0D3-4FC1-0453-DA96-04ADA889960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3CA1112-DBB6-3AE6-94AF-3DDE0FC90A9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12F1EBE3-B764-264B-50DC-CB3FA807C67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5" name="Freeform: Shape 14">
                <a:extLst>
                  <a:ext uri="{FF2B5EF4-FFF2-40B4-BE49-F238E27FC236}">
                    <a16:creationId xmlns:a16="http://schemas.microsoft.com/office/drawing/2014/main" id="{A792782F-DF72-8E9E-CF63-95A8A5BFC2E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8" name="Freeform: Shape 7">
              <a:extLst>
                <a:ext uri="{FF2B5EF4-FFF2-40B4-BE49-F238E27FC236}">
                  <a16:creationId xmlns:a16="http://schemas.microsoft.com/office/drawing/2014/main" id="{4FFEA681-7441-7572-CD6D-0AA492F76D9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Picture Placeholder 3">
            <a:extLst>
              <a:ext uri="{FF2B5EF4-FFF2-40B4-BE49-F238E27FC236}">
                <a16:creationId xmlns:a16="http://schemas.microsoft.com/office/drawing/2014/main" id="{B3951FA4-C393-2442-C626-294742D53180}"/>
              </a:ext>
            </a:extLst>
          </p:cNvPr>
          <p:cNvSpPr>
            <a:spLocks noGrp="1"/>
          </p:cNvSpPr>
          <p:nvPr>
            <p:ph type="pic" sz="quarter" idx="13"/>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endParaRPr lang="en-US" dirty="0"/>
          </a:p>
        </p:txBody>
      </p:sp>
    </p:spTree>
    <p:extLst>
      <p:ext uri="{BB962C8B-B14F-4D97-AF65-F5344CB8AC3E}">
        <p14:creationId xmlns:p14="http://schemas.microsoft.com/office/powerpoint/2010/main" val="413704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47C7-955C-FC73-3737-298D139F209D}"/>
              </a:ext>
            </a:extLst>
          </p:cNvPr>
          <p:cNvSpPr>
            <a:spLocks noGrp="1"/>
          </p:cNvSpPr>
          <p:nvPr>
            <p:ph type="title"/>
          </p:nvPr>
        </p:nvSpPr>
        <p:spPr>
          <a:xfrm>
            <a:off x="822960" y="822960"/>
            <a:ext cx="4754880" cy="4114800"/>
          </a:xfrm>
          <a:prstGeom prst="rect">
            <a:avLst/>
          </a:prstGeom>
        </p:spPr>
        <p:txBody>
          <a:bodyPr anchor="b">
            <a:noAutofit/>
          </a:bodyPr>
          <a:lstStyle>
            <a:lvl1pPr algn="r">
              <a:lnSpc>
                <a:spcPct val="100000"/>
              </a:lnSpc>
              <a:defRPr sz="5400" b="1">
                <a:solidFill>
                  <a:schemeClr val="bg1"/>
                </a:solidFill>
                <a:latin typeface="+mj-lt"/>
              </a:defRPr>
            </a:lvl1pPr>
          </a:lstStyle>
          <a:p>
            <a:endParaRPr lang="en-US" dirty="0"/>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22960" y="5175504"/>
            <a:ext cx="4754880" cy="914400"/>
          </a:xfrm>
        </p:spPr>
        <p:txBody>
          <a:bodyPr/>
          <a:lstStyle>
            <a:lvl1pPr marL="0" indent="0" algn="r">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t"/>
          <a:lstStyle>
            <a:lvl1pPr marL="0" indent="0" algn="ctr">
              <a:buNone/>
              <a:defRPr/>
            </a:lvl1pPr>
          </a:lstStyle>
          <a:p>
            <a:endParaRPr lang="en-US" dirty="0"/>
          </a:p>
        </p:txBody>
      </p:sp>
      <p:grpSp>
        <p:nvGrpSpPr>
          <p:cNvPr id="5" name="Bottom Right">
            <a:extLst>
              <a:ext uri="{FF2B5EF4-FFF2-40B4-BE49-F238E27FC236}">
                <a16:creationId xmlns:a16="http://schemas.microsoft.com/office/drawing/2014/main" id="{0400698A-68F3-ACFE-19E5-8BA520400D9B}"/>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6" name="Graphic 157">
              <a:extLst>
                <a:ext uri="{FF2B5EF4-FFF2-40B4-BE49-F238E27FC236}">
                  <a16:creationId xmlns:a16="http://schemas.microsoft.com/office/drawing/2014/main" id="{F560FBE6-4D3D-AE54-8027-70C3A91BAAF4}"/>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8" name="Freeform: Shape 7">
                <a:extLst>
                  <a:ext uri="{FF2B5EF4-FFF2-40B4-BE49-F238E27FC236}">
                    <a16:creationId xmlns:a16="http://schemas.microsoft.com/office/drawing/2014/main" id="{72930F92-877E-5CBA-C153-1C5F1079E635}"/>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0" name="Freeform: Shape 9">
                <a:extLst>
                  <a:ext uri="{FF2B5EF4-FFF2-40B4-BE49-F238E27FC236}">
                    <a16:creationId xmlns:a16="http://schemas.microsoft.com/office/drawing/2014/main" id="{7DCF9132-9B92-7B2F-D348-858C88493CCF}"/>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2CC87B83-77DA-FA99-7C24-3D522F3D61B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FD6AC9B6-E057-28BC-4FA9-47FAF1CAAF6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AEFF4B1C-5A7C-1690-6057-EA08AA944975}"/>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24A10963-F94F-F6DF-5480-CF67A6B2C6A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15" name="Freeform: Shape 14">
                <a:extLst>
                  <a:ext uri="{FF2B5EF4-FFF2-40B4-BE49-F238E27FC236}">
                    <a16:creationId xmlns:a16="http://schemas.microsoft.com/office/drawing/2014/main" id="{AF679963-6988-FCBD-03BF-0BBE854C57B0}"/>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7" name="Freeform: Shape 6">
              <a:extLst>
                <a:ext uri="{FF2B5EF4-FFF2-40B4-BE49-F238E27FC236}">
                  <a16:creationId xmlns:a16="http://schemas.microsoft.com/office/drawing/2014/main" id="{6EFAF840-7AEF-4E5C-400E-EB95A5127D6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Top Right">
            <a:extLst>
              <a:ext uri="{FF2B5EF4-FFF2-40B4-BE49-F238E27FC236}">
                <a16:creationId xmlns:a16="http://schemas.microsoft.com/office/drawing/2014/main" id="{06C72349-8CEA-F480-8D58-650A63AB522E}"/>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18" name="Freeform: Shape 17">
              <a:extLst>
                <a:ext uri="{FF2B5EF4-FFF2-40B4-BE49-F238E27FC236}">
                  <a16:creationId xmlns:a16="http://schemas.microsoft.com/office/drawing/2014/main" id="{49BCC683-8B04-EA9F-4926-47710673A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FAAA65D9-1D41-30BA-CB00-91F943E8267B}"/>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B9F62531-452D-53F8-51F3-5EBC0A7351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2B65E50F-3874-B44D-1A9E-8E908377CDA5}"/>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8A60FF0D-F9F5-8603-547E-BAACE3206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A1EAC47B-EB14-EA95-730C-EBCE0C8E19B0}"/>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1520C28-880B-81BC-7BCA-EB4BDE8799DF}"/>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195672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grpSp>
        <p:nvGrpSpPr>
          <p:cNvPr id="20" name="Bottom Right">
            <a:extLst>
              <a:ext uri="{FF2B5EF4-FFF2-40B4-BE49-F238E27FC236}">
                <a16:creationId xmlns:a16="http://schemas.microsoft.com/office/drawing/2014/main" id="{0984F1A8-27AD-2ADF-0CF8-6AE0C329E8F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1" name="Graphic 157">
              <a:extLst>
                <a:ext uri="{FF2B5EF4-FFF2-40B4-BE49-F238E27FC236}">
                  <a16:creationId xmlns:a16="http://schemas.microsoft.com/office/drawing/2014/main" id="{3CA985F1-E1EC-4509-5698-B16AFB37896F}"/>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3" name="Freeform: Shape 22">
                <a:extLst>
                  <a:ext uri="{FF2B5EF4-FFF2-40B4-BE49-F238E27FC236}">
                    <a16:creationId xmlns:a16="http://schemas.microsoft.com/office/drawing/2014/main" id="{784E233C-7175-7CFC-FBDB-45F41E707A4C}"/>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4" name="Freeform: Shape 23">
                <a:extLst>
                  <a:ext uri="{FF2B5EF4-FFF2-40B4-BE49-F238E27FC236}">
                    <a16:creationId xmlns:a16="http://schemas.microsoft.com/office/drawing/2014/main" id="{BF24C8C8-0C40-522A-CD29-3FD9C29B5330}"/>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A17A36B-5F22-ED69-68AD-809FBAF1C12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9390C116-0FCD-FA96-863B-85657F37DF3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F3B58DDE-7E33-23E9-6D08-767B048570BC}"/>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DD6415C5-CA63-CA9A-E4E0-1FBD7AFA439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9" name="Freeform: Shape 28">
                <a:extLst>
                  <a:ext uri="{FF2B5EF4-FFF2-40B4-BE49-F238E27FC236}">
                    <a16:creationId xmlns:a16="http://schemas.microsoft.com/office/drawing/2014/main" id="{77824BD4-A7EF-EBF8-548F-55CB2DF5C37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2" name="Freeform: Shape 21">
              <a:extLst>
                <a:ext uri="{FF2B5EF4-FFF2-40B4-BE49-F238E27FC236}">
                  <a16:creationId xmlns:a16="http://schemas.microsoft.com/office/drawing/2014/main" id="{0DAE39A1-6916-891B-778F-591BB52989B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 name="Top Right">
            <a:extLst>
              <a:ext uri="{FF2B5EF4-FFF2-40B4-BE49-F238E27FC236}">
                <a16:creationId xmlns:a16="http://schemas.microsoft.com/office/drawing/2014/main" id="{A07EA3C4-0530-9670-A3BA-F4442865479C}"/>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1" name="Freeform: Shape 30">
              <a:extLst>
                <a:ext uri="{FF2B5EF4-FFF2-40B4-BE49-F238E27FC236}">
                  <a16:creationId xmlns:a16="http://schemas.microsoft.com/office/drawing/2014/main" id="{FA3E6FCD-A70D-BC73-86B7-10A72EAE6A9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D447C1-9871-A8E1-8560-2A4F5F1433AF}"/>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23A1075D-A20F-133B-59FA-28131AF02C0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C2033E2-E1DD-405A-2EF9-4D2B59C76F2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87022EB3-38B6-6067-ECEA-E2A61B20460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58471C8-8B08-8814-6E16-8F3556F5F7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6B32825B-CBB8-C20A-0917-1C8B3066DAE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153353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2 Dar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2CAAE-CC50-304D-6645-DAF46C3DEAE6}"/>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grpSp>
        <p:nvGrpSpPr>
          <p:cNvPr id="30" name="Top Right">
            <a:extLst>
              <a:ext uri="{FF2B5EF4-FFF2-40B4-BE49-F238E27FC236}">
                <a16:creationId xmlns:a16="http://schemas.microsoft.com/office/drawing/2014/main" id="{A07EA3C4-0530-9670-A3BA-F4442865479C}"/>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1" name="Freeform: Shape 30">
              <a:extLst>
                <a:ext uri="{FF2B5EF4-FFF2-40B4-BE49-F238E27FC236}">
                  <a16:creationId xmlns:a16="http://schemas.microsoft.com/office/drawing/2014/main" id="{FA3E6FCD-A70D-BC73-86B7-10A72EAE6A9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D447C1-9871-A8E1-8560-2A4F5F1433AF}"/>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23A1075D-A20F-133B-59FA-28131AF02C0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C2033E2-E1DD-405A-2EF9-4D2B59C76F2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87022EB3-38B6-6067-ECEA-E2A61B20460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58471C8-8B08-8814-6E16-8F3556F5F7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6B32825B-CBB8-C20A-0917-1C8B3066DAE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grpSp>
        <p:nvGrpSpPr>
          <p:cNvPr id="53" name="Bottom Right">
            <a:extLst>
              <a:ext uri="{FF2B5EF4-FFF2-40B4-BE49-F238E27FC236}">
                <a16:creationId xmlns:a16="http://schemas.microsoft.com/office/drawing/2014/main" id="{3D50D25F-8490-BDB0-6134-B6CD59CCFC7E}"/>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54" name="Graphic 157">
              <a:extLst>
                <a:ext uri="{FF2B5EF4-FFF2-40B4-BE49-F238E27FC236}">
                  <a16:creationId xmlns:a16="http://schemas.microsoft.com/office/drawing/2014/main" id="{CBCCE727-A188-8962-D94B-E82AA347645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56" name="Freeform: Shape 55">
                <a:extLst>
                  <a:ext uri="{FF2B5EF4-FFF2-40B4-BE49-F238E27FC236}">
                    <a16:creationId xmlns:a16="http://schemas.microsoft.com/office/drawing/2014/main" id="{9B90633A-3D83-064B-156D-1767D4B9331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57" name="Freeform: Shape 56">
                <a:extLst>
                  <a:ext uri="{FF2B5EF4-FFF2-40B4-BE49-F238E27FC236}">
                    <a16:creationId xmlns:a16="http://schemas.microsoft.com/office/drawing/2014/main" id="{5D7315FD-9957-8123-BF32-41BF7BC6A3E1}"/>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8B84B5B4-C7C6-8C84-9FD7-C5AB6D70B7A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9B0C0F23-7056-A3EF-7861-20B6AA33829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AE434DB4-ACBB-0D53-4B29-44EA4C365DB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F60A30A6-75AF-2082-35EB-5FE793DA8D89}"/>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62" name="Freeform: Shape 61">
                <a:extLst>
                  <a:ext uri="{FF2B5EF4-FFF2-40B4-BE49-F238E27FC236}">
                    <a16:creationId xmlns:a16="http://schemas.microsoft.com/office/drawing/2014/main" id="{999CF06E-94F8-E40B-B198-CF08105A1B55}"/>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55" name="Freeform: Shape 54">
              <a:extLst>
                <a:ext uri="{FF2B5EF4-FFF2-40B4-BE49-F238E27FC236}">
                  <a16:creationId xmlns:a16="http://schemas.microsoft.com/office/drawing/2014/main" id="{017DF538-31CB-19A2-2298-2000D075292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8127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6">
            <a:extLst>
              <a:ext uri="{FF2B5EF4-FFF2-40B4-BE49-F238E27FC236}">
                <a16:creationId xmlns:a16="http://schemas.microsoft.com/office/drawing/2014/main" id="{6EAC12B0-20CC-C7DC-2FB8-1B9FE9CCFCCB}"/>
              </a:ext>
            </a:extLst>
          </p:cNvPr>
          <p:cNvSpPr>
            <a:spLocks noGrp="1" noRot="1" noMove="1" noResize="1" noEditPoints="1" noAdjustHandles="1" noChangeArrowheads="1" noChangeShapeType="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endParaRPr lang="en-US" noProof="0"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grpSp>
        <p:nvGrpSpPr>
          <p:cNvPr id="19" name="Bottom Right">
            <a:extLst>
              <a:ext uri="{FF2B5EF4-FFF2-40B4-BE49-F238E27FC236}">
                <a16:creationId xmlns:a16="http://schemas.microsoft.com/office/drawing/2014/main" id="{60218585-C9EA-3CE9-75A6-E6448553FEB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0" name="Graphic 157">
              <a:extLst>
                <a:ext uri="{FF2B5EF4-FFF2-40B4-BE49-F238E27FC236}">
                  <a16:creationId xmlns:a16="http://schemas.microsoft.com/office/drawing/2014/main" id="{980F85D9-C677-6FA5-48D4-51D31349D05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2" name="Freeform: Shape 21">
                <a:extLst>
                  <a:ext uri="{FF2B5EF4-FFF2-40B4-BE49-F238E27FC236}">
                    <a16:creationId xmlns:a16="http://schemas.microsoft.com/office/drawing/2014/main" id="{38FA4A65-76E6-59EC-5F55-49F02434DA23}"/>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3" name="Freeform: Shape 22">
                <a:extLst>
                  <a:ext uri="{FF2B5EF4-FFF2-40B4-BE49-F238E27FC236}">
                    <a16:creationId xmlns:a16="http://schemas.microsoft.com/office/drawing/2014/main" id="{DD40E147-7AFE-D3BC-1FFE-7D1B83F8E1F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8D838EE7-7358-4D26-B5E5-E6AC0BE3421C}"/>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1E9972B7-94D0-2DBC-5802-8DAF5F0168F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8BD0AA6D-6386-C552-04CA-40C660ACC34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41B9A293-2C7A-1C7B-63BC-398C8325C5A4}"/>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dirty="0"/>
              </a:p>
            </p:txBody>
          </p:sp>
          <p:sp>
            <p:nvSpPr>
              <p:cNvPr id="28" name="Freeform: Shape 27">
                <a:extLst>
                  <a:ext uri="{FF2B5EF4-FFF2-40B4-BE49-F238E27FC236}">
                    <a16:creationId xmlns:a16="http://schemas.microsoft.com/office/drawing/2014/main" id="{F357C298-9254-80B6-B675-66EF1137D969}"/>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1" name="Freeform: Shape 20">
              <a:extLst>
                <a:ext uri="{FF2B5EF4-FFF2-40B4-BE49-F238E27FC236}">
                  <a16:creationId xmlns:a16="http://schemas.microsoft.com/office/drawing/2014/main" id="{FB5990FA-2EE9-04A0-CA17-7E00467E658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9" name="Top Right">
            <a:extLst>
              <a:ext uri="{FF2B5EF4-FFF2-40B4-BE49-F238E27FC236}">
                <a16:creationId xmlns:a16="http://schemas.microsoft.com/office/drawing/2014/main" id="{E8A9E46B-1C47-0E88-5A05-C3277B21E20D}"/>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0" name="Freeform: Shape 29">
              <a:extLst>
                <a:ext uri="{FF2B5EF4-FFF2-40B4-BE49-F238E27FC236}">
                  <a16:creationId xmlns:a16="http://schemas.microsoft.com/office/drawing/2014/main" id="{48389DE1-2900-2F7F-20B5-1014A32E64C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59EF4C7F-D6C7-38B7-9746-6FE0ADD2FCB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8906CB-4819-CDB2-53FE-02576AA222D6}"/>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8A0A8E6-840B-3371-52C9-523FF60F4EA8}"/>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E003632-5E1B-A49C-DB69-BFF7EB3066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5B0E70A1-ACB4-0483-E8EE-B27C52C783B7}"/>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7EF0D1EC-FE18-96D2-7EC3-0BEA8A3BC0A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dirty="0"/>
            </a:p>
          </p:txBody>
        </p:sp>
      </p:grpSp>
    </p:spTree>
    <p:extLst>
      <p:ext uri="{BB962C8B-B14F-4D97-AF65-F5344CB8AC3E}">
        <p14:creationId xmlns:p14="http://schemas.microsoft.com/office/powerpoint/2010/main" val="418555912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F62B1D-5967-FAE1-4E63-0B8BFFDE4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Intro and Outro</a:t>
            </a:r>
          </a:p>
        </p:txBody>
      </p:sp>
      <p:sp>
        <p:nvSpPr>
          <p:cNvPr id="3" name="Text Placeholder 2">
            <a:extLst>
              <a:ext uri="{FF2B5EF4-FFF2-40B4-BE49-F238E27FC236}">
                <a16:creationId xmlns:a16="http://schemas.microsoft.com/office/drawing/2014/main" id="{221062D4-1AC2-BA1B-C8AC-8E38B55972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CDD2B-F263-EFB1-F963-026754BA4C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5D98B4-E6F8-4F23-835D-E71E8A124218}" type="datetime1">
              <a:rPr lang="en-US" smtClean="0"/>
              <a:t>2/24/2026</a:t>
            </a:fld>
            <a:endParaRPr lang="en-US"/>
          </a:p>
        </p:txBody>
      </p:sp>
      <p:sp>
        <p:nvSpPr>
          <p:cNvPr id="5" name="Footer Placeholder 4">
            <a:extLst>
              <a:ext uri="{FF2B5EF4-FFF2-40B4-BE49-F238E27FC236}">
                <a16:creationId xmlns:a16="http://schemas.microsoft.com/office/drawing/2014/main" id="{EC033834-06F2-6C6A-1718-386C3B714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61C72-1E99-1B75-14ED-6C066F21A2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20A4EAF-0ED2-4AC2-8150-57078267205A}" type="slidenum">
              <a:rPr lang="en-US" smtClean="0"/>
              <a:pPr/>
              <a:t>‹#›</a:t>
            </a:fld>
            <a:endParaRPr lang="en-US" dirty="0"/>
          </a:p>
        </p:txBody>
      </p:sp>
    </p:spTree>
    <p:extLst>
      <p:ext uri="{BB962C8B-B14F-4D97-AF65-F5344CB8AC3E}">
        <p14:creationId xmlns:p14="http://schemas.microsoft.com/office/powerpoint/2010/main" val="995238255"/>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0DF690B-53C8-A9B6-954D-9A3B94E7E85D}"/>
              </a:ext>
              <a:ext uri="{C183D7F6-B498-43B3-948B-1728B52AA6E4}">
                <adec:decorative xmlns:adec="http://schemas.microsoft.com/office/drawing/2017/decorative" val="1"/>
              </a:ext>
            </a:extLst>
          </p:cNvPr>
          <p:cNvSpPr/>
          <p:nvPr userDrawn="1"/>
        </p:nvSpPr>
        <p:spPr>
          <a:xfrm>
            <a:off x="0" y="6074127"/>
            <a:ext cx="12192000" cy="78795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EAC8CB-21A9-4979-B5C6-1FCF15DA2472}" type="datetime1">
              <a:rPr lang="en-US" smtClean="0"/>
              <a:t>2/24/2026</a:t>
            </a:fld>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338254EE-1697-41C0-890F-42D22A39C357}" type="slidenum">
              <a:rPr lang="en-US" smtClean="0"/>
              <a:pPr>
                <a:defRPr/>
              </a:pPr>
              <a:t>‹#›</a:t>
            </a:fld>
            <a:endParaRPr lang="en-US" dirty="0"/>
          </a:p>
        </p:txBody>
      </p:sp>
      <p:pic>
        <p:nvPicPr>
          <p:cNvPr id="25" name="Picture 24" descr="Text&#10;&#10;Description automatically generated">
            <a:extLst>
              <a:ext uri="{FF2B5EF4-FFF2-40B4-BE49-F238E27FC236}">
                <a16:creationId xmlns:a16="http://schemas.microsoft.com/office/drawing/2014/main" id="{BFCF5C24-05A9-9DB4-B177-784BEB6A63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221" y="6205748"/>
            <a:ext cx="1517003" cy="505668"/>
          </a:xfrm>
          <a:prstGeom prst="rect">
            <a:avLst/>
          </a:prstGeom>
        </p:spPr>
      </p:pic>
      <p:pic>
        <p:nvPicPr>
          <p:cNvPr id="2" name="Picture 1">
            <a:extLst>
              <a:ext uri="{FF2B5EF4-FFF2-40B4-BE49-F238E27FC236}">
                <a16:creationId xmlns:a16="http://schemas.microsoft.com/office/drawing/2014/main" id="{180D6261-466C-501C-A1A5-4F48C72062B2}"/>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1925162" y="6283137"/>
            <a:ext cx="1934617" cy="365125"/>
          </a:xfrm>
          <a:prstGeom prst="rect">
            <a:avLst/>
          </a:prstGeom>
        </p:spPr>
      </p:pic>
    </p:spTree>
    <p:extLst>
      <p:ext uri="{BB962C8B-B14F-4D97-AF65-F5344CB8AC3E}">
        <p14:creationId xmlns:p14="http://schemas.microsoft.com/office/powerpoint/2010/main" val="2583829522"/>
      </p:ext>
    </p:extLst>
  </p:cSld>
  <p:clrMap bg1="lt1" tx1="dk1" bg2="lt2" tx2="dk2" accent1="accent1" accent2="accent2" accent3="accent3" accent4="accent4" accent5="accent5" accent6="accent6" hlink="hlink" folHlink="folHlink"/>
  <p:sldLayoutIdLst>
    <p:sldLayoutId id="2147483696" r:id="rId1"/>
    <p:sldLayoutId id="2147483714" r:id="rId2"/>
    <p:sldLayoutId id="2147483702" r:id="rId3"/>
    <p:sldLayoutId id="2147483716" r:id="rId4"/>
    <p:sldLayoutId id="2147483707" r:id="rId5"/>
    <p:sldLayoutId id="2147483708" r:id="rId6"/>
    <p:sldLayoutId id="2147483717" r:id="rId7"/>
    <p:sldLayoutId id="2147483709" r:id="rId8"/>
    <p:sldLayoutId id="2147483710" r:id="rId9"/>
    <p:sldLayoutId id="2147483711" r:id="rId10"/>
    <p:sldLayoutId id="214748371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epa.gov/sdwa/drinking-water-optimization-program"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epa.gov/sdwa/hydrant-sampler-procedure-and-parts-lists"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epa.gov/sdwa/drinking-water-optimization-program"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epa.gov/sdwa/calculated-flush-time-cft-or-calculated-flush-volume-cfv-approach-representative-distribution"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1.xml"/><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757655" y="3857675"/>
            <a:ext cx="3558701" cy="375552"/>
          </a:xfrm>
          <a:prstGeom prst="rect">
            <a:avLst/>
          </a:prstGeom>
        </p:spPr>
        <p:txBody>
          <a:bodyPr lIns="0" tIns="0" rIns="0" bIns="0" rtlCol="0" anchor="t">
            <a:spAutoFit/>
          </a:bodyPr>
          <a:lstStyle/>
          <a:p>
            <a:pPr>
              <a:lnSpc>
                <a:spcPct val="150000"/>
              </a:lnSpc>
              <a:defRPr/>
            </a:pPr>
            <a:r>
              <a:rPr lang="en-US" b="1" dirty="0">
                <a:solidFill>
                  <a:srgbClr val="326297"/>
                </a:solidFill>
                <a:latin typeface="Aptos" panose="020B0004020202020204" pitchFamily="34" charset="0"/>
                <a:ea typeface="Lato" panose="020F0502020204030203" pitchFamily="34" charset="0"/>
                <a:cs typeface="Lato" panose="020F0502020204030203" pitchFamily="34" charset="0"/>
              </a:rPr>
              <a:t>March 10, 2026</a:t>
            </a:r>
          </a:p>
        </p:txBody>
      </p:sp>
      <p:sp>
        <p:nvSpPr>
          <p:cNvPr id="11" name="TextBox 11"/>
          <p:cNvSpPr txBox="1"/>
          <p:nvPr/>
        </p:nvSpPr>
        <p:spPr>
          <a:xfrm>
            <a:off x="11176192" y="6191250"/>
            <a:ext cx="330008" cy="153888"/>
          </a:xfrm>
          <a:prstGeom prst="rect">
            <a:avLst/>
          </a:prstGeom>
        </p:spPr>
        <p:txBody>
          <a:bodyPr lIns="0" tIns="0" rIns="0" bIns="0" rtlCol="0" anchor="t">
            <a:spAutoFit/>
          </a:bodyPr>
          <a:lstStyle/>
          <a:p>
            <a:pPr algn="r">
              <a:lnSpc>
                <a:spcPts val="1154"/>
              </a:lnSpc>
            </a:pPr>
            <a:r>
              <a:rPr lang="en-US" sz="1154" b="1">
                <a:solidFill>
                  <a:srgbClr val="FFFFFF"/>
                </a:solidFill>
                <a:latin typeface="HK Grotesk Bold"/>
                <a:ea typeface="HK Grotesk Bold"/>
                <a:cs typeface="HK Grotesk Bold"/>
                <a:sym typeface="HK Grotesk Bold"/>
              </a:rPr>
              <a:t>1.</a:t>
            </a:r>
          </a:p>
        </p:txBody>
      </p:sp>
      <p:pic>
        <p:nvPicPr>
          <p:cNvPr id="13" name="Picture 12" descr="Lake Tahoe Skies">
            <a:extLst>
              <a:ext uri="{FF2B5EF4-FFF2-40B4-BE49-F238E27FC236}">
                <a16:creationId xmlns:a16="http://schemas.microsoft.com/office/drawing/2014/main" id="{497B674B-C3AA-0DCD-9467-5299003B6104}"/>
              </a:ext>
            </a:extLst>
          </p:cNvPr>
          <p:cNvPicPr>
            <a:picLocks noChangeAspect="1"/>
          </p:cNvPicPr>
          <p:nvPr/>
        </p:nvPicPr>
        <p:blipFill>
          <a:blip r:embed="rId2" cstate="print">
            <a:extLst>
              <a:ext uri="{28A0092B-C50C-407E-A947-70E740481C1C}">
                <a14:useLocalDpi xmlns:a14="http://schemas.microsoft.com/office/drawing/2010/main" val="0"/>
              </a:ext>
            </a:extLst>
          </a:blip>
          <a:srcRect l="16566" r="26338"/>
          <a:stretch/>
        </p:blipFill>
        <p:spPr>
          <a:xfrm>
            <a:off x="6318402" y="0"/>
            <a:ext cx="58735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Picture 13" descr="Text&#10;&#10;Description automatically generated">
            <a:extLst>
              <a:ext uri="{FF2B5EF4-FFF2-40B4-BE49-F238E27FC236}">
                <a16:creationId xmlns:a16="http://schemas.microsoft.com/office/drawing/2014/main" id="{A4676AC6-BA8E-7C21-0D7D-5875CADBF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88" y="5420242"/>
            <a:ext cx="2346694" cy="552626"/>
          </a:xfrm>
          <a:prstGeom prst="rect">
            <a:avLst/>
          </a:prstGeom>
        </p:spPr>
      </p:pic>
      <p:sp>
        <p:nvSpPr>
          <p:cNvPr id="15" name="TextBox 14">
            <a:extLst>
              <a:ext uri="{FF2B5EF4-FFF2-40B4-BE49-F238E27FC236}">
                <a16:creationId xmlns:a16="http://schemas.microsoft.com/office/drawing/2014/main" id="{120793BD-4B5D-565C-E929-F16BE6490DC8}"/>
              </a:ext>
            </a:extLst>
          </p:cNvPr>
          <p:cNvSpPr txBox="1">
            <a:spLocks noChangeArrowheads="1"/>
          </p:cNvSpPr>
          <p:nvPr/>
        </p:nvSpPr>
        <p:spPr bwMode="auto">
          <a:xfrm>
            <a:off x="669998" y="4382023"/>
            <a:ext cx="4267761" cy="707886"/>
          </a:xfrm>
          <a:prstGeom prst="rect">
            <a:avLst/>
          </a:prstGeom>
          <a:noFill/>
          <a:ln w="9525">
            <a:noFill/>
            <a:miter lim="800000"/>
            <a:headEnd/>
            <a:tailEnd/>
          </a:ln>
        </p:spPr>
        <p:txBody>
          <a:bodyPr wrap="square" lIns="91440" tIns="45720" rIns="91440" bIns="45720" anchor="t">
            <a:spAutoFit/>
          </a:bodyPr>
          <a:lstStyle/>
          <a:p>
            <a:pPr>
              <a:lnSpc>
                <a:spcPts val="2800"/>
              </a:lnSpc>
              <a:defRPr/>
            </a:pPr>
            <a:r>
              <a:rPr lang="en-US" dirty="0">
                <a:solidFill>
                  <a:srgbClr val="343434"/>
                </a:solidFill>
                <a:latin typeface="+mj-lt"/>
                <a:ea typeface="Lato" panose="020F0502020204030203" pitchFamily="34" charset="0"/>
                <a:cs typeface="Segoe UI" panose="020B0502040204020203" pitchFamily="34" charset="0"/>
              </a:rPr>
              <a:t>Presented by</a:t>
            </a:r>
          </a:p>
          <a:p>
            <a:pPr>
              <a:lnSpc>
                <a:spcPts val="2000"/>
              </a:lnSpc>
              <a:defRPr/>
            </a:pPr>
            <a:r>
              <a:rPr lang="en-US" sz="2000" b="1" dirty="0">
                <a:solidFill>
                  <a:srgbClr val="326297"/>
                </a:solidFill>
                <a:latin typeface="+mj-lt"/>
                <a:ea typeface="Lato" panose="020F0502020204030203" pitchFamily="34" charset="0"/>
                <a:cs typeface="Segoe UI" panose="020B0502040204020203" pitchFamily="34" charset="0"/>
              </a:rPr>
              <a:t>Reggie Lang, PE</a:t>
            </a:r>
          </a:p>
        </p:txBody>
      </p:sp>
      <p:sp>
        <p:nvSpPr>
          <p:cNvPr id="16" name="TextBox 15">
            <a:extLst>
              <a:ext uri="{FF2B5EF4-FFF2-40B4-BE49-F238E27FC236}">
                <a16:creationId xmlns:a16="http://schemas.microsoft.com/office/drawing/2014/main" id="{00EDB4E2-23B0-AF99-C199-533FFAEC4B93}"/>
              </a:ext>
            </a:extLst>
          </p:cNvPr>
          <p:cNvSpPr txBox="1">
            <a:spLocks noChangeArrowheads="1"/>
          </p:cNvSpPr>
          <p:nvPr/>
        </p:nvSpPr>
        <p:spPr bwMode="auto">
          <a:xfrm>
            <a:off x="669999" y="2847347"/>
            <a:ext cx="4872464" cy="861774"/>
          </a:xfrm>
          <a:prstGeom prst="rect">
            <a:avLst/>
          </a:prstGeom>
          <a:noFill/>
          <a:ln w="9525">
            <a:noFill/>
            <a:miter lim="800000"/>
            <a:headEnd/>
            <a:tailEnd/>
          </a:ln>
        </p:spPr>
        <p:txBody>
          <a:bodyPr wrap="square" lIns="91440" tIns="45720" rIns="91440" bIns="45720" anchor="t">
            <a:spAutoFit/>
          </a:bodyPr>
          <a:lstStyle/>
          <a:p>
            <a:pPr>
              <a:lnSpc>
                <a:spcPts val="2000"/>
              </a:lnSpc>
              <a:defRPr/>
            </a:pPr>
            <a:r>
              <a:rPr lang="en-US" dirty="0">
                <a:solidFill>
                  <a:srgbClr val="343434"/>
                </a:solidFill>
                <a:latin typeface="Aptos" panose="020B0004020202020204" pitchFamily="34" charset="0"/>
                <a:ea typeface="Lato" panose="020F0502020204030203" pitchFamily="34" charset="0"/>
                <a:cs typeface="Segoe UI" panose="020B0502040204020203" pitchFamily="34" charset="0"/>
              </a:rPr>
              <a:t>RCAC Conference</a:t>
            </a:r>
          </a:p>
          <a:p>
            <a:pPr>
              <a:lnSpc>
                <a:spcPts val="2000"/>
              </a:lnSpc>
              <a:defRPr/>
            </a:pPr>
            <a:r>
              <a:rPr lang="en-US" dirty="0">
                <a:solidFill>
                  <a:srgbClr val="343434"/>
                </a:solidFill>
                <a:latin typeface="Aptos" panose="020B0004020202020204" pitchFamily="34" charset="0"/>
                <a:ea typeface="Lato" panose="020F0502020204030203" pitchFamily="34" charset="0"/>
                <a:cs typeface="Segoe UI" panose="020B0502040204020203" pitchFamily="34" charset="0"/>
              </a:rPr>
              <a:t>Area Wide Optimization Program</a:t>
            </a:r>
          </a:p>
          <a:p>
            <a:pPr>
              <a:lnSpc>
                <a:spcPts val="2000"/>
              </a:lnSpc>
              <a:defRPr/>
            </a:pPr>
            <a:r>
              <a:rPr lang="en-US" dirty="0">
                <a:solidFill>
                  <a:srgbClr val="343434"/>
                </a:solidFill>
                <a:latin typeface="Aptos" panose="020B0004020202020204" pitchFamily="34" charset="0"/>
                <a:ea typeface="Lato" panose="020F0502020204030203" pitchFamily="34" charset="0"/>
                <a:cs typeface="Segoe UI" panose="020B0502040204020203" pitchFamily="34" charset="0"/>
              </a:rPr>
              <a:t>AWOP</a:t>
            </a:r>
          </a:p>
        </p:txBody>
      </p:sp>
      <p:sp>
        <p:nvSpPr>
          <p:cNvPr id="17" name="TextBox 15">
            <a:extLst>
              <a:ext uri="{FF2B5EF4-FFF2-40B4-BE49-F238E27FC236}">
                <a16:creationId xmlns:a16="http://schemas.microsoft.com/office/drawing/2014/main" id="{5C5EE25F-3E18-5AF0-2795-0FF8F8531816}"/>
              </a:ext>
            </a:extLst>
          </p:cNvPr>
          <p:cNvSpPr txBox="1"/>
          <p:nvPr/>
        </p:nvSpPr>
        <p:spPr>
          <a:xfrm>
            <a:off x="757655" y="874562"/>
            <a:ext cx="5543993" cy="2000548"/>
          </a:xfrm>
          <a:prstGeom prst="rect">
            <a:avLst/>
          </a:prstGeom>
        </p:spPr>
        <p:txBody>
          <a:bodyPr wrap="square" lIns="0" tIns="0" rIns="0" bIns="0" rtlCol="0" anchor="t">
            <a:spAutoFit/>
          </a:bodyPr>
          <a:lstStyle/>
          <a:p>
            <a:pPr>
              <a:lnSpc>
                <a:spcPts val="5200"/>
              </a:lnSpc>
            </a:pPr>
            <a:r>
              <a:rPr lang="en-US" sz="2800" b="1" dirty="0">
                <a:solidFill>
                  <a:srgbClr val="326297"/>
                </a:solidFill>
                <a:latin typeface="+mj-lt"/>
                <a:ea typeface="HK Grotesk Bold"/>
                <a:cs typeface="Posterama" panose="020B0504020200020000" pitchFamily="34" charset="0"/>
                <a:sym typeface="HK Grotesk Bold"/>
              </a:rPr>
              <a:t>Nevada Division of </a:t>
            </a:r>
          </a:p>
          <a:p>
            <a:pPr>
              <a:lnSpc>
                <a:spcPts val="5200"/>
              </a:lnSpc>
            </a:pPr>
            <a:r>
              <a:rPr lang="en-US" sz="5400" b="1" dirty="0">
                <a:solidFill>
                  <a:srgbClr val="326297"/>
                </a:solidFill>
                <a:latin typeface="+mj-lt"/>
                <a:ea typeface="HK Grotesk Bold"/>
                <a:cs typeface="Posterama" panose="020B0504020200020000" pitchFamily="34" charset="0"/>
                <a:sym typeface="HK Grotesk Bold"/>
              </a:rPr>
              <a:t>Environmental Protection</a:t>
            </a:r>
          </a:p>
        </p:txBody>
      </p:sp>
      <p:sp>
        <p:nvSpPr>
          <p:cNvPr id="6" name="Slide Number Placeholder 5">
            <a:extLst>
              <a:ext uri="{FF2B5EF4-FFF2-40B4-BE49-F238E27FC236}">
                <a16:creationId xmlns:a16="http://schemas.microsoft.com/office/drawing/2014/main" id="{9838C956-53A2-EDEA-449D-963FFF74DB87}"/>
              </a:ext>
            </a:extLst>
          </p:cNvPr>
          <p:cNvSpPr>
            <a:spLocks noGrp="1"/>
          </p:cNvSpPr>
          <p:nvPr>
            <p:ph type="sldNum" sz="quarter" idx="12"/>
          </p:nvPr>
        </p:nvSpPr>
        <p:spPr>
          <a:xfrm>
            <a:off x="8829675" y="6356350"/>
            <a:ext cx="2743200" cy="365125"/>
          </a:xfrm>
        </p:spPr>
        <p:txBody>
          <a:bodyPr/>
          <a:lstStyle/>
          <a:p>
            <a:fld id="{D20A4EAF-0ED2-4AC2-8150-57078267205A}" type="slidenum">
              <a:rPr lang="en-US" smtClean="0"/>
              <a:t>1</a:t>
            </a:fld>
            <a:endParaRPr lang="en-US" dirty="0"/>
          </a:p>
        </p:txBody>
      </p:sp>
      <p:pic>
        <p:nvPicPr>
          <p:cNvPr id="20" name="Picture 19">
            <a:extLst>
              <a:ext uri="{FF2B5EF4-FFF2-40B4-BE49-F238E27FC236}">
                <a16:creationId xmlns:a16="http://schemas.microsoft.com/office/drawing/2014/main" id="{50824243-4490-9813-72E2-5406797705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96409" y="5417817"/>
            <a:ext cx="2968747" cy="5545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EBE6-B03B-5F97-F9C9-9387A6F461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CA043-1444-FC72-2AD0-37DB046A12C2}"/>
              </a:ext>
            </a:extLst>
          </p:cNvPr>
          <p:cNvSpPr>
            <a:spLocks noGrp="1"/>
          </p:cNvSpPr>
          <p:nvPr>
            <p:ph type="sldNum" sz="quarter" idx="12"/>
          </p:nvPr>
        </p:nvSpPr>
        <p:spPr/>
        <p:txBody>
          <a:bodyPr/>
          <a:lstStyle/>
          <a:p>
            <a:pPr>
              <a:defRPr/>
            </a:pPr>
            <a:fld id="{932C1140-0409-4EB3-BB7D-DC6DFCB68053}" type="slidenum">
              <a:rPr lang="en-US" smtClean="0"/>
              <a:pPr>
                <a:defRPr/>
              </a:pPr>
              <a:t>10</a:t>
            </a:fld>
            <a:endParaRPr lang="en-US"/>
          </a:p>
        </p:txBody>
      </p:sp>
      <p:sp>
        <p:nvSpPr>
          <p:cNvPr id="3" name="TextBox 25">
            <a:extLst>
              <a:ext uri="{FF2B5EF4-FFF2-40B4-BE49-F238E27FC236}">
                <a16:creationId xmlns:a16="http://schemas.microsoft.com/office/drawing/2014/main" id="{F95B3F52-B1A2-0693-0877-0530D3EED881}"/>
              </a:ext>
            </a:extLst>
          </p:cNvPr>
          <p:cNvSpPr txBox="1"/>
          <p:nvPr/>
        </p:nvSpPr>
        <p:spPr>
          <a:xfrm>
            <a:off x="-1" y="619807"/>
            <a:ext cx="12191999" cy="541559"/>
          </a:xfrm>
          <a:prstGeom prst="rect">
            <a:avLst/>
          </a:prstGeom>
        </p:spPr>
        <p:txBody>
          <a:bodyPr wrap="square" lIns="0" tIns="0" rIns="0" bIns="0" rtlCol="0" anchor="t">
            <a:spAutoFit/>
          </a:bodyPr>
          <a:lstStyle/>
          <a:p>
            <a:pPr algn="ctr">
              <a:lnSpc>
                <a:spcPts val="4000"/>
              </a:lnSpc>
            </a:pPr>
            <a:r>
              <a:rPr lang="en-US" sz="5400" b="1">
                <a:solidFill>
                  <a:srgbClr val="326297"/>
                </a:solidFill>
                <a:latin typeface="+mj-lt"/>
                <a:ea typeface="Verdana" panose="020B0604030504040204" pitchFamily="34" charset="0"/>
                <a:cs typeface="Segoe UI" panose="020B0502040204020203" pitchFamily="34" charset="0"/>
              </a:rPr>
              <a:t>Benefits</a:t>
            </a:r>
            <a:endParaRPr lang="en-US" sz="5400" b="1" dirty="0">
              <a:solidFill>
                <a:srgbClr val="1566A8"/>
              </a:solidFill>
              <a:latin typeface="+mj-lt"/>
              <a:ea typeface="HK Grotesk Bold"/>
              <a:cs typeface="HK Grotesk Bold"/>
              <a:sym typeface="HK Grotesk Bold"/>
            </a:endParaRPr>
          </a:p>
        </p:txBody>
      </p:sp>
      <p:sp>
        <p:nvSpPr>
          <p:cNvPr id="4" name="TextBox 3">
            <a:extLst>
              <a:ext uri="{FF2B5EF4-FFF2-40B4-BE49-F238E27FC236}">
                <a16:creationId xmlns:a16="http://schemas.microsoft.com/office/drawing/2014/main" id="{6280CA08-2128-0571-587F-6F3A60E3A33A}"/>
              </a:ext>
            </a:extLst>
          </p:cNvPr>
          <p:cNvSpPr txBox="1"/>
          <p:nvPr/>
        </p:nvSpPr>
        <p:spPr>
          <a:xfrm>
            <a:off x="304800" y="1981200"/>
            <a:ext cx="5334000" cy="3046988"/>
          </a:xfrm>
          <a:prstGeom prst="rect">
            <a:avLst/>
          </a:prstGeom>
          <a:noFill/>
        </p:spPr>
        <p:txBody>
          <a:bodyPr wrap="square" rtlCol="0">
            <a:spAutoFit/>
          </a:bodyPr>
          <a:lstStyle/>
          <a:p>
            <a:pPr algn="l">
              <a:buNone/>
            </a:pPr>
            <a:r>
              <a:rPr lang="en-US" sz="2400" b="0" i="0" dirty="0">
                <a:solidFill>
                  <a:srgbClr val="1B1B1B"/>
                </a:solidFill>
                <a:effectLst/>
                <a:latin typeface="+mn-lt"/>
              </a:rPr>
              <a:t>Participants in Area-Wide Optimization Program (AWOP) have cited multiple benefits including:</a:t>
            </a:r>
          </a:p>
          <a:p>
            <a:pPr algn="l">
              <a:buNone/>
            </a:pPr>
            <a:endParaRPr lang="en-US" sz="2000" b="0" i="0" dirty="0">
              <a:solidFill>
                <a:srgbClr val="1B1B1B"/>
              </a:solidFill>
              <a:effectLst/>
              <a:latin typeface="+mn-lt"/>
            </a:endParaRPr>
          </a:p>
          <a:p>
            <a:pPr algn="l">
              <a:buNone/>
            </a:pPr>
            <a:r>
              <a:rPr lang="en-US" sz="2000" b="1" i="0" dirty="0">
                <a:solidFill>
                  <a:srgbClr val="1B1B1B"/>
                </a:solidFill>
                <a:effectLst/>
                <a:latin typeface="+mn-lt"/>
              </a:rPr>
              <a:t>Compliance Assistance for Small and Large Water Systems</a:t>
            </a:r>
          </a:p>
          <a:p>
            <a:pPr algn="l">
              <a:buFont typeface="Arial" panose="020B0604020202020204" pitchFamily="34" charset="0"/>
              <a:buChar char="•"/>
            </a:pPr>
            <a:r>
              <a:rPr lang="en-US" sz="2000" b="0" i="0" dirty="0">
                <a:solidFill>
                  <a:srgbClr val="1B1B1B"/>
                </a:solidFill>
                <a:effectLst/>
                <a:latin typeface="+mn-lt"/>
              </a:rPr>
              <a:t>Provides a cost-effective compliance assistance/improvement approach. For example:</a:t>
            </a:r>
          </a:p>
        </p:txBody>
      </p:sp>
      <p:pic>
        <p:nvPicPr>
          <p:cNvPr id="1026" name="Picture 2" descr="Impact of drinking water optimization based technical assistance activities on disinfection byproduct (DBP) levels in the distribution system.">
            <a:extLst>
              <a:ext uri="{FF2B5EF4-FFF2-40B4-BE49-F238E27FC236}">
                <a16:creationId xmlns:a16="http://schemas.microsoft.com/office/drawing/2014/main" id="{F5274A00-F9E8-BD35-24D7-47D87C11C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1905000"/>
            <a:ext cx="594360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95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44100-EAB7-6B5A-3889-59D77BE727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6266F2-B46D-374E-3787-8A2159A91B30}"/>
              </a:ext>
            </a:extLst>
          </p:cNvPr>
          <p:cNvSpPr>
            <a:spLocks noGrp="1"/>
          </p:cNvSpPr>
          <p:nvPr>
            <p:ph type="sldNum" sz="quarter" idx="12"/>
          </p:nvPr>
        </p:nvSpPr>
        <p:spPr/>
        <p:txBody>
          <a:bodyPr/>
          <a:lstStyle/>
          <a:p>
            <a:pPr>
              <a:defRPr/>
            </a:pPr>
            <a:fld id="{932C1140-0409-4EB3-BB7D-DC6DFCB68053}" type="slidenum">
              <a:rPr lang="en-US" smtClean="0"/>
              <a:pPr>
                <a:defRPr/>
              </a:pPr>
              <a:t>11</a:t>
            </a:fld>
            <a:endParaRPr lang="en-US"/>
          </a:p>
        </p:txBody>
      </p:sp>
      <p:sp>
        <p:nvSpPr>
          <p:cNvPr id="3" name="TextBox 25">
            <a:extLst>
              <a:ext uri="{FF2B5EF4-FFF2-40B4-BE49-F238E27FC236}">
                <a16:creationId xmlns:a16="http://schemas.microsoft.com/office/drawing/2014/main" id="{CA425C1D-8D33-7CA3-14F4-9B7AE6ACF417}"/>
              </a:ext>
            </a:extLst>
          </p:cNvPr>
          <p:cNvSpPr txBox="1"/>
          <p:nvPr/>
        </p:nvSpPr>
        <p:spPr>
          <a:xfrm>
            <a:off x="2286000" y="619807"/>
            <a:ext cx="7467600"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Benefits</a:t>
            </a:r>
            <a:endParaRPr lang="en-US" sz="5400" b="1" dirty="0">
              <a:solidFill>
                <a:srgbClr val="1566A8"/>
              </a:solidFill>
              <a:latin typeface="+mj-lt"/>
              <a:ea typeface="HK Grotesk Bold"/>
              <a:cs typeface="HK Grotesk Bold"/>
              <a:sym typeface="HK Grotesk Bold"/>
            </a:endParaRPr>
          </a:p>
        </p:txBody>
      </p:sp>
      <p:sp>
        <p:nvSpPr>
          <p:cNvPr id="4" name="TextBox 3">
            <a:extLst>
              <a:ext uri="{FF2B5EF4-FFF2-40B4-BE49-F238E27FC236}">
                <a16:creationId xmlns:a16="http://schemas.microsoft.com/office/drawing/2014/main" id="{4D0502A1-CDEF-43E2-5E58-F7534830890E}"/>
              </a:ext>
            </a:extLst>
          </p:cNvPr>
          <p:cNvSpPr txBox="1"/>
          <p:nvPr/>
        </p:nvSpPr>
        <p:spPr>
          <a:xfrm>
            <a:off x="228600" y="1295400"/>
            <a:ext cx="11353800" cy="5109091"/>
          </a:xfrm>
          <a:prstGeom prst="rect">
            <a:avLst/>
          </a:prstGeom>
          <a:noFill/>
        </p:spPr>
        <p:txBody>
          <a:bodyPr wrap="square" rtlCol="0">
            <a:spAutoFit/>
          </a:bodyPr>
          <a:lstStyle/>
          <a:p>
            <a:pPr algn="l">
              <a:buNone/>
            </a:pPr>
            <a:r>
              <a:rPr lang="en-US" sz="2400" b="0" i="0" dirty="0">
                <a:solidFill>
                  <a:srgbClr val="1B1B1B"/>
                </a:solidFill>
                <a:effectLst/>
                <a:latin typeface="+mn-lt"/>
              </a:rPr>
              <a:t>Participants in Area-Wide Optimization Program (AWOP) have cited multiple benefits including:</a:t>
            </a:r>
          </a:p>
          <a:p>
            <a:pPr algn="l">
              <a:buNone/>
            </a:pPr>
            <a:endParaRPr lang="en-US" sz="2000" b="0" i="0" dirty="0">
              <a:solidFill>
                <a:srgbClr val="1B1B1B"/>
              </a:solidFill>
              <a:effectLst/>
              <a:latin typeface="+mn-lt"/>
            </a:endParaRPr>
          </a:p>
          <a:p>
            <a:pPr algn="l">
              <a:buNone/>
            </a:pPr>
            <a:r>
              <a:rPr lang="en-US" sz="2000" b="1" i="0" dirty="0">
                <a:solidFill>
                  <a:srgbClr val="1B1B1B"/>
                </a:solidFill>
                <a:effectLst/>
                <a:latin typeface="+mn-lt"/>
              </a:rPr>
              <a:t>Compliance Assistance for Small and Large Water Systems</a:t>
            </a:r>
          </a:p>
          <a:p>
            <a:pPr algn="l">
              <a:buFont typeface="Arial" panose="020B0604020202020204" pitchFamily="34" charset="0"/>
              <a:buChar char="•"/>
            </a:pPr>
            <a:r>
              <a:rPr lang="en-US" sz="2000" b="0" i="0" dirty="0">
                <a:solidFill>
                  <a:srgbClr val="1B1B1B"/>
                </a:solidFill>
                <a:effectLst/>
                <a:latin typeface="+mn-lt"/>
              </a:rPr>
              <a:t>Provides a cost-effective compliance assistance/improvement approach.</a:t>
            </a:r>
          </a:p>
          <a:p>
            <a:pPr algn="l">
              <a:buFont typeface="Arial" panose="020B0604020202020204" pitchFamily="34" charset="0"/>
              <a:buChar char="•"/>
            </a:pPr>
            <a:endParaRPr lang="en-US" sz="2000" dirty="0">
              <a:solidFill>
                <a:srgbClr val="1B1B1B"/>
              </a:solidFill>
              <a:latin typeface="+mn-lt"/>
            </a:endParaRPr>
          </a:p>
          <a:p>
            <a:pPr algn="l">
              <a:buNone/>
            </a:pPr>
            <a:r>
              <a:rPr lang="en-US" sz="2000" b="1" i="0" dirty="0">
                <a:solidFill>
                  <a:srgbClr val="1B1B1B"/>
                </a:solidFill>
                <a:effectLst/>
                <a:latin typeface="+mn-lt"/>
              </a:rPr>
              <a:t>Effective Use of State Resources</a:t>
            </a:r>
          </a:p>
          <a:p>
            <a:pPr algn="l">
              <a:buFont typeface="Arial" panose="020B0604020202020204" pitchFamily="34" charset="0"/>
              <a:buChar char="•"/>
            </a:pPr>
            <a:r>
              <a:rPr lang="en-US" sz="2000" b="0" i="0" dirty="0">
                <a:solidFill>
                  <a:srgbClr val="1B1B1B"/>
                </a:solidFill>
                <a:effectLst/>
                <a:latin typeface="+mn-lt"/>
              </a:rPr>
              <a:t>Resources allocated to systems based upon numerous factors, such as greatest need for water quality improvements and historical compliance violation vulnerability.</a:t>
            </a:r>
          </a:p>
          <a:p>
            <a:pPr algn="l">
              <a:buFont typeface="Arial" panose="020B0604020202020204" pitchFamily="34" charset="0"/>
              <a:buChar char="•"/>
            </a:pPr>
            <a:r>
              <a:rPr lang="en-US" sz="2000" b="0" i="0" dirty="0">
                <a:solidFill>
                  <a:srgbClr val="1B1B1B"/>
                </a:solidFill>
                <a:effectLst/>
                <a:latin typeface="+mn-lt"/>
              </a:rPr>
              <a:t>The correct technical assistance tools can be targeted for each system.</a:t>
            </a:r>
          </a:p>
          <a:p>
            <a:pPr algn="l">
              <a:buNone/>
            </a:pPr>
            <a:r>
              <a:rPr lang="en-US" sz="2000" b="1" i="0" dirty="0">
                <a:solidFill>
                  <a:srgbClr val="1B1B1B"/>
                </a:solidFill>
                <a:effectLst/>
                <a:latin typeface="+mn-lt"/>
              </a:rPr>
              <a:t>Improved Treatment Plant Performance and Distribution System Operations</a:t>
            </a:r>
          </a:p>
          <a:p>
            <a:pPr algn="l">
              <a:buFont typeface="Arial" panose="020B0604020202020204" pitchFamily="34" charset="0"/>
              <a:buChar char="•"/>
            </a:pPr>
            <a:r>
              <a:rPr lang="en-US" sz="2000" b="0" i="0" dirty="0">
                <a:solidFill>
                  <a:srgbClr val="1B1B1B"/>
                </a:solidFill>
                <a:effectLst/>
                <a:latin typeface="+mn-lt"/>
              </a:rPr>
              <a:t>Represents a long-term, sustainable, approach.</a:t>
            </a:r>
          </a:p>
          <a:p>
            <a:pPr algn="l">
              <a:buFont typeface="Arial" panose="020B0604020202020204" pitchFamily="34" charset="0"/>
              <a:buChar char="•"/>
            </a:pPr>
            <a:r>
              <a:rPr lang="en-US" sz="2000" b="0" i="0" dirty="0">
                <a:solidFill>
                  <a:srgbClr val="1B1B1B"/>
                </a:solidFill>
                <a:effectLst/>
                <a:latin typeface="+mn-lt"/>
              </a:rPr>
              <a:t>Fosters the enhanced capability of water system operators.</a:t>
            </a:r>
          </a:p>
          <a:p>
            <a:pPr algn="l">
              <a:buFont typeface="Arial" panose="020B0604020202020204" pitchFamily="34" charset="0"/>
              <a:buChar char="•"/>
            </a:pPr>
            <a:r>
              <a:rPr lang="en-US" sz="2000" b="0" i="0" dirty="0">
                <a:solidFill>
                  <a:srgbClr val="1B1B1B"/>
                </a:solidFill>
                <a:effectLst/>
                <a:latin typeface="+mn-lt"/>
              </a:rPr>
              <a:t>Documents the data-based, results-driven program.</a:t>
            </a:r>
          </a:p>
          <a:p>
            <a:pPr algn="l">
              <a:buFont typeface="Arial" panose="020B0604020202020204" pitchFamily="34" charset="0"/>
              <a:buChar char="•"/>
            </a:pPr>
            <a:r>
              <a:rPr lang="en-US" sz="2000" b="0" i="0" dirty="0">
                <a:solidFill>
                  <a:srgbClr val="1B1B1B"/>
                </a:solidFill>
                <a:effectLst/>
                <a:latin typeface="+mn-lt"/>
              </a:rPr>
              <a:t>Demonstrates improvement using plant-performance and water-quality trends.</a:t>
            </a:r>
          </a:p>
          <a:p>
            <a:pPr algn="l">
              <a:buFont typeface="Arial" panose="020B0604020202020204" pitchFamily="34" charset="0"/>
              <a:buChar char="•"/>
            </a:pPr>
            <a:endParaRPr lang="en-US" b="0" i="0" dirty="0">
              <a:solidFill>
                <a:srgbClr val="1B1B1B"/>
              </a:solidFill>
              <a:effectLst/>
              <a:latin typeface="Source Sans Pro Web"/>
            </a:endParaRPr>
          </a:p>
        </p:txBody>
      </p:sp>
    </p:spTree>
    <p:extLst>
      <p:ext uri="{BB962C8B-B14F-4D97-AF65-F5344CB8AC3E}">
        <p14:creationId xmlns:p14="http://schemas.microsoft.com/office/powerpoint/2010/main" val="1263972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89A8942A-90A9-19AE-FE76-73F9596A40B0}"/>
              </a:ext>
            </a:extLst>
          </p:cNvPr>
          <p:cNvSpPr>
            <a:spLocks noGrp="1"/>
          </p:cNvSpPr>
          <p:nvPr>
            <p:ph type="title"/>
          </p:nvPr>
        </p:nvSpPr>
        <p:spPr>
          <a:xfrm>
            <a:off x="685800" y="1089660"/>
            <a:ext cx="4754880" cy="4114800"/>
          </a:xfrm>
        </p:spPr>
        <p:txBody>
          <a:bodyPr/>
          <a:lstStyle/>
          <a:p>
            <a:pPr algn="l"/>
            <a:r>
              <a:rPr lang="en-US" sz="1800" b="0" i="0" dirty="0">
                <a:solidFill>
                  <a:srgbClr val="1B1B1B"/>
                </a:solidFill>
                <a:effectLst/>
                <a:latin typeface="+mn-lt"/>
              </a:rPr>
              <a:t>Average turbidity performance data from all of the </a:t>
            </a:r>
            <a:r>
              <a:rPr lang="en-US" sz="1800" b="0" dirty="0">
                <a:solidFill>
                  <a:srgbClr val="1B1B1B"/>
                </a:solidFill>
                <a:latin typeface="+mn-lt"/>
                <a:ea typeface="+mn-ea"/>
                <a:cs typeface="Arial" charset="0"/>
              </a:rPr>
              <a:t>rapid</a:t>
            </a:r>
            <a:r>
              <a:rPr lang="en-US" sz="1800" b="0" i="0" dirty="0">
                <a:solidFill>
                  <a:srgbClr val="1B1B1B"/>
                </a:solidFill>
                <a:effectLst/>
                <a:latin typeface="+mn-lt"/>
              </a:rPr>
              <a:t> rate surface water treatment plants from an AWOP state. On the primary y-axis the maximum daily turbidity is plotted in units of NTU; on the secondary y-axis the percent of measurements meeting 0.1 NTU, which is the filtered water turbidity performance goal for </a:t>
            </a:r>
            <a:r>
              <a:rPr lang="en-US" sz="1800" b="0" dirty="0">
                <a:solidFill>
                  <a:srgbClr val="1B1B1B"/>
                </a:solidFill>
                <a:latin typeface="+mn-lt"/>
                <a:ea typeface="+mn-ea"/>
                <a:cs typeface="Arial" charset="0"/>
              </a:rPr>
              <a:t>this</a:t>
            </a:r>
            <a:r>
              <a:rPr lang="en-US" sz="1800" b="0" i="0" dirty="0">
                <a:solidFill>
                  <a:srgbClr val="1B1B1B"/>
                </a:solidFill>
                <a:effectLst/>
                <a:latin typeface="+mn-lt"/>
              </a:rPr>
              <a:t> state. These data are shown over a 21-year period. Throughout this time the average maximum turbidity consistently decreased (starting at 0.27 NTU and dropping to 0.10 NTU). Additionally, the percent of the measurements meeting the AWOP goal consistently increased from 71.3 to 91.4%.</a:t>
            </a:r>
            <a:endParaRPr lang="en-US" sz="1800" dirty="0">
              <a:latin typeface="+mn-lt"/>
            </a:endParaRPr>
          </a:p>
        </p:txBody>
      </p:sp>
      <p:pic>
        <p:nvPicPr>
          <p:cNvPr id="1026" name="Picture 2" descr="Average turbidity performance data from all of the rapid rate surface water treatment plants from an AWOP state.">
            <a:extLst>
              <a:ext uri="{FF2B5EF4-FFF2-40B4-BE49-F238E27FC236}">
                <a16:creationId xmlns:a16="http://schemas.microsoft.com/office/drawing/2014/main" id="{91160786-B040-5694-E95E-7595D82CDB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15000" y="1394460"/>
            <a:ext cx="6096000" cy="4069080"/>
          </a:xfrm>
          <a:prstGeom prst="rect">
            <a:avLst/>
          </a:prstGeom>
          <a:solidFill>
            <a:srgbClr val="FFFFFF"/>
          </a:solidFill>
        </p:spPr>
      </p:pic>
      <p:sp>
        <p:nvSpPr>
          <p:cNvPr id="2" name="Slide Number Placeholder 1" hidden="1">
            <a:extLst>
              <a:ext uri="{FF2B5EF4-FFF2-40B4-BE49-F238E27FC236}">
                <a16:creationId xmlns:a16="http://schemas.microsoft.com/office/drawing/2014/main" id="{78DD472C-7DF0-5F75-DAB5-31507FBF212F}"/>
              </a:ext>
            </a:extLst>
          </p:cNvPr>
          <p:cNvSpPr>
            <a:spLocks noGrp="1"/>
          </p:cNvSpPr>
          <p:nvPr>
            <p:ph type="sldNum" sz="quarter" idx="4294967295"/>
          </p:nvPr>
        </p:nvSpPr>
        <p:spPr>
          <a:xfrm>
            <a:off x="8737600" y="6356353"/>
            <a:ext cx="2844800" cy="365125"/>
          </a:xfrm>
        </p:spPr>
        <p:txBody>
          <a:bodyPr/>
          <a:lstStyle/>
          <a:p>
            <a:pPr>
              <a:spcAft>
                <a:spcPts val="600"/>
              </a:spcAft>
              <a:defRPr/>
            </a:pPr>
            <a:fld id="{932C1140-0409-4EB3-BB7D-DC6DFCB68053}" type="slidenum">
              <a:rPr lang="en-US" smtClean="0"/>
              <a:pPr>
                <a:spcAft>
                  <a:spcPts val="600"/>
                </a:spcAft>
                <a:defRPr/>
              </a:pPr>
              <a:t>12</a:t>
            </a:fld>
            <a:endParaRPr lang="en-US"/>
          </a:p>
        </p:txBody>
      </p:sp>
      <p:sp>
        <p:nvSpPr>
          <p:cNvPr id="3" name="TextBox 2">
            <a:extLst>
              <a:ext uri="{FF2B5EF4-FFF2-40B4-BE49-F238E27FC236}">
                <a16:creationId xmlns:a16="http://schemas.microsoft.com/office/drawing/2014/main" id="{5444CB5E-FC11-5390-AE6E-FFFA2E8BA6BE}"/>
              </a:ext>
            </a:extLst>
          </p:cNvPr>
          <p:cNvSpPr txBox="1"/>
          <p:nvPr/>
        </p:nvSpPr>
        <p:spPr>
          <a:xfrm>
            <a:off x="2667000" y="5499141"/>
            <a:ext cx="8001000" cy="646331"/>
          </a:xfrm>
          <a:prstGeom prst="rect">
            <a:avLst/>
          </a:prstGeom>
          <a:noFill/>
        </p:spPr>
        <p:txBody>
          <a:bodyPr wrap="square" rtlCol="0">
            <a:spAutoFit/>
          </a:bodyPr>
          <a:lstStyle/>
          <a:p>
            <a:r>
              <a:rPr lang="en-US" dirty="0">
                <a:highlight>
                  <a:srgbClr val="FFFF00"/>
                </a:highlight>
                <a:hlinkClick r:id="rId3"/>
              </a:rPr>
              <a:t>https://www.epa.gov/sdwa/drinking-water-optimization-program</a:t>
            </a:r>
            <a:endParaRPr lang="en-US" dirty="0">
              <a:highlight>
                <a:srgbClr val="FFFF00"/>
              </a:highlight>
            </a:endParaRPr>
          </a:p>
          <a:p>
            <a:endParaRPr lang="en-US" dirty="0">
              <a:highlight>
                <a:srgbClr val="FFFF00"/>
              </a:highlight>
            </a:endParaRPr>
          </a:p>
        </p:txBody>
      </p:sp>
      <p:sp>
        <p:nvSpPr>
          <p:cNvPr id="4" name="TextBox 25">
            <a:extLst>
              <a:ext uri="{FF2B5EF4-FFF2-40B4-BE49-F238E27FC236}">
                <a16:creationId xmlns:a16="http://schemas.microsoft.com/office/drawing/2014/main" id="{B7FAE600-73CF-61BE-DE1E-07440AC08134}"/>
              </a:ext>
            </a:extLst>
          </p:cNvPr>
          <p:cNvSpPr txBox="1"/>
          <p:nvPr/>
        </p:nvSpPr>
        <p:spPr>
          <a:xfrm>
            <a:off x="2286000" y="449041"/>
            <a:ext cx="7467600"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Benefits</a:t>
            </a:r>
            <a:endParaRPr lang="en-US" sz="5400" b="1" dirty="0">
              <a:solidFill>
                <a:srgbClr val="1566A8"/>
              </a:solidFill>
              <a:latin typeface="+mj-lt"/>
              <a:ea typeface="HK Grotesk Bold"/>
              <a:cs typeface="HK Grotesk Bold"/>
              <a:sym typeface="HK Grotesk Bold"/>
            </a:endParaRPr>
          </a:p>
        </p:txBody>
      </p:sp>
    </p:spTree>
    <p:extLst>
      <p:ext uri="{BB962C8B-B14F-4D97-AF65-F5344CB8AC3E}">
        <p14:creationId xmlns:p14="http://schemas.microsoft.com/office/powerpoint/2010/main" val="409654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E84C-51B5-08DB-6289-CE882A28C5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78500-EE1F-F149-880C-B5B9C448A1D2}"/>
              </a:ext>
            </a:extLst>
          </p:cNvPr>
          <p:cNvSpPr>
            <a:spLocks noGrp="1"/>
          </p:cNvSpPr>
          <p:nvPr>
            <p:ph type="sldNum" sz="quarter" idx="12"/>
          </p:nvPr>
        </p:nvSpPr>
        <p:spPr/>
        <p:txBody>
          <a:bodyPr/>
          <a:lstStyle/>
          <a:p>
            <a:pPr>
              <a:defRPr/>
            </a:pPr>
            <a:fld id="{932C1140-0409-4EB3-BB7D-DC6DFCB68053}" type="slidenum">
              <a:rPr lang="en-US" smtClean="0"/>
              <a:pPr>
                <a:defRPr/>
              </a:pPr>
              <a:t>13</a:t>
            </a:fld>
            <a:endParaRPr lang="en-US"/>
          </a:p>
        </p:txBody>
      </p:sp>
      <p:sp>
        <p:nvSpPr>
          <p:cNvPr id="3" name="TextBox 25">
            <a:extLst>
              <a:ext uri="{FF2B5EF4-FFF2-40B4-BE49-F238E27FC236}">
                <a16:creationId xmlns:a16="http://schemas.microsoft.com/office/drawing/2014/main" id="{668564BE-B33B-56E9-6877-259C2C45DBA6}"/>
              </a:ext>
            </a:extLst>
          </p:cNvPr>
          <p:cNvSpPr txBox="1"/>
          <p:nvPr/>
        </p:nvSpPr>
        <p:spPr>
          <a:xfrm>
            <a:off x="2286000" y="619807"/>
            <a:ext cx="7467600"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Nevada Program</a:t>
            </a:r>
          </a:p>
        </p:txBody>
      </p:sp>
      <p:sp>
        <p:nvSpPr>
          <p:cNvPr id="4" name="TextBox 3">
            <a:extLst>
              <a:ext uri="{FF2B5EF4-FFF2-40B4-BE49-F238E27FC236}">
                <a16:creationId xmlns:a16="http://schemas.microsoft.com/office/drawing/2014/main" id="{3CD94642-ACF7-22CD-1850-261422F1C471}"/>
              </a:ext>
            </a:extLst>
          </p:cNvPr>
          <p:cNvSpPr txBox="1"/>
          <p:nvPr/>
        </p:nvSpPr>
        <p:spPr>
          <a:xfrm>
            <a:off x="228600" y="1295400"/>
            <a:ext cx="11353800" cy="3477875"/>
          </a:xfrm>
          <a:prstGeom prst="rect">
            <a:avLst/>
          </a:prstGeom>
          <a:noFill/>
        </p:spPr>
        <p:txBody>
          <a:bodyPr wrap="square" rtlCol="0">
            <a:spAutoFit/>
          </a:bodyPr>
          <a:lstStyle/>
          <a:p>
            <a:pPr algn="l">
              <a:buNone/>
            </a:pPr>
            <a:r>
              <a:rPr lang="en-US" sz="2000" dirty="0">
                <a:solidFill>
                  <a:srgbClr val="1B1B1B"/>
                </a:solidFill>
                <a:latin typeface="+mn-lt"/>
              </a:rPr>
              <a:t>Nevada began participating in AWOP implementation in early 2021 and began attending remote meetings. R8/9/10 and national.</a:t>
            </a:r>
          </a:p>
          <a:p>
            <a:pPr algn="l">
              <a:buNone/>
            </a:pPr>
            <a:endParaRPr lang="en-US" sz="2000" b="0" i="0" dirty="0">
              <a:solidFill>
                <a:srgbClr val="1B1B1B"/>
              </a:solidFill>
              <a:effectLst/>
              <a:latin typeface="+mn-lt"/>
            </a:endParaRPr>
          </a:p>
          <a:p>
            <a:pPr algn="l">
              <a:buNone/>
            </a:pPr>
            <a:r>
              <a:rPr lang="en-US" sz="2000" dirty="0">
                <a:solidFill>
                  <a:srgbClr val="1B1B1B"/>
                </a:solidFill>
                <a:latin typeface="+mn-lt"/>
              </a:rPr>
              <a:t>This was followed by a series of 3 EPA trainings conducted with EPA’s contractor Process Applications Inc. (PAI):</a:t>
            </a:r>
          </a:p>
          <a:p>
            <a:pPr algn="l">
              <a:buFont typeface="Arial" panose="020B0604020202020204" pitchFamily="34" charset="0"/>
              <a:buChar char="•"/>
            </a:pPr>
            <a:endParaRPr lang="en-US" sz="2000" dirty="0">
              <a:solidFill>
                <a:srgbClr val="1B1B1B"/>
              </a:solidFill>
              <a:latin typeface="+mn-lt"/>
            </a:endParaRPr>
          </a:p>
          <a:p>
            <a:pPr algn="l">
              <a:buFont typeface="Arial" panose="020B0604020202020204" pitchFamily="34" charset="0"/>
              <a:buChar char="•"/>
            </a:pPr>
            <a:r>
              <a:rPr lang="en-US" sz="2000" dirty="0">
                <a:solidFill>
                  <a:srgbClr val="1B1B1B"/>
                </a:solidFill>
                <a:latin typeface="+mn-lt"/>
              </a:rPr>
              <a:t>Data integrity (turbidity) October 2023 TMWA</a:t>
            </a:r>
            <a:r>
              <a:rPr lang="en-US" sz="2000" b="0" i="0" dirty="0">
                <a:solidFill>
                  <a:srgbClr val="1B1B1B"/>
                </a:solidFill>
                <a:effectLst/>
                <a:latin typeface="+mn-lt"/>
              </a:rPr>
              <a:t>.</a:t>
            </a:r>
          </a:p>
          <a:p>
            <a:pPr algn="l">
              <a:buFont typeface="Arial" panose="020B0604020202020204" pitchFamily="34" charset="0"/>
              <a:buChar char="•"/>
            </a:pPr>
            <a:endParaRPr lang="en-US" sz="20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Implementation and Distribution System data August 2024 KGID.</a:t>
            </a:r>
          </a:p>
          <a:p>
            <a:pPr algn="l">
              <a:buFont typeface="Arial" panose="020B0604020202020204" pitchFamily="34" charset="0"/>
              <a:buChar char="•"/>
            </a:pPr>
            <a:endParaRPr lang="en-US" sz="20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Comprehensive Performance Evaluation (CPE) July 2025 IVGID.</a:t>
            </a:r>
          </a:p>
        </p:txBody>
      </p:sp>
    </p:spTree>
    <p:extLst>
      <p:ext uri="{BB962C8B-B14F-4D97-AF65-F5344CB8AC3E}">
        <p14:creationId xmlns:p14="http://schemas.microsoft.com/office/powerpoint/2010/main" val="4175213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42243-39E4-BC8F-B364-C174F3E271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74DD92-E8D9-F71C-1F6E-3506B2B7241B}"/>
              </a:ext>
            </a:extLst>
          </p:cNvPr>
          <p:cNvSpPr>
            <a:spLocks noGrp="1"/>
          </p:cNvSpPr>
          <p:nvPr>
            <p:ph type="sldNum" sz="quarter" idx="12"/>
          </p:nvPr>
        </p:nvSpPr>
        <p:spPr/>
        <p:txBody>
          <a:bodyPr/>
          <a:lstStyle/>
          <a:p>
            <a:pPr>
              <a:defRPr/>
            </a:pPr>
            <a:fld id="{932C1140-0409-4EB3-BB7D-DC6DFCB68053}" type="slidenum">
              <a:rPr lang="en-US" smtClean="0"/>
              <a:pPr>
                <a:defRPr/>
              </a:pPr>
              <a:t>14</a:t>
            </a:fld>
            <a:endParaRPr lang="en-US"/>
          </a:p>
        </p:txBody>
      </p:sp>
      <p:sp>
        <p:nvSpPr>
          <p:cNvPr id="3" name="TextBox 25">
            <a:extLst>
              <a:ext uri="{FF2B5EF4-FFF2-40B4-BE49-F238E27FC236}">
                <a16:creationId xmlns:a16="http://schemas.microsoft.com/office/drawing/2014/main" id="{32B80EE0-F819-DE38-C930-CD618433FCF0}"/>
              </a:ext>
            </a:extLst>
          </p:cNvPr>
          <p:cNvSpPr txBox="1"/>
          <p:nvPr/>
        </p:nvSpPr>
        <p:spPr>
          <a:xfrm>
            <a:off x="609600" y="619807"/>
            <a:ext cx="10820400"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Turbidity Data Integrity</a:t>
            </a:r>
          </a:p>
        </p:txBody>
      </p:sp>
      <p:sp>
        <p:nvSpPr>
          <p:cNvPr id="4" name="TextBox 3">
            <a:extLst>
              <a:ext uri="{FF2B5EF4-FFF2-40B4-BE49-F238E27FC236}">
                <a16:creationId xmlns:a16="http://schemas.microsoft.com/office/drawing/2014/main" id="{533C8848-43AF-4082-98EC-6BCC3C4066B6}"/>
              </a:ext>
            </a:extLst>
          </p:cNvPr>
          <p:cNvSpPr txBox="1"/>
          <p:nvPr/>
        </p:nvSpPr>
        <p:spPr>
          <a:xfrm>
            <a:off x="228600" y="1295400"/>
            <a:ext cx="11353800" cy="3785652"/>
          </a:xfrm>
          <a:prstGeom prst="rect">
            <a:avLst/>
          </a:prstGeom>
          <a:noFill/>
        </p:spPr>
        <p:txBody>
          <a:bodyPr wrap="square" rtlCol="0">
            <a:spAutoFit/>
          </a:bodyPr>
          <a:lstStyle/>
          <a:p>
            <a:pPr algn="l">
              <a:buFont typeface="Arial" panose="020B0604020202020204" pitchFamily="34" charset="0"/>
              <a:buChar char="•"/>
            </a:pPr>
            <a:r>
              <a:rPr lang="en-US" sz="2000" dirty="0">
                <a:solidFill>
                  <a:srgbClr val="1B1B1B"/>
                </a:solidFill>
                <a:latin typeface="+mn-lt"/>
              </a:rPr>
              <a:t>Data integrity (turbidity) October 30 - November 1, 2023 TMWA</a:t>
            </a:r>
            <a:r>
              <a:rPr lang="en-US" sz="2000" b="0" i="0" dirty="0">
                <a:solidFill>
                  <a:srgbClr val="1B1B1B"/>
                </a:solidFill>
                <a:effectLst/>
                <a:latin typeface="+mn-lt"/>
              </a:rPr>
              <a:t>.</a:t>
            </a:r>
          </a:p>
          <a:p>
            <a:pPr algn="l"/>
            <a:endParaRPr lang="en-US" sz="2000" dirty="0">
              <a:solidFill>
                <a:srgbClr val="1B1B1B"/>
              </a:solidFill>
              <a:latin typeface="+mn-lt"/>
            </a:endParaRPr>
          </a:p>
          <a:p>
            <a:pPr marL="800100" lvl="1" indent="-342900">
              <a:buFont typeface="Wingdings" panose="05000000000000000000" pitchFamily="2" charset="2"/>
              <a:buChar char="§"/>
            </a:pPr>
            <a:r>
              <a:rPr lang="en-US" sz="2000" b="0" i="0" dirty="0">
                <a:solidFill>
                  <a:srgbClr val="1B1B1B"/>
                </a:solidFill>
                <a:effectLst/>
                <a:latin typeface="+mn-lt"/>
              </a:rPr>
              <a:t>3 days of training: classroom and field study at Chalk Bluff treatment plant.</a:t>
            </a:r>
          </a:p>
          <a:p>
            <a:pPr lvl="1"/>
            <a:endParaRPr lang="en-US" sz="2000" b="0" i="0" dirty="0">
              <a:solidFill>
                <a:srgbClr val="1B1B1B"/>
              </a:solidFill>
              <a:effectLst/>
              <a:latin typeface="+mn-lt"/>
            </a:endParaRPr>
          </a:p>
          <a:p>
            <a:pPr marL="800100" lvl="1" indent="-342900">
              <a:buFont typeface="Wingdings" panose="05000000000000000000" pitchFamily="2" charset="2"/>
              <a:buChar char="§"/>
            </a:pPr>
            <a:r>
              <a:rPr lang="en-US" sz="2000" dirty="0">
                <a:solidFill>
                  <a:srgbClr val="1B1B1B"/>
                </a:solidFill>
                <a:latin typeface="+mn-lt"/>
              </a:rPr>
              <a:t>4 special studies at the plant</a:t>
            </a:r>
          </a:p>
          <a:p>
            <a:pPr marL="1257300" lvl="2" indent="-342900">
              <a:buFont typeface="Arial" panose="020B0604020202020204" pitchFamily="34" charset="0"/>
              <a:buChar char="•"/>
            </a:pPr>
            <a:r>
              <a:rPr lang="en-US" sz="2000" b="0" i="0" dirty="0">
                <a:solidFill>
                  <a:srgbClr val="1B1B1B"/>
                </a:solidFill>
                <a:effectLst/>
                <a:latin typeface="+mn-lt"/>
              </a:rPr>
              <a:t>Study A: Assessing Turbidity Sampling Location and Proximity of Sample Location to Turbidimeter (less than 1 minute desired)</a:t>
            </a:r>
          </a:p>
          <a:p>
            <a:pPr marL="1257300" lvl="2" indent="-342900">
              <a:buFont typeface="Arial" panose="020B0604020202020204" pitchFamily="34" charset="0"/>
              <a:buChar char="•"/>
            </a:pPr>
            <a:r>
              <a:rPr lang="en-US" sz="2000" b="0" i="0" dirty="0">
                <a:solidFill>
                  <a:srgbClr val="1B1B1B"/>
                </a:solidFill>
                <a:effectLst/>
                <a:latin typeface="+mn-lt"/>
              </a:rPr>
              <a:t>Study B: Online Turbidimeter O&amp;M and Configuration (settings)</a:t>
            </a:r>
          </a:p>
          <a:p>
            <a:pPr marL="1257300" lvl="2" indent="-342900">
              <a:buFont typeface="Arial" panose="020B0604020202020204" pitchFamily="34" charset="0"/>
              <a:buChar char="•"/>
            </a:pPr>
            <a:r>
              <a:rPr lang="en-US" sz="2000" b="0" i="0" dirty="0">
                <a:solidFill>
                  <a:srgbClr val="1B1B1B"/>
                </a:solidFill>
                <a:effectLst/>
                <a:latin typeface="+mn-lt"/>
              </a:rPr>
              <a:t>Study C: Interpreting and Reporting Turbidity Data (including turbidity data quality control)</a:t>
            </a:r>
          </a:p>
          <a:p>
            <a:pPr marL="1257300" lvl="2" indent="-342900">
              <a:buFont typeface="Arial" panose="020B0604020202020204" pitchFamily="34" charset="0"/>
              <a:buChar char="•"/>
            </a:pPr>
            <a:r>
              <a:rPr lang="en-US" sz="2000" b="0" i="0" dirty="0">
                <a:solidFill>
                  <a:srgbClr val="1B1B1B"/>
                </a:solidFill>
                <a:effectLst/>
                <a:latin typeface="+mn-lt"/>
              </a:rPr>
              <a:t>Study D: Portable and Bench Turbidimeter Monitoring and Comparison to Online Turbidimeters</a:t>
            </a:r>
            <a:endParaRPr lang="en-US" sz="2000" dirty="0">
              <a:solidFill>
                <a:srgbClr val="1B1B1B"/>
              </a:solidFill>
              <a:latin typeface="+mn-lt"/>
            </a:endParaRPr>
          </a:p>
          <a:p>
            <a:pPr lvl="2"/>
            <a:endParaRPr lang="en-US" sz="2000" b="0" i="0" dirty="0">
              <a:solidFill>
                <a:srgbClr val="1B1B1B"/>
              </a:solidFill>
              <a:effectLst/>
              <a:latin typeface="+mj-lt"/>
            </a:endParaRPr>
          </a:p>
        </p:txBody>
      </p:sp>
    </p:spTree>
    <p:extLst>
      <p:ext uri="{BB962C8B-B14F-4D97-AF65-F5344CB8AC3E}">
        <p14:creationId xmlns:p14="http://schemas.microsoft.com/office/powerpoint/2010/main" val="3069750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94C2-115B-94D5-6369-C9678A8CBF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834484-093A-8124-BF58-688B83448FC7}"/>
              </a:ext>
            </a:extLst>
          </p:cNvPr>
          <p:cNvSpPr>
            <a:spLocks noGrp="1"/>
          </p:cNvSpPr>
          <p:nvPr>
            <p:ph type="sldNum" sz="quarter" idx="12"/>
          </p:nvPr>
        </p:nvSpPr>
        <p:spPr/>
        <p:txBody>
          <a:bodyPr/>
          <a:lstStyle/>
          <a:p>
            <a:pPr>
              <a:defRPr/>
            </a:pPr>
            <a:fld id="{932C1140-0409-4EB3-BB7D-DC6DFCB68053}" type="slidenum">
              <a:rPr lang="en-US" smtClean="0"/>
              <a:pPr>
                <a:defRPr/>
              </a:pPr>
              <a:t>15</a:t>
            </a:fld>
            <a:endParaRPr lang="en-US"/>
          </a:p>
        </p:txBody>
      </p:sp>
      <p:sp>
        <p:nvSpPr>
          <p:cNvPr id="3" name="TextBox 25">
            <a:extLst>
              <a:ext uri="{FF2B5EF4-FFF2-40B4-BE49-F238E27FC236}">
                <a16:creationId xmlns:a16="http://schemas.microsoft.com/office/drawing/2014/main" id="{3E275549-B572-26C7-0C26-79351AFEEEBF}"/>
              </a:ext>
            </a:extLst>
          </p:cNvPr>
          <p:cNvSpPr txBox="1"/>
          <p:nvPr/>
        </p:nvSpPr>
        <p:spPr>
          <a:xfrm>
            <a:off x="609600" y="304800"/>
            <a:ext cx="109728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Turbidity Optimization Performance Goals</a:t>
            </a:r>
          </a:p>
        </p:txBody>
      </p:sp>
      <p:sp>
        <p:nvSpPr>
          <p:cNvPr id="6" name="TextBox 5">
            <a:extLst>
              <a:ext uri="{FF2B5EF4-FFF2-40B4-BE49-F238E27FC236}">
                <a16:creationId xmlns:a16="http://schemas.microsoft.com/office/drawing/2014/main" id="{5556DF54-9741-F6B6-B783-C887F71AC4FD}"/>
              </a:ext>
            </a:extLst>
          </p:cNvPr>
          <p:cNvSpPr txBox="1"/>
          <p:nvPr/>
        </p:nvSpPr>
        <p:spPr>
          <a:xfrm>
            <a:off x="644611" y="2590800"/>
            <a:ext cx="10896600" cy="2582245"/>
          </a:xfrm>
          <a:prstGeom prst="rect">
            <a:avLst/>
          </a:prstGeom>
          <a:noFill/>
        </p:spPr>
        <p:txBody>
          <a:bodyPr wrap="square">
            <a:spAutoFit/>
          </a:bodyPr>
          <a:lstStyle/>
          <a:p>
            <a:pPr algn="ctr">
              <a:lnSpc>
                <a:spcPct val="120000"/>
              </a:lnSpc>
              <a:spcAft>
                <a:spcPts val="600"/>
              </a:spcAft>
            </a:pPr>
            <a:r>
              <a:rPr lang="en-US" sz="2800" b="1" dirty="0">
                <a:solidFill>
                  <a:srgbClr val="FF0000"/>
                </a:solidFill>
                <a:effectLst>
                  <a:outerShdw blurRad="38100" dist="38100" dir="2700000" algn="tl">
                    <a:srgbClr val="000000">
                      <a:alpha val="43137"/>
                    </a:srgbClr>
                  </a:outerShdw>
                </a:effectLst>
                <a:latin typeface="Aptos" panose="020B0004020202020204" pitchFamily="34" charset="0"/>
                <a:cs typeface="Arial" panose="020B0604020202020204" pitchFamily="34" charset="0"/>
              </a:rPr>
              <a:t>Individual Filter Effluent Goal:</a:t>
            </a:r>
            <a:r>
              <a:rPr lang="en-US" sz="2800" dirty="0">
                <a:solidFill>
                  <a:srgbClr val="FF0000"/>
                </a:solidFill>
                <a:effectLst>
                  <a:outerShdw blurRad="38100" dist="38100" dir="2700000" algn="tl">
                    <a:srgbClr val="000000">
                      <a:alpha val="43137"/>
                    </a:srgbClr>
                  </a:outerShdw>
                </a:effectLst>
                <a:latin typeface="Aptos" panose="020B0004020202020204" pitchFamily="34" charset="0"/>
                <a:cs typeface="Arial" panose="020B0604020202020204" pitchFamily="34" charset="0"/>
              </a:rPr>
              <a:t> </a:t>
            </a:r>
          </a:p>
          <a:p>
            <a:pPr algn="ctr">
              <a:lnSpc>
                <a:spcPct val="120000"/>
              </a:lnSpc>
            </a:pPr>
            <a:r>
              <a:rPr lang="en-US" sz="2800" dirty="0">
                <a:solidFill>
                  <a:srgbClr val="FF0000"/>
                </a:solidFill>
                <a:latin typeface="Aptos" panose="020B0004020202020204" pitchFamily="34" charset="0"/>
                <a:cs typeface="Arial" panose="020B0604020202020204" pitchFamily="34" charset="0"/>
              </a:rPr>
              <a:t>Turbidity &lt; 0.10 NTU 95%</a:t>
            </a:r>
          </a:p>
          <a:p>
            <a:pPr algn="ctr">
              <a:lnSpc>
                <a:spcPct val="120000"/>
              </a:lnSpc>
            </a:pPr>
            <a:r>
              <a:rPr lang="en-US" sz="2800" b="1" dirty="0">
                <a:solidFill>
                  <a:srgbClr val="FF0000"/>
                </a:solidFill>
                <a:effectLst>
                  <a:outerShdw blurRad="38100" dist="38100" dir="2700000" algn="tl">
                    <a:srgbClr val="000000">
                      <a:alpha val="43137"/>
                    </a:srgbClr>
                  </a:outerShdw>
                </a:effectLst>
                <a:latin typeface="Aptos" panose="020B0004020202020204" pitchFamily="34" charset="0"/>
                <a:cs typeface="Arial" panose="020B0604020202020204" pitchFamily="34" charset="0"/>
              </a:rPr>
              <a:t>Combined Filter Effluent Goal:</a:t>
            </a:r>
          </a:p>
          <a:p>
            <a:pPr algn="ctr"/>
            <a:r>
              <a:rPr lang="en-US" sz="2800" dirty="0">
                <a:solidFill>
                  <a:srgbClr val="FF0000"/>
                </a:solidFill>
                <a:latin typeface="Aptos" panose="020B0004020202020204" pitchFamily="34" charset="0"/>
                <a:cs typeface="Arial" panose="020B0604020202020204" pitchFamily="34" charset="0"/>
              </a:rPr>
              <a:t>Max Turbidity &lt; 0.10 NTU 95%</a:t>
            </a:r>
          </a:p>
          <a:p>
            <a:pPr algn="ctr"/>
            <a:endParaRPr lang="en-US" sz="2800" dirty="0">
              <a:solidFill>
                <a:srgbClr val="FF0000"/>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87576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BA09-F9B9-3B94-A3CD-69738F63A0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7D2E4C-C5B2-B81B-5E15-096E771D3AF4}"/>
              </a:ext>
            </a:extLst>
          </p:cNvPr>
          <p:cNvSpPr>
            <a:spLocks noGrp="1"/>
          </p:cNvSpPr>
          <p:nvPr>
            <p:ph type="sldNum" sz="quarter" idx="12"/>
          </p:nvPr>
        </p:nvSpPr>
        <p:spPr/>
        <p:txBody>
          <a:bodyPr/>
          <a:lstStyle/>
          <a:p>
            <a:pPr>
              <a:defRPr/>
            </a:pPr>
            <a:fld id="{932C1140-0409-4EB3-BB7D-DC6DFCB68053}" type="slidenum">
              <a:rPr lang="en-US" smtClean="0"/>
              <a:pPr>
                <a:defRPr/>
              </a:pPr>
              <a:t>16</a:t>
            </a:fld>
            <a:endParaRPr lang="en-US"/>
          </a:p>
        </p:txBody>
      </p:sp>
      <p:sp>
        <p:nvSpPr>
          <p:cNvPr id="3" name="TextBox 25">
            <a:extLst>
              <a:ext uri="{FF2B5EF4-FFF2-40B4-BE49-F238E27FC236}">
                <a16:creationId xmlns:a16="http://schemas.microsoft.com/office/drawing/2014/main" id="{1285248D-B18E-2078-42DD-FCB77681E16D}"/>
              </a:ext>
            </a:extLst>
          </p:cNvPr>
          <p:cNvSpPr txBox="1"/>
          <p:nvPr/>
        </p:nvSpPr>
        <p:spPr>
          <a:xfrm>
            <a:off x="609600" y="619807"/>
            <a:ext cx="10820400"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Turbidity Data Integrity</a:t>
            </a:r>
          </a:p>
        </p:txBody>
      </p:sp>
      <p:grpSp>
        <p:nvGrpSpPr>
          <p:cNvPr id="5" name="Group 4" descr="OAS Demonstration data entry table">
            <a:extLst>
              <a:ext uri="{FF2B5EF4-FFF2-40B4-BE49-F238E27FC236}">
                <a16:creationId xmlns:a16="http://schemas.microsoft.com/office/drawing/2014/main" id="{9E588C00-3FAD-6A7A-BCF9-8724DAADF4F5}"/>
              </a:ext>
            </a:extLst>
          </p:cNvPr>
          <p:cNvGrpSpPr/>
          <p:nvPr/>
        </p:nvGrpSpPr>
        <p:grpSpPr>
          <a:xfrm>
            <a:off x="1752600" y="2003286"/>
            <a:ext cx="8961120" cy="4353067"/>
            <a:chOff x="106680" y="2087202"/>
            <a:chExt cx="8961120" cy="4353067"/>
          </a:xfrm>
        </p:grpSpPr>
        <p:pic>
          <p:nvPicPr>
            <p:cNvPr id="6" name="Picture 5" descr="OAS data entry worksheet">
              <a:extLst>
                <a:ext uri="{FF2B5EF4-FFF2-40B4-BE49-F238E27FC236}">
                  <a16:creationId xmlns:a16="http://schemas.microsoft.com/office/drawing/2014/main" id="{F7A36C66-303D-B47A-9E7A-58E384096404}"/>
                </a:ext>
              </a:extLst>
            </p:cNvPr>
            <p:cNvPicPr>
              <a:picLocks noChangeAspect="1"/>
            </p:cNvPicPr>
            <p:nvPr/>
          </p:nvPicPr>
          <p:blipFill>
            <a:blip r:embed="rId3"/>
            <a:srcRect t="15139"/>
            <a:stretch>
              <a:fillRect/>
            </a:stretch>
          </p:blipFill>
          <p:spPr>
            <a:xfrm>
              <a:off x="106680" y="2087202"/>
              <a:ext cx="8961120" cy="4161198"/>
            </a:xfrm>
            <a:prstGeom prst="rect">
              <a:avLst/>
            </a:prstGeom>
          </p:spPr>
        </p:pic>
        <p:sp>
          <p:nvSpPr>
            <p:cNvPr id="7" name="Oval 6">
              <a:extLst>
                <a:ext uri="{FF2B5EF4-FFF2-40B4-BE49-F238E27FC236}">
                  <a16:creationId xmlns:a16="http://schemas.microsoft.com/office/drawing/2014/main" id="{F54DD4AD-82FB-7FDA-A41C-72A28DB51571}"/>
                </a:ext>
              </a:extLst>
            </p:cNvPr>
            <p:cNvSpPr/>
            <p:nvPr/>
          </p:nvSpPr>
          <p:spPr bwMode="auto">
            <a:xfrm>
              <a:off x="1143000" y="5943600"/>
              <a:ext cx="990600" cy="496669"/>
            </a:xfrm>
            <a:prstGeom prst="ellipse">
              <a:avLst/>
            </a:prstGeom>
            <a:noFill/>
            <a:ln>
              <a:solidFill>
                <a:schemeClr val="bg2"/>
              </a:solidFill>
              <a:headEnd type="none" w="med" len="med"/>
              <a:tailEnd type="none" w="med" len="med"/>
            </a:ln>
          </p:spPr>
          <p:style>
            <a:lnRef idx="0">
              <a:schemeClr val="accent2"/>
            </a:lnRef>
            <a:fillRef idx="1001">
              <a:schemeClr val="lt1"/>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sp>
        <p:nvSpPr>
          <p:cNvPr id="4" name="TextBox 3">
            <a:extLst>
              <a:ext uri="{FF2B5EF4-FFF2-40B4-BE49-F238E27FC236}">
                <a16:creationId xmlns:a16="http://schemas.microsoft.com/office/drawing/2014/main" id="{83B70485-59E3-CF0B-3DF2-0E76DC44CD90}"/>
              </a:ext>
            </a:extLst>
          </p:cNvPr>
          <p:cNvSpPr txBox="1"/>
          <p:nvPr/>
        </p:nvSpPr>
        <p:spPr>
          <a:xfrm>
            <a:off x="228600" y="1199466"/>
            <a:ext cx="11353800" cy="707886"/>
          </a:xfrm>
          <a:prstGeom prst="rect">
            <a:avLst/>
          </a:prstGeom>
          <a:noFill/>
        </p:spPr>
        <p:txBody>
          <a:bodyPr wrap="square" rtlCol="0">
            <a:spAutoFit/>
          </a:bodyPr>
          <a:lstStyle/>
          <a:p>
            <a:pPr algn="l"/>
            <a:r>
              <a:rPr lang="en-US" sz="2000" dirty="0">
                <a:solidFill>
                  <a:srgbClr val="1B1B1B"/>
                </a:solidFill>
                <a:latin typeface="+mn-lt"/>
              </a:rPr>
              <a:t>Process control, raw, settled, individual filters, combined filter effluent.</a:t>
            </a:r>
          </a:p>
          <a:p>
            <a:pPr lvl="2"/>
            <a:r>
              <a:rPr lang="en-US" sz="2000" dirty="0">
                <a:latin typeface="+mn-lt"/>
              </a:rPr>
              <a:t>Optimization Assessment Spreadsheet (OAS)</a:t>
            </a:r>
            <a:endParaRPr lang="en-US" sz="2000" b="0" i="0" dirty="0">
              <a:solidFill>
                <a:srgbClr val="1B1B1B"/>
              </a:solidFill>
              <a:effectLst/>
              <a:latin typeface="+mn-lt"/>
            </a:endParaRPr>
          </a:p>
        </p:txBody>
      </p:sp>
    </p:spTree>
    <p:extLst>
      <p:ext uri="{BB962C8B-B14F-4D97-AF65-F5344CB8AC3E}">
        <p14:creationId xmlns:p14="http://schemas.microsoft.com/office/powerpoint/2010/main" val="7158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257F-73DD-35AC-DAF4-14549FF27C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5DD348-5259-9B8E-A007-3001ECB7C65A}"/>
              </a:ext>
            </a:extLst>
          </p:cNvPr>
          <p:cNvSpPr>
            <a:spLocks noGrp="1"/>
          </p:cNvSpPr>
          <p:nvPr>
            <p:ph type="sldNum" sz="quarter" idx="12"/>
          </p:nvPr>
        </p:nvSpPr>
        <p:spPr/>
        <p:txBody>
          <a:bodyPr/>
          <a:lstStyle/>
          <a:p>
            <a:pPr>
              <a:defRPr/>
            </a:pPr>
            <a:fld id="{932C1140-0409-4EB3-BB7D-DC6DFCB68053}" type="slidenum">
              <a:rPr lang="en-US" smtClean="0"/>
              <a:pPr>
                <a:defRPr/>
              </a:pPr>
              <a:t>17</a:t>
            </a:fld>
            <a:endParaRPr lang="en-US"/>
          </a:p>
        </p:txBody>
      </p:sp>
      <p:sp>
        <p:nvSpPr>
          <p:cNvPr id="3" name="TextBox 25">
            <a:extLst>
              <a:ext uri="{FF2B5EF4-FFF2-40B4-BE49-F238E27FC236}">
                <a16:creationId xmlns:a16="http://schemas.microsoft.com/office/drawing/2014/main" id="{D0F82CF7-F74F-961C-14AE-DCB3A3F25AC1}"/>
              </a:ext>
            </a:extLst>
          </p:cNvPr>
          <p:cNvSpPr txBox="1"/>
          <p:nvPr/>
        </p:nvSpPr>
        <p:spPr>
          <a:xfrm>
            <a:off x="609600" y="304800"/>
            <a:ext cx="109728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Implementation &amp; Distribution System Investigations</a:t>
            </a:r>
          </a:p>
        </p:txBody>
      </p:sp>
      <p:sp>
        <p:nvSpPr>
          <p:cNvPr id="4" name="TextBox 3">
            <a:extLst>
              <a:ext uri="{FF2B5EF4-FFF2-40B4-BE49-F238E27FC236}">
                <a16:creationId xmlns:a16="http://schemas.microsoft.com/office/drawing/2014/main" id="{F284AF0A-B6E0-4D24-BD36-1751D91CD3A2}"/>
              </a:ext>
            </a:extLst>
          </p:cNvPr>
          <p:cNvSpPr txBox="1"/>
          <p:nvPr/>
        </p:nvSpPr>
        <p:spPr>
          <a:xfrm>
            <a:off x="304800" y="2057400"/>
            <a:ext cx="11353800" cy="3477875"/>
          </a:xfrm>
          <a:prstGeom prst="rect">
            <a:avLst/>
          </a:prstGeom>
          <a:noFill/>
        </p:spPr>
        <p:txBody>
          <a:bodyPr wrap="square" rtlCol="0">
            <a:spAutoFit/>
          </a:bodyPr>
          <a:lstStyle/>
          <a:p>
            <a:pPr marL="342900" indent="-342900" algn="l">
              <a:buFont typeface="Wingdings" panose="05000000000000000000" pitchFamily="2" charset="2"/>
              <a:buChar char="§"/>
            </a:pPr>
            <a:r>
              <a:rPr lang="en-US" sz="2000" b="0" i="0" dirty="0">
                <a:solidFill>
                  <a:srgbClr val="1B1B1B"/>
                </a:solidFill>
                <a:effectLst/>
                <a:latin typeface="+mn-lt"/>
              </a:rPr>
              <a:t>Implementation and Distribution System data August 2024 KGID.</a:t>
            </a:r>
            <a:endParaRPr lang="en-US" sz="2000" dirty="0">
              <a:solidFill>
                <a:srgbClr val="1B1B1B"/>
              </a:solidFill>
              <a:latin typeface="+mn-lt"/>
            </a:endParaRPr>
          </a:p>
          <a:p>
            <a:pPr lvl="1">
              <a:buFont typeface="Arial" panose="020B0604020202020204" pitchFamily="34" charset="0"/>
              <a:buChar char="•"/>
            </a:pPr>
            <a:r>
              <a:rPr lang="en-US" sz="2000" b="0" i="0" dirty="0">
                <a:solidFill>
                  <a:srgbClr val="1B1B1B"/>
                </a:solidFill>
                <a:effectLst/>
                <a:latin typeface="+mn-lt"/>
              </a:rPr>
              <a:t>Chlorine Monitoring Data Integrity</a:t>
            </a:r>
          </a:p>
          <a:p>
            <a:pPr lvl="1">
              <a:buFont typeface="Arial" panose="020B0604020202020204" pitchFamily="34" charset="0"/>
              <a:buChar char="•"/>
            </a:pPr>
            <a:r>
              <a:rPr lang="en-US" sz="2000" dirty="0">
                <a:solidFill>
                  <a:srgbClr val="1B1B1B"/>
                </a:solidFill>
                <a:latin typeface="+mn-lt"/>
              </a:rPr>
              <a:t>Free and total chlorine, Temperature and </a:t>
            </a:r>
            <a:r>
              <a:rPr lang="en-US" sz="2000" dirty="0" err="1">
                <a:solidFill>
                  <a:srgbClr val="1B1B1B"/>
                </a:solidFill>
                <a:latin typeface="+mn-lt"/>
              </a:rPr>
              <a:t>pH.</a:t>
            </a:r>
            <a:endParaRPr lang="en-US" sz="2000" dirty="0">
              <a:solidFill>
                <a:srgbClr val="1B1B1B"/>
              </a:solidFill>
              <a:latin typeface="+mn-lt"/>
            </a:endParaRPr>
          </a:p>
          <a:p>
            <a:pPr lvl="1">
              <a:buFont typeface="Arial" panose="020B0604020202020204" pitchFamily="34" charset="0"/>
              <a:buChar char="•"/>
            </a:pPr>
            <a:endParaRPr lang="en-US" sz="2000" dirty="0">
              <a:solidFill>
                <a:srgbClr val="1B1B1B"/>
              </a:solidFill>
              <a:latin typeface="+mn-lt"/>
            </a:endParaRPr>
          </a:p>
          <a:p>
            <a:pPr marL="342900" lvl="1" indent="-342900">
              <a:buFont typeface="Wingdings" panose="05000000000000000000" pitchFamily="2" charset="2"/>
              <a:buChar char="§"/>
            </a:pPr>
            <a:r>
              <a:rPr lang="en-US" sz="2000" b="0" i="0" dirty="0">
                <a:solidFill>
                  <a:srgbClr val="1B1B1B"/>
                </a:solidFill>
                <a:effectLst/>
                <a:latin typeface="+mn-lt"/>
              </a:rPr>
              <a:t>Developing a Sampling Plan and Assessing Distribution System Water Quality Using Investigative Sampling</a:t>
            </a:r>
          </a:p>
          <a:p>
            <a:pPr marL="0" lvl="1">
              <a:buFont typeface="Arial" panose="020B0604020202020204" pitchFamily="34" charset="0"/>
              <a:buChar char="•"/>
            </a:pPr>
            <a:r>
              <a:rPr lang="en-US" sz="2000" b="0" i="0" dirty="0">
                <a:solidFill>
                  <a:srgbClr val="1B1B1B"/>
                </a:solidFill>
                <a:effectLst/>
                <a:latin typeface="+mn-lt"/>
              </a:rPr>
              <a:t>Part 1 - Virtual Tour and Selecting Sample Locations</a:t>
            </a:r>
          </a:p>
          <a:p>
            <a:pPr marL="457200" lvl="2">
              <a:buFont typeface="Arial" panose="020B0604020202020204" pitchFamily="34" charset="0"/>
              <a:buChar char="•"/>
            </a:pPr>
            <a:r>
              <a:rPr lang="en-US" sz="2000" dirty="0">
                <a:solidFill>
                  <a:srgbClr val="1B1B1B"/>
                </a:solidFill>
                <a:latin typeface="+mn-lt"/>
              </a:rPr>
              <a:t>Sources (Treatment plant / wells), pressure zones, pump stations, storage, booster chlorination, </a:t>
            </a:r>
            <a:endParaRPr lang="en-US" sz="2000" b="0" i="0" dirty="0">
              <a:solidFill>
                <a:srgbClr val="1B1B1B"/>
              </a:solidFill>
              <a:effectLst/>
              <a:latin typeface="+mn-lt"/>
            </a:endParaRPr>
          </a:p>
          <a:p>
            <a:pPr marL="0" lvl="1">
              <a:buFont typeface="Arial" panose="020B0604020202020204" pitchFamily="34" charset="0"/>
              <a:buChar char="•"/>
            </a:pPr>
            <a:r>
              <a:rPr lang="en-US" sz="2000" b="0" i="0" dirty="0">
                <a:solidFill>
                  <a:srgbClr val="1B1B1B"/>
                </a:solidFill>
                <a:effectLst/>
                <a:latin typeface="+mn-lt"/>
              </a:rPr>
              <a:t>Part 2 – Selecting Investigative Sample Locations</a:t>
            </a:r>
          </a:p>
          <a:p>
            <a:pPr marL="457200" lvl="2">
              <a:buFont typeface="Arial" panose="020B0604020202020204" pitchFamily="34" charset="0"/>
              <a:buChar char="•"/>
            </a:pPr>
            <a:r>
              <a:rPr lang="en-US" sz="2000" dirty="0">
                <a:solidFill>
                  <a:srgbClr val="1B1B1B"/>
                </a:solidFill>
                <a:latin typeface="+mn-lt"/>
              </a:rPr>
              <a:t>Select critical sites for field sampling.</a:t>
            </a:r>
          </a:p>
          <a:p>
            <a:pPr marL="0" lvl="2">
              <a:buFont typeface="Arial" panose="020B0604020202020204" pitchFamily="34" charset="0"/>
              <a:buChar char="•"/>
            </a:pPr>
            <a:r>
              <a:rPr lang="en-US" sz="2000" b="0" i="0" dirty="0">
                <a:solidFill>
                  <a:srgbClr val="1B1B1B"/>
                </a:solidFill>
                <a:effectLst/>
                <a:latin typeface="+mn-lt"/>
              </a:rPr>
              <a:t>Part 3 – Field Sampling at Selected Sites using the </a:t>
            </a:r>
            <a:r>
              <a:rPr lang="en-US" sz="2000" dirty="0">
                <a:solidFill>
                  <a:srgbClr val="1B1B1B"/>
                </a:solidFill>
                <a:latin typeface="+mn-lt"/>
              </a:rPr>
              <a:t>Hydrant sampler</a:t>
            </a:r>
            <a:endParaRPr lang="en-US" sz="2000" b="0" i="0" dirty="0">
              <a:solidFill>
                <a:srgbClr val="1B1B1B"/>
              </a:solidFill>
              <a:effectLst/>
              <a:latin typeface="+mn-lt"/>
            </a:endParaRPr>
          </a:p>
        </p:txBody>
      </p:sp>
    </p:spTree>
    <p:extLst>
      <p:ext uri="{BB962C8B-B14F-4D97-AF65-F5344CB8AC3E}">
        <p14:creationId xmlns:p14="http://schemas.microsoft.com/office/powerpoint/2010/main" val="364023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77C8-02AB-0AFD-87E8-EF313E5030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05707-A994-43AC-85B5-CF2177C2406D}"/>
              </a:ext>
            </a:extLst>
          </p:cNvPr>
          <p:cNvSpPr>
            <a:spLocks noGrp="1"/>
          </p:cNvSpPr>
          <p:nvPr>
            <p:ph type="sldNum" sz="quarter" idx="12"/>
          </p:nvPr>
        </p:nvSpPr>
        <p:spPr/>
        <p:txBody>
          <a:bodyPr/>
          <a:lstStyle/>
          <a:p>
            <a:pPr>
              <a:defRPr/>
            </a:pPr>
            <a:fld id="{932C1140-0409-4EB3-BB7D-DC6DFCB68053}" type="slidenum">
              <a:rPr lang="en-US" smtClean="0"/>
              <a:pPr>
                <a:defRPr/>
              </a:pPr>
              <a:t>18</a:t>
            </a:fld>
            <a:endParaRPr lang="en-US"/>
          </a:p>
        </p:txBody>
      </p:sp>
      <p:sp>
        <p:nvSpPr>
          <p:cNvPr id="3" name="TextBox 25">
            <a:extLst>
              <a:ext uri="{FF2B5EF4-FFF2-40B4-BE49-F238E27FC236}">
                <a16:creationId xmlns:a16="http://schemas.microsoft.com/office/drawing/2014/main" id="{1AEA74D6-E8AD-D192-B7C0-685245FA7297}"/>
              </a:ext>
            </a:extLst>
          </p:cNvPr>
          <p:cNvSpPr txBox="1"/>
          <p:nvPr/>
        </p:nvSpPr>
        <p:spPr>
          <a:xfrm>
            <a:off x="609600" y="304800"/>
            <a:ext cx="109728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Distribution System Disinfection Optimization Performance Goal</a:t>
            </a:r>
          </a:p>
        </p:txBody>
      </p:sp>
      <p:sp>
        <p:nvSpPr>
          <p:cNvPr id="6" name="TextBox 5">
            <a:extLst>
              <a:ext uri="{FF2B5EF4-FFF2-40B4-BE49-F238E27FC236}">
                <a16:creationId xmlns:a16="http://schemas.microsoft.com/office/drawing/2014/main" id="{E373191B-3379-8301-5615-FB5B90D965DA}"/>
              </a:ext>
            </a:extLst>
          </p:cNvPr>
          <p:cNvSpPr txBox="1"/>
          <p:nvPr/>
        </p:nvSpPr>
        <p:spPr>
          <a:xfrm>
            <a:off x="1524000" y="1930064"/>
            <a:ext cx="9144000" cy="4564326"/>
          </a:xfrm>
          <a:prstGeom prst="rect">
            <a:avLst/>
          </a:prstGeom>
          <a:noFill/>
        </p:spPr>
        <p:txBody>
          <a:bodyPr wrap="square">
            <a:spAutoFit/>
          </a:bodyPr>
          <a:lstStyle/>
          <a:p>
            <a:pPr marL="0" marR="0" lvl="0" indent="0" algn="ctr" defTabSz="457200" rtl="0" eaLnBrk="1" fontAlgn="auto" latinLnBrk="0" hangingPunct="1">
              <a:lnSpc>
                <a:spcPct val="120000"/>
              </a:lnSpc>
              <a:spcBef>
                <a:spcPts val="0"/>
              </a:spcBef>
              <a:spcAft>
                <a:spcPts val="600"/>
              </a:spcAft>
              <a:buClrTx/>
              <a:buSzTx/>
              <a:buFontTx/>
              <a:buNone/>
              <a:tabLst/>
              <a:defRPr/>
            </a:pPr>
            <a:r>
              <a:rPr kumimoji="0" 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ptos" panose="020B0004020202020204" pitchFamily="34" charset="0"/>
                <a:cs typeface="+mn-cs"/>
              </a:rPr>
              <a:t>Disinfection Goal:</a:t>
            </a:r>
            <a:r>
              <a:rPr kumimoji="0" lang="en-US" sz="2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ptos" panose="020B0004020202020204" pitchFamily="34" charset="0"/>
                <a:cs typeface="+mn-cs"/>
              </a:rPr>
              <a:t> </a:t>
            </a:r>
            <a:endParaRPr kumimoji="0" 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ptos" panose="020B0004020202020204" pitchFamily="34" charset="0"/>
              <a:cs typeface="+mn-cs"/>
            </a:endParaRPr>
          </a:p>
          <a:p>
            <a:pPr marL="0" marR="0" lvl="0" indent="0" algn="ctr"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rPr>
              <a:t>Maintain ≥ 0.20 mg/L </a:t>
            </a:r>
            <a:r>
              <a:rPr kumimoji="0" lang="en-US" sz="2400" b="0" i="0" u="sng" strike="noStrike" kern="1200" cap="none" spc="0" normalizeH="0" baseline="0" noProof="0" dirty="0">
                <a:ln>
                  <a:noFill/>
                </a:ln>
                <a:solidFill>
                  <a:srgbClr val="FF0000"/>
                </a:solidFill>
                <a:effectLst/>
                <a:uLnTx/>
                <a:uFillTx/>
                <a:latin typeface="Aptos" panose="020B0004020202020204" pitchFamily="34" charset="0"/>
                <a:cs typeface="+mn-cs"/>
              </a:rPr>
              <a:t>free chlorine</a:t>
            </a:r>
            <a:r>
              <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rPr>
              <a:t> OR 1.5 mg/L </a:t>
            </a:r>
            <a:r>
              <a:rPr kumimoji="0" lang="en-US" sz="2400" b="0" i="0" u="sng" strike="noStrike" kern="1200" cap="none" spc="0" normalizeH="0" baseline="0" noProof="0" dirty="0">
                <a:ln>
                  <a:noFill/>
                </a:ln>
                <a:solidFill>
                  <a:srgbClr val="FF0000"/>
                </a:solidFill>
                <a:effectLst/>
                <a:uLnTx/>
                <a:uFillTx/>
                <a:latin typeface="Aptos" panose="020B0004020202020204" pitchFamily="34" charset="0"/>
                <a:cs typeface="+mn-cs"/>
              </a:rPr>
              <a:t>monochloramine</a:t>
            </a:r>
            <a:r>
              <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rPr>
              <a:t> at all monitoring sites in the distribution system, at all times.</a:t>
            </a:r>
          </a:p>
          <a:p>
            <a:pPr marL="0" marR="0" lvl="0" indent="0" algn="ctr" defTabSz="4572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endParaRPr>
          </a:p>
          <a:p>
            <a:pPr marL="0" marR="0" lvl="0" indent="0" algn="ctr"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rPr>
              <a:t> Initial Focus Area</a:t>
            </a:r>
          </a:p>
          <a:p>
            <a:pPr marL="0" marR="0" lvl="0" indent="0" algn="ctr"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rPr>
              <a:t>PWS &gt;10 K, ~21 systems (GW, SW, SWP)</a:t>
            </a:r>
          </a:p>
          <a:p>
            <a:pPr marL="0" marR="0" lvl="0" indent="0" algn="ctr" defTabSz="4572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endParaRPr>
          </a:p>
          <a:p>
            <a:pPr marL="0" marR="0" lvl="0" indent="0" algn="ctr"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0B0004020202020204" pitchFamily="34" charset="0"/>
                <a:cs typeface="+mn-cs"/>
              </a:rPr>
              <a:t>Chlorine Residual=0.5 mg/L throughout the distribution system if Legionella present in source water.</a:t>
            </a:r>
          </a:p>
          <a:p>
            <a:pPr marL="0" marR="0" lvl="0" indent="0" algn="ctr" defTabSz="4572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ctr" defTabSz="4572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57050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B2B0-5972-3B53-7CD7-93EBB7E610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461688-EF31-CB7E-07FF-A3CB13FB4558}"/>
              </a:ext>
            </a:extLst>
          </p:cNvPr>
          <p:cNvSpPr>
            <a:spLocks noGrp="1"/>
          </p:cNvSpPr>
          <p:nvPr>
            <p:ph type="sldNum" sz="quarter" idx="12"/>
          </p:nvPr>
        </p:nvSpPr>
        <p:spPr/>
        <p:txBody>
          <a:bodyPr/>
          <a:lstStyle/>
          <a:p>
            <a:pPr>
              <a:defRPr/>
            </a:pPr>
            <a:fld id="{932C1140-0409-4EB3-BB7D-DC6DFCB68053}" type="slidenum">
              <a:rPr lang="en-US" smtClean="0"/>
              <a:pPr>
                <a:defRPr/>
              </a:pPr>
              <a:t>19</a:t>
            </a:fld>
            <a:endParaRPr lang="en-US"/>
          </a:p>
        </p:txBody>
      </p:sp>
      <p:sp>
        <p:nvSpPr>
          <p:cNvPr id="3" name="TextBox 25">
            <a:extLst>
              <a:ext uri="{FF2B5EF4-FFF2-40B4-BE49-F238E27FC236}">
                <a16:creationId xmlns:a16="http://schemas.microsoft.com/office/drawing/2014/main" id="{5894C690-169C-991D-C02A-9168F7EB44E2}"/>
              </a:ext>
            </a:extLst>
          </p:cNvPr>
          <p:cNvSpPr txBox="1"/>
          <p:nvPr/>
        </p:nvSpPr>
        <p:spPr>
          <a:xfrm>
            <a:off x="609600" y="304800"/>
            <a:ext cx="109728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DBP Optimization Performance Goals</a:t>
            </a:r>
          </a:p>
        </p:txBody>
      </p:sp>
      <p:sp>
        <p:nvSpPr>
          <p:cNvPr id="6" name="TextBox 5">
            <a:extLst>
              <a:ext uri="{FF2B5EF4-FFF2-40B4-BE49-F238E27FC236}">
                <a16:creationId xmlns:a16="http://schemas.microsoft.com/office/drawing/2014/main" id="{FBAB6F58-660B-5AF3-B91D-8F55C875BB38}"/>
              </a:ext>
            </a:extLst>
          </p:cNvPr>
          <p:cNvSpPr txBox="1"/>
          <p:nvPr/>
        </p:nvSpPr>
        <p:spPr>
          <a:xfrm>
            <a:off x="609600" y="1920370"/>
            <a:ext cx="10896600" cy="3444020"/>
          </a:xfrm>
          <a:prstGeom prst="rect">
            <a:avLst/>
          </a:prstGeom>
          <a:noFill/>
        </p:spPr>
        <p:txBody>
          <a:bodyPr wrap="square">
            <a:spAutoFit/>
          </a:bodyPr>
          <a:lstStyle/>
          <a:p>
            <a:pPr algn="ctr">
              <a:lnSpc>
                <a:spcPct val="120000"/>
              </a:lnSpc>
              <a:spcAft>
                <a:spcPts val="600"/>
              </a:spcAft>
            </a:pPr>
            <a:r>
              <a:rPr lang="en-US" sz="2800" b="1" dirty="0">
                <a:solidFill>
                  <a:srgbClr val="FF0000"/>
                </a:solidFill>
                <a:effectLst>
                  <a:outerShdw blurRad="38100" dist="38100" dir="2700000" algn="tl">
                    <a:srgbClr val="000000">
                      <a:alpha val="43137"/>
                    </a:srgbClr>
                  </a:outerShdw>
                </a:effectLst>
                <a:latin typeface="Aptos" panose="020B0004020202020204" pitchFamily="34" charset="0"/>
                <a:cs typeface="Arial" panose="020B0604020202020204" pitchFamily="34" charset="0"/>
              </a:rPr>
              <a:t>Individual Site LRAA Goal:</a:t>
            </a:r>
            <a:r>
              <a:rPr lang="en-US" sz="2800" dirty="0">
                <a:solidFill>
                  <a:srgbClr val="FF0000"/>
                </a:solidFill>
                <a:effectLst>
                  <a:outerShdw blurRad="38100" dist="38100" dir="2700000" algn="tl">
                    <a:srgbClr val="000000">
                      <a:alpha val="43137"/>
                    </a:srgbClr>
                  </a:outerShdw>
                </a:effectLst>
                <a:latin typeface="Aptos" panose="020B0004020202020204" pitchFamily="34" charset="0"/>
                <a:cs typeface="Arial" panose="020B0604020202020204" pitchFamily="34" charset="0"/>
              </a:rPr>
              <a:t> </a:t>
            </a:r>
          </a:p>
          <a:p>
            <a:pPr algn="ctr">
              <a:lnSpc>
                <a:spcPct val="120000"/>
              </a:lnSpc>
            </a:pPr>
            <a:r>
              <a:rPr lang="en-US" sz="2800" dirty="0">
                <a:solidFill>
                  <a:srgbClr val="FF0000"/>
                </a:solidFill>
                <a:latin typeface="Aptos" panose="020B0004020202020204" pitchFamily="34" charset="0"/>
                <a:cs typeface="Arial" panose="020B0604020202020204" pitchFamily="34" charset="0"/>
              </a:rPr>
              <a:t>TTHM LRAA ≤ 70 ppb</a:t>
            </a:r>
          </a:p>
          <a:p>
            <a:pPr algn="ctr">
              <a:lnSpc>
                <a:spcPct val="120000"/>
              </a:lnSpc>
            </a:pPr>
            <a:r>
              <a:rPr lang="en-US" sz="2800" dirty="0">
                <a:solidFill>
                  <a:srgbClr val="FF0000"/>
                </a:solidFill>
                <a:latin typeface="Aptos" panose="020B0004020202020204" pitchFamily="34" charset="0"/>
                <a:cs typeface="Arial" panose="020B0604020202020204" pitchFamily="34" charset="0"/>
              </a:rPr>
              <a:t>HAA5 LRAA ≤ 50 ppb</a:t>
            </a:r>
          </a:p>
          <a:p>
            <a:pPr algn="ctr"/>
            <a:r>
              <a:rPr lang="en-US" sz="2800" dirty="0">
                <a:solidFill>
                  <a:srgbClr val="FF0000"/>
                </a:solidFill>
                <a:latin typeface="Aptos" panose="020B0004020202020204" pitchFamily="34" charset="0"/>
                <a:cs typeface="Arial" panose="020B0604020202020204" pitchFamily="34" charset="0"/>
              </a:rPr>
              <a:t>At all sample sites in the distribution system.</a:t>
            </a:r>
          </a:p>
          <a:p>
            <a:pPr algn="ctr"/>
            <a:endParaRPr lang="en-US" sz="2800" dirty="0">
              <a:solidFill>
                <a:srgbClr val="FF0000"/>
              </a:solidFill>
              <a:latin typeface="Aptos" panose="020B0004020202020204" pitchFamily="34" charset="0"/>
              <a:cs typeface="Arial" panose="020B0604020202020204" pitchFamily="34" charset="0"/>
            </a:endParaRPr>
          </a:p>
          <a:p>
            <a:pPr algn="ctr"/>
            <a:r>
              <a:rPr lang="en-US" sz="2800" dirty="0">
                <a:latin typeface="Aptos" panose="020B0004020202020204" pitchFamily="34" charset="0"/>
              </a:rPr>
              <a:t>Stage 2 D/DBP Rule MCL is 80 ppb for TTHM and </a:t>
            </a:r>
            <a:br>
              <a:rPr lang="en-US" sz="2800" dirty="0">
                <a:latin typeface="Aptos" panose="020B0004020202020204" pitchFamily="34" charset="0"/>
              </a:rPr>
            </a:br>
            <a:r>
              <a:rPr lang="en-US" sz="2800" dirty="0">
                <a:latin typeface="Aptos" panose="020B0004020202020204" pitchFamily="34" charset="0"/>
              </a:rPr>
              <a:t>60 ppb for HAA5</a:t>
            </a:r>
            <a:endParaRPr lang="en-US" sz="2800" dirty="0">
              <a:solidFill>
                <a:srgbClr val="FF0000"/>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18803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139500"/>
            <a:chOff x="0" y="0"/>
            <a:chExt cx="24384000" cy="627900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t="32157" b="32157"/>
            <a:stretch/>
          </p:blipFill>
          <p:spPr>
            <a:xfrm>
              <a:off x="0" y="0"/>
              <a:ext cx="24384000" cy="6279000"/>
            </a:xfrm>
            <a:prstGeom prst="rect">
              <a:avLst/>
            </a:prstGeom>
          </p:spPr>
        </p:pic>
      </p:grpSp>
      <p:sp>
        <p:nvSpPr>
          <p:cNvPr id="15" name="TextBox 15"/>
          <p:cNvSpPr txBox="1"/>
          <p:nvPr/>
        </p:nvSpPr>
        <p:spPr>
          <a:xfrm>
            <a:off x="1406772" y="4297312"/>
            <a:ext cx="3328087" cy="1282402"/>
          </a:xfrm>
          <a:prstGeom prst="rect">
            <a:avLst/>
          </a:prstGeom>
        </p:spPr>
        <p:txBody>
          <a:bodyPr lIns="0" tIns="0" rIns="0" bIns="0" rtlCol="0" anchor="t">
            <a:spAutoFit/>
          </a:bodyPr>
          <a:lstStyle/>
          <a:p>
            <a:pPr>
              <a:lnSpc>
                <a:spcPts val="5000"/>
              </a:lnSpc>
            </a:pPr>
            <a:r>
              <a:rPr lang="en-US" sz="5400" b="1" dirty="0">
                <a:solidFill>
                  <a:srgbClr val="326297"/>
                </a:solidFill>
                <a:latin typeface="+mj-lt"/>
                <a:ea typeface="HK Grotesk Bold"/>
                <a:cs typeface="Posterama" panose="020B0504020200020000" pitchFamily="34" charset="0"/>
                <a:sym typeface="HK Grotesk Bold"/>
              </a:rPr>
              <a:t>NDEP Mission</a:t>
            </a:r>
          </a:p>
        </p:txBody>
      </p:sp>
      <p:sp>
        <p:nvSpPr>
          <p:cNvPr id="16" name="TextBox 16"/>
          <p:cNvSpPr txBox="1"/>
          <p:nvPr/>
        </p:nvSpPr>
        <p:spPr>
          <a:xfrm>
            <a:off x="5314062" y="4238609"/>
            <a:ext cx="5539441" cy="1025922"/>
          </a:xfrm>
          <a:prstGeom prst="rect">
            <a:avLst/>
          </a:prstGeom>
        </p:spPr>
        <p:txBody>
          <a:bodyPr lIns="0" tIns="0" rIns="0" bIns="0" rtlCol="0" anchor="t">
            <a:spAutoFit/>
          </a:bodyPr>
          <a:lstStyle/>
          <a:p>
            <a:pPr>
              <a:lnSpc>
                <a:spcPts val="2000"/>
              </a:lnSpc>
            </a:pPr>
            <a:r>
              <a:rPr lang="en-US" dirty="0">
                <a:solidFill>
                  <a:srgbClr val="343434"/>
                </a:solidFill>
                <a:latin typeface="Aptos" panose="020B0004020202020204" pitchFamily="34" charset="0"/>
                <a:ea typeface="Lato"/>
                <a:cs typeface="Lato"/>
                <a:sym typeface="Lato"/>
              </a:rPr>
              <a:t>Our Mission is to preserve and enhance the environment of the State in order to protect public health, sustain healthy ecosystems, and contribute to a vibrant economy.</a:t>
            </a:r>
          </a:p>
        </p:txBody>
      </p:sp>
      <p:sp>
        <p:nvSpPr>
          <p:cNvPr id="12" name="Slide Number Placeholder 11">
            <a:extLst>
              <a:ext uri="{FF2B5EF4-FFF2-40B4-BE49-F238E27FC236}">
                <a16:creationId xmlns:a16="http://schemas.microsoft.com/office/drawing/2014/main" id="{79152FA2-8F95-F72C-FF48-B4855387BE06}"/>
              </a:ext>
            </a:extLst>
          </p:cNvPr>
          <p:cNvSpPr>
            <a:spLocks noGrp="1"/>
          </p:cNvSpPr>
          <p:nvPr>
            <p:ph type="sldNum" sz="quarter" idx="12"/>
          </p:nvPr>
        </p:nvSpPr>
        <p:spPr/>
        <p:txBody>
          <a:bodyPr/>
          <a:lstStyle/>
          <a:p>
            <a:pPr>
              <a:defRPr/>
            </a:pPr>
            <a:fld id="{932C1140-0409-4EB3-BB7D-DC6DFCB68053}"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A507-BA0B-F11B-50A1-F46F5A0C3A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A5A61E-D6AE-2C87-A4E4-A66FCFD32F9F}"/>
              </a:ext>
            </a:extLst>
          </p:cNvPr>
          <p:cNvSpPr>
            <a:spLocks noGrp="1"/>
          </p:cNvSpPr>
          <p:nvPr>
            <p:ph type="sldNum" sz="quarter" idx="12"/>
          </p:nvPr>
        </p:nvSpPr>
        <p:spPr/>
        <p:txBody>
          <a:bodyPr/>
          <a:lstStyle/>
          <a:p>
            <a:pPr>
              <a:defRPr/>
            </a:pPr>
            <a:fld id="{932C1140-0409-4EB3-BB7D-DC6DFCB68053}" type="slidenum">
              <a:rPr lang="en-US" smtClean="0"/>
              <a:pPr>
                <a:defRPr/>
              </a:pPr>
              <a:t>20</a:t>
            </a:fld>
            <a:endParaRPr lang="en-US"/>
          </a:p>
        </p:txBody>
      </p:sp>
      <p:sp>
        <p:nvSpPr>
          <p:cNvPr id="3" name="TextBox 25">
            <a:extLst>
              <a:ext uri="{FF2B5EF4-FFF2-40B4-BE49-F238E27FC236}">
                <a16:creationId xmlns:a16="http://schemas.microsoft.com/office/drawing/2014/main" id="{E54A819D-8A52-8531-2DD3-EEC93714BA9D}"/>
              </a:ext>
            </a:extLst>
          </p:cNvPr>
          <p:cNvSpPr txBox="1"/>
          <p:nvPr/>
        </p:nvSpPr>
        <p:spPr>
          <a:xfrm>
            <a:off x="609600" y="304800"/>
            <a:ext cx="10972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Tools</a:t>
            </a:r>
          </a:p>
        </p:txBody>
      </p:sp>
      <p:sp>
        <p:nvSpPr>
          <p:cNvPr id="4" name="TextBox 3">
            <a:extLst>
              <a:ext uri="{FF2B5EF4-FFF2-40B4-BE49-F238E27FC236}">
                <a16:creationId xmlns:a16="http://schemas.microsoft.com/office/drawing/2014/main" id="{A66B649D-530E-8505-C2A0-592B98F453A4}"/>
              </a:ext>
            </a:extLst>
          </p:cNvPr>
          <p:cNvSpPr txBox="1"/>
          <p:nvPr/>
        </p:nvSpPr>
        <p:spPr>
          <a:xfrm>
            <a:off x="685800" y="1454035"/>
            <a:ext cx="11353800" cy="954107"/>
          </a:xfrm>
          <a:prstGeom prst="rect">
            <a:avLst/>
          </a:prstGeom>
          <a:noFill/>
        </p:spPr>
        <p:txBody>
          <a:bodyPr wrap="square" rtlCol="0">
            <a:spAutoFit/>
          </a:bodyPr>
          <a:lstStyle/>
          <a:p>
            <a:pPr algn="l"/>
            <a:r>
              <a:rPr lang="en-US" sz="3600" dirty="0">
                <a:solidFill>
                  <a:srgbClr val="1B1B1B"/>
                </a:solidFill>
                <a:latin typeface="+mn-lt"/>
              </a:rPr>
              <a:t>Hydrant sampler</a:t>
            </a:r>
          </a:p>
          <a:p>
            <a:pPr algn="l"/>
            <a:endParaRPr lang="en-US" sz="2000" dirty="0">
              <a:solidFill>
                <a:srgbClr val="1B1B1B"/>
              </a:solidFill>
              <a:latin typeface="Source Sans Pro Web"/>
            </a:endParaRPr>
          </a:p>
        </p:txBody>
      </p:sp>
      <p:pic>
        <p:nvPicPr>
          <p:cNvPr id="6" name="Picture 5">
            <a:extLst>
              <a:ext uri="{FF2B5EF4-FFF2-40B4-BE49-F238E27FC236}">
                <a16:creationId xmlns:a16="http://schemas.microsoft.com/office/drawing/2014/main" id="{58B3E2CF-7CD3-75E1-C9D9-BA06C2BE19A5}"/>
              </a:ext>
            </a:extLst>
          </p:cNvPr>
          <p:cNvPicPr>
            <a:picLocks noChangeAspect="1"/>
          </p:cNvPicPr>
          <p:nvPr/>
        </p:nvPicPr>
        <p:blipFill>
          <a:blip r:embed="rId2"/>
          <a:stretch>
            <a:fillRect/>
          </a:stretch>
        </p:blipFill>
        <p:spPr>
          <a:xfrm>
            <a:off x="4724400" y="1676400"/>
            <a:ext cx="6217920" cy="2991394"/>
          </a:xfrm>
          <a:prstGeom prst="rect">
            <a:avLst/>
          </a:prstGeom>
        </p:spPr>
      </p:pic>
      <p:pic>
        <p:nvPicPr>
          <p:cNvPr id="8" name="Picture 7">
            <a:extLst>
              <a:ext uri="{FF2B5EF4-FFF2-40B4-BE49-F238E27FC236}">
                <a16:creationId xmlns:a16="http://schemas.microsoft.com/office/drawing/2014/main" id="{22C97DFB-CD45-9148-AE0E-DC912315D7E0}"/>
              </a:ext>
            </a:extLst>
          </p:cNvPr>
          <p:cNvPicPr>
            <a:picLocks noChangeAspect="1"/>
          </p:cNvPicPr>
          <p:nvPr/>
        </p:nvPicPr>
        <p:blipFill>
          <a:blip r:embed="rId3"/>
          <a:srcRect l="24265" t="50000" r="25490"/>
          <a:stretch>
            <a:fillRect/>
          </a:stretch>
        </p:blipFill>
        <p:spPr>
          <a:xfrm>
            <a:off x="1066800" y="3524794"/>
            <a:ext cx="3124200" cy="2286000"/>
          </a:xfrm>
          <a:prstGeom prst="rect">
            <a:avLst/>
          </a:prstGeom>
        </p:spPr>
      </p:pic>
    </p:spTree>
    <p:extLst>
      <p:ext uri="{BB962C8B-B14F-4D97-AF65-F5344CB8AC3E}">
        <p14:creationId xmlns:p14="http://schemas.microsoft.com/office/powerpoint/2010/main" val="298961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017E-4C8C-C1B0-6516-CDF10707128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34D8B9-E7AA-1B36-6F8E-B869D398FADC}"/>
              </a:ext>
            </a:extLst>
          </p:cNvPr>
          <p:cNvSpPr>
            <a:spLocks noGrp="1"/>
          </p:cNvSpPr>
          <p:nvPr>
            <p:ph type="sldNum" sz="quarter" idx="12"/>
          </p:nvPr>
        </p:nvSpPr>
        <p:spPr/>
        <p:txBody>
          <a:bodyPr/>
          <a:lstStyle/>
          <a:p>
            <a:pPr>
              <a:defRPr/>
            </a:pPr>
            <a:fld id="{932C1140-0409-4EB3-BB7D-DC6DFCB68053}" type="slidenum">
              <a:rPr lang="en-US" smtClean="0"/>
              <a:pPr>
                <a:defRPr/>
              </a:pPr>
              <a:t>21</a:t>
            </a:fld>
            <a:endParaRPr lang="en-US"/>
          </a:p>
        </p:txBody>
      </p:sp>
      <p:sp>
        <p:nvSpPr>
          <p:cNvPr id="3" name="TextBox 25">
            <a:extLst>
              <a:ext uri="{FF2B5EF4-FFF2-40B4-BE49-F238E27FC236}">
                <a16:creationId xmlns:a16="http://schemas.microsoft.com/office/drawing/2014/main" id="{CB2B648E-6D60-0FBE-60B8-EE9DBEBE395C}"/>
              </a:ext>
            </a:extLst>
          </p:cNvPr>
          <p:cNvSpPr txBox="1"/>
          <p:nvPr/>
        </p:nvSpPr>
        <p:spPr>
          <a:xfrm>
            <a:off x="609600" y="1371600"/>
            <a:ext cx="24384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Tools</a:t>
            </a:r>
          </a:p>
        </p:txBody>
      </p:sp>
      <p:pic>
        <p:nvPicPr>
          <p:cNvPr id="5" name="Picture 4">
            <a:extLst>
              <a:ext uri="{FF2B5EF4-FFF2-40B4-BE49-F238E27FC236}">
                <a16:creationId xmlns:a16="http://schemas.microsoft.com/office/drawing/2014/main" id="{08EA1007-13B9-3F38-42D5-B5F4B6A9C666}"/>
              </a:ext>
            </a:extLst>
          </p:cNvPr>
          <p:cNvPicPr>
            <a:picLocks noChangeAspect="1"/>
          </p:cNvPicPr>
          <p:nvPr/>
        </p:nvPicPr>
        <p:blipFill>
          <a:blip r:embed="rId2"/>
          <a:srcRect t="622" b="734"/>
          <a:stretch>
            <a:fillRect/>
          </a:stretch>
        </p:blipFill>
        <p:spPr>
          <a:xfrm>
            <a:off x="3505200" y="136522"/>
            <a:ext cx="7497558" cy="5760720"/>
          </a:xfrm>
          <a:prstGeom prst="rect">
            <a:avLst/>
          </a:prstGeom>
        </p:spPr>
      </p:pic>
      <p:sp>
        <p:nvSpPr>
          <p:cNvPr id="6" name="TextBox 5">
            <a:extLst>
              <a:ext uri="{FF2B5EF4-FFF2-40B4-BE49-F238E27FC236}">
                <a16:creationId xmlns:a16="http://schemas.microsoft.com/office/drawing/2014/main" id="{D869FC1B-4706-4D4B-E578-4A564B61D8EB}"/>
              </a:ext>
            </a:extLst>
          </p:cNvPr>
          <p:cNvSpPr txBox="1"/>
          <p:nvPr/>
        </p:nvSpPr>
        <p:spPr>
          <a:xfrm>
            <a:off x="381000" y="2811501"/>
            <a:ext cx="2743200" cy="1200329"/>
          </a:xfrm>
          <a:prstGeom prst="rect">
            <a:avLst/>
          </a:prstGeom>
          <a:noFill/>
        </p:spPr>
        <p:txBody>
          <a:bodyPr wrap="square">
            <a:spAutoFit/>
          </a:bodyPr>
          <a:lstStyle/>
          <a:p>
            <a:r>
              <a:rPr lang="en-US" dirty="0">
                <a:hlinkClick r:id="rId3"/>
              </a:rPr>
              <a:t>https://www.epa.gov/sdwa/hydrant-sampler-procedure-and-parts-lists</a:t>
            </a:r>
            <a:endParaRPr lang="en-US" dirty="0"/>
          </a:p>
          <a:p>
            <a:endParaRPr lang="en-US" dirty="0"/>
          </a:p>
        </p:txBody>
      </p:sp>
    </p:spTree>
    <p:extLst>
      <p:ext uri="{BB962C8B-B14F-4D97-AF65-F5344CB8AC3E}">
        <p14:creationId xmlns:p14="http://schemas.microsoft.com/office/powerpoint/2010/main" val="3351414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E3FA-5CC1-667F-DDE5-BEA4413BA3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D138A-88E3-6FAF-A2B0-9D84F4DB0AFE}"/>
              </a:ext>
            </a:extLst>
          </p:cNvPr>
          <p:cNvSpPr>
            <a:spLocks noGrp="1"/>
          </p:cNvSpPr>
          <p:nvPr>
            <p:ph type="sldNum" sz="quarter" idx="12"/>
          </p:nvPr>
        </p:nvSpPr>
        <p:spPr/>
        <p:txBody>
          <a:bodyPr/>
          <a:lstStyle/>
          <a:p>
            <a:pPr>
              <a:defRPr/>
            </a:pPr>
            <a:fld id="{932C1140-0409-4EB3-BB7D-DC6DFCB68053}" type="slidenum">
              <a:rPr lang="en-US" smtClean="0"/>
              <a:pPr>
                <a:defRPr/>
              </a:pPr>
              <a:t>22</a:t>
            </a:fld>
            <a:endParaRPr lang="en-US"/>
          </a:p>
        </p:txBody>
      </p:sp>
      <p:sp>
        <p:nvSpPr>
          <p:cNvPr id="3" name="TextBox 25">
            <a:extLst>
              <a:ext uri="{FF2B5EF4-FFF2-40B4-BE49-F238E27FC236}">
                <a16:creationId xmlns:a16="http://schemas.microsoft.com/office/drawing/2014/main" id="{3F86B17D-166B-A025-27E0-00855F85DF98}"/>
              </a:ext>
            </a:extLst>
          </p:cNvPr>
          <p:cNvSpPr txBox="1"/>
          <p:nvPr/>
        </p:nvSpPr>
        <p:spPr>
          <a:xfrm>
            <a:off x="533400" y="3037995"/>
            <a:ext cx="2209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Tools</a:t>
            </a:r>
          </a:p>
        </p:txBody>
      </p:sp>
      <p:pic>
        <p:nvPicPr>
          <p:cNvPr id="5" name="Picture 4">
            <a:extLst>
              <a:ext uri="{FF2B5EF4-FFF2-40B4-BE49-F238E27FC236}">
                <a16:creationId xmlns:a16="http://schemas.microsoft.com/office/drawing/2014/main" id="{04F493AC-6DCE-D668-926A-FD72CB374B4F}"/>
              </a:ext>
            </a:extLst>
          </p:cNvPr>
          <p:cNvPicPr>
            <a:picLocks noChangeAspect="1"/>
          </p:cNvPicPr>
          <p:nvPr/>
        </p:nvPicPr>
        <p:blipFill>
          <a:blip r:embed="rId2"/>
          <a:srcRect t="3366" b="1786"/>
          <a:stretch>
            <a:fillRect/>
          </a:stretch>
        </p:blipFill>
        <p:spPr>
          <a:xfrm>
            <a:off x="3276600" y="228600"/>
            <a:ext cx="7866351" cy="5760720"/>
          </a:xfrm>
          <a:prstGeom prst="rect">
            <a:avLst/>
          </a:prstGeom>
        </p:spPr>
      </p:pic>
    </p:spTree>
    <p:extLst>
      <p:ext uri="{BB962C8B-B14F-4D97-AF65-F5344CB8AC3E}">
        <p14:creationId xmlns:p14="http://schemas.microsoft.com/office/powerpoint/2010/main" val="30494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E0B7E-4CC6-A5A8-063E-6CB9978228D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8790B-F6CF-E5C1-6EA9-59E7EE55DBB9}"/>
              </a:ext>
            </a:extLst>
          </p:cNvPr>
          <p:cNvSpPr>
            <a:spLocks noGrp="1"/>
          </p:cNvSpPr>
          <p:nvPr>
            <p:ph type="sldNum" sz="quarter" idx="12"/>
          </p:nvPr>
        </p:nvSpPr>
        <p:spPr/>
        <p:txBody>
          <a:bodyPr/>
          <a:lstStyle/>
          <a:p>
            <a:pPr>
              <a:defRPr/>
            </a:pPr>
            <a:fld id="{932C1140-0409-4EB3-BB7D-DC6DFCB68053}" type="slidenum">
              <a:rPr lang="en-US" smtClean="0"/>
              <a:pPr>
                <a:defRPr/>
              </a:pPr>
              <a:t>23</a:t>
            </a:fld>
            <a:endParaRPr lang="en-US"/>
          </a:p>
        </p:txBody>
      </p:sp>
      <p:sp>
        <p:nvSpPr>
          <p:cNvPr id="3" name="TextBox 25">
            <a:extLst>
              <a:ext uri="{FF2B5EF4-FFF2-40B4-BE49-F238E27FC236}">
                <a16:creationId xmlns:a16="http://schemas.microsoft.com/office/drawing/2014/main" id="{7BEC0708-AC27-388C-DCBE-DBD735BB189C}"/>
              </a:ext>
            </a:extLst>
          </p:cNvPr>
          <p:cNvSpPr txBox="1"/>
          <p:nvPr/>
        </p:nvSpPr>
        <p:spPr>
          <a:xfrm>
            <a:off x="609600" y="304800"/>
            <a:ext cx="10972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Tools</a:t>
            </a:r>
          </a:p>
        </p:txBody>
      </p:sp>
      <p:sp>
        <p:nvSpPr>
          <p:cNvPr id="4" name="TextBox 3">
            <a:extLst>
              <a:ext uri="{FF2B5EF4-FFF2-40B4-BE49-F238E27FC236}">
                <a16:creationId xmlns:a16="http://schemas.microsoft.com/office/drawing/2014/main" id="{59833BCA-560B-0170-D5AF-F95462E788EF}"/>
              </a:ext>
            </a:extLst>
          </p:cNvPr>
          <p:cNvSpPr txBox="1"/>
          <p:nvPr/>
        </p:nvSpPr>
        <p:spPr>
          <a:xfrm>
            <a:off x="1524000" y="3124200"/>
            <a:ext cx="9144000" cy="2246769"/>
          </a:xfrm>
          <a:prstGeom prst="rect">
            <a:avLst/>
          </a:prstGeom>
          <a:noFill/>
        </p:spPr>
        <p:txBody>
          <a:bodyPr wrap="square" rtlCol="0">
            <a:spAutoFit/>
          </a:bodyPr>
          <a:lstStyle/>
          <a:p>
            <a:pPr algn="l"/>
            <a:r>
              <a:rPr lang="en-US" sz="2400" dirty="0">
                <a:solidFill>
                  <a:srgbClr val="1B1B1B"/>
                </a:solidFill>
                <a:latin typeface="+mn-lt"/>
              </a:rPr>
              <a:t>This guidance document provides details on best practices to consistently and accurately assess drinking water disinfectant residual and disinfection byproduct (DBP) concentrations in samples collected from building taps in order to characterize water quality in the distribution system main.</a:t>
            </a:r>
          </a:p>
          <a:p>
            <a:pPr algn="l"/>
            <a:endParaRPr lang="en-US" sz="2000" dirty="0">
              <a:solidFill>
                <a:srgbClr val="1B1B1B"/>
              </a:solidFill>
              <a:latin typeface="Source Sans Pro Web"/>
            </a:endParaRPr>
          </a:p>
        </p:txBody>
      </p:sp>
      <p:sp>
        <p:nvSpPr>
          <p:cNvPr id="5" name="TextBox 4">
            <a:extLst>
              <a:ext uri="{FF2B5EF4-FFF2-40B4-BE49-F238E27FC236}">
                <a16:creationId xmlns:a16="http://schemas.microsoft.com/office/drawing/2014/main" id="{BB9FEB64-B152-7E0D-AFB7-D5D51C1AF2F6}"/>
              </a:ext>
            </a:extLst>
          </p:cNvPr>
          <p:cNvSpPr txBox="1"/>
          <p:nvPr/>
        </p:nvSpPr>
        <p:spPr>
          <a:xfrm>
            <a:off x="2667000" y="5499141"/>
            <a:ext cx="6553200" cy="646331"/>
          </a:xfrm>
          <a:prstGeom prst="rect">
            <a:avLst/>
          </a:prstGeom>
          <a:noFill/>
        </p:spPr>
        <p:txBody>
          <a:bodyPr wrap="square" rtlCol="0">
            <a:spAutoFit/>
          </a:bodyPr>
          <a:lstStyle/>
          <a:p>
            <a:r>
              <a:rPr lang="en-US" dirty="0">
                <a:highlight>
                  <a:srgbClr val="FFFF00"/>
                </a:highlight>
                <a:hlinkClick r:id="rId2"/>
              </a:rPr>
              <a:t>https://www.epa.gov/sdwa/drinking-water-optimization-program</a:t>
            </a:r>
            <a:endParaRPr lang="en-US" dirty="0">
              <a:highlight>
                <a:srgbClr val="FFFF00"/>
              </a:highlight>
            </a:endParaRPr>
          </a:p>
          <a:p>
            <a:endParaRPr lang="en-US" dirty="0">
              <a:highlight>
                <a:srgbClr val="FFFF00"/>
              </a:highlight>
            </a:endParaRPr>
          </a:p>
        </p:txBody>
      </p:sp>
      <p:sp>
        <p:nvSpPr>
          <p:cNvPr id="7" name="TextBox 6">
            <a:extLst>
              <a:ext uri="{FF2B5EF4-FFF2-40B4-BE49-F238E27FC236}">
                <a16:creationId xmlns:a16="http://schemas.microsoft.com/office/drawing/2014/main" id="{91C5E814-1E08-70F8-3FB9-6CC665A4FBF6}"/>
              </a:ext>
            </a:extLst>
          </p:cNvPr>
          <p:cNvSpPr txBox="1"/>
          <p:nvPr/>
        </p:nvSpPr>
        <p:spPr>
          <a:xfrm>
            <a:off x="1524000" y="1523263"/>
            <a:ext cx="9144000" cy="1200329"/>
          </a:xfrm>
          <a:prstGeom prst="rect">
            <a:avLst/>
          </a:prstGeom>
          <a:noFill/>
        </p:spPr>
        <p:txBody>
          <a:bodyPr wrap="square">
            <a:spAutoFit/>
          </a:bodyPr>
          <a:lstStyle/>
          <a:p>
            <a:r>
              <a:rPr lang="en-US" sz="2400" dirty="0">
                <a:latin typeface="Aptos" panose="020B0004020202020204" pitchFamily="34" charset="0"/>
              </a:rPr>
              <a:t>Calculated Flush Time (CFT) or Calculated Flush Volume (CFV) Approach for Representative Distribution System Chlorine and Disinfection Byproduct (DBP) Sample Collection from Building Taps</a:t>
            </a:r>
          </a:p>
        </p:txBody>
      </p:sp>
    </p:spTree>
    <p:extLst>
      <p:ext uri="{BB962C8B-B14F-4D97-AF65-F5344CB8AC3E}">
        <p14:creationId xmlns:p14="http://schemas.microsoft.com/office/powerpoint/2010/main" val="4036559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9AB2-060B-F628-4771-96E98CD1B4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7126B-E0A7-3D2A-6C2D-8EF62C81C77D}"/>
              </a:ext>
            </a:extLst>
          </p:cNvPr>
          <p:cNvSpPr>
            <a:spLocks noGrp="1"/>
          </p:cNvSpPr>
          <p:nvPr>
            <p:ph type="sldNum" sz="quarter" idx="12"/>
          </p:nvPr>
        </p:nvSpPr>
        <p:spPr/>
        <p:txBody>
          <a:bodyPr/>
          <a:lstStyle/>
          <a:p>
            <a:pPr>
              <a:defRPr/>
            </a:pPr>
            <a:fld id="{932C1140-0409-4EB3-BB7D-DC6DFCB68053}" type="slidenum">
              <a:rPr lang="en-US" smtClean="0"/>
              <a:pPr>
                <a:defRPr/>
              </a:pPr>
              <a:t>24</a:t>
            </a:fld>
            <a:endParaRPr lang="en-US"/>
          </a:p>
        </p:txBody>
      </p:sp>
      <p:sp>
        <p:nvSpPr>
          <p:cNvPr id="3" name="TextBox 25">
            <a:extLst>
              <a:ext uri="{FF2B5EF4-FFF2-40B4-BE49-F238E27FC236}">
                <a16:creationId xmlns:a16="http://schemas.microsoft.com/office/drawing/2014/main" id="{24E67EB4-E07B-8AD3-FA89-D1D9184D5345}"/>
              </a:ext>
            </a:extLst>
          </p:cNvPr>
          <p:cNvSpPr txBox="1"/>
          <p:nvPr/>
        </p:nvSpPr>
        <p:spPr>
          <a:xfrm>
            <a:off x="762000" y="1219200"/>
            <a:ext cx="20574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Tools</a:t>
            </a:r>
          </a:p>
        </p:txBody>
      </p:sp>
      <p:pic>
        <p:nvPicPr>
          <p:cNvPr id="5" name="Picture 4">
            <a:extLst>
              <a:ext uri="{FF2B5EF4-FFF2-40B4-BE49-F238E27FC236}">
                <a16:creationId xmlns:a16="http://schemas.microsoft.com/office/drawing/2014/main" id="{4027B2EB-3DA8-B19A-5BD3-6A984898B31A}"/>
              </a:ext>
            </a:extLst>
          </p:cNvPr>
          <p:cNvPicPr>
            <a:picLocks noChangeAspect="1"/>
          </p:cNvPicPr>
          <p:nvPr/>
        </p:nvPicPr>
        <p:blipFill>
          <a:blip r:embed="rId2"/>
          <a:stretch>
            <a:fillRect/>
          </a:stretch>
        </p:blipFill>
        <p:spPr>
          <a:xfrm>
            <a:off x="3810000" y="136522"/>
            <a:ext cx="7503812" cy="5760720"/>
          </a:xfrm>
          <a:prstGeom prst="rect">
            <a:avLst/>
          </a:prstGeom>
        </p:spPr>
      </p:pic>
      <p:sp>
        <p:nvSpPr>
          <p:cNvPr id="6" name="TextBox 5">
            <a:extLst>
              <a:ext uri="{FF2B5EF4-FFF2-40B4-BE49-F238E27FC236}">
                <a16:creationId xmlns:a16="http://schemas.microsoft.com/office/drawing/2014/main" id="{BD2B169A-F099-6F0D-8213-EB3242637719}"/>
              </a:ext>
            </a:extLst>
          </p:cNvPr>
          <p:cNvSpPr txBox="1"/>
          <p:nvPr/>
        </p:nvSpPr>
        <p:spPr>
          <a:xfrm>
            <a:off x="533400" y="4191000"/>
            <a:ext cx="3276600" cy="1754326"/>
          </a:xfrm>
          <a:prstGeom prst="rect">
            <a:avLst/>
          </a:prstGeom>
          <a:noFill/>
        </p:spPr>
        <p:txBody>
          <a:bodyPr wrap="square">
            <a:spAutoFit/>
          </a:bodyPr>
          <a:lstStyle/>
          <a:p>
            <a:r>
              <a:rPr lang="en-US" dirty="0">
                <a:hlinkClick r:id="rId3"/>
              </a:rPr>
              <a:t>https://www.epa.gov/sdwa/calculated-flush-time-cft-or-calculated-flush-volume-cfv-approach-representative-distribution</a:t>
            </a:r>
            <a:endParaRPr lang="en-US" dirty="0"/>
          </a:p>
          <a:p>
            <a:endParaRPr lang="en-US" dirty="0"/>
          </a:p>
        </p:txBody>
      </p:sp>
    </p:spTree>
    <p:extLst>
      <p:ext uri="{BB962C8B-B14F-4D97-AF65-F5344CB8AC3E}">
        <p14:creationId xmlns:p14="http://schemas.microsoft.com/office/powerpoint/2010/main" val="409850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6EC69-B03E-FD4C-B6F3-90C9415AF3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263B67-B8D5-390D-ED6B-E368AAB53F5C}"/>
              </a:ext>
            </a:extLst>
          </p:cNvPr>
          <p:cNvSpPr>
            <a:spLocks noGrp="1"/>
          </p:cNvSpPr>
          <p:nvPr>
            <p:ph type="sldNum" sz="quarter" idx="12"/>
          </p:nvPr>
        </p:nvSpPr>
        <p:spPr/>
        <p:txBody>
          <a:bodyPr/>
          <a:lstStyle/>
          <a:p>
            <a:pPr>
              <a:defRPr/>
            </a:pPr>
            <a:fld id="{932C1140-0409-4EB3-BB7D-DC6DFCB68053}" type="slidenum">
              <a:rPr lang="en-US" smtClean="0"/>
              <a:pPr>
                <a:defRPr/>
              </a:pPr>
              <a:t>25</a:t>
            </a:fld>
            <a:endParaRPr lang="en-US"/>
          </a:p>
        </p:txBody>
      </p:sp>
      <p:sp>
        <p:nvSpPr>
          <p:cNvPr id="3" name="TextBox 25">
            <a:extLst>
              <a:ext uri="{FF2B5EF4-FFF2-40B4-BE49-F238E27FC236}">
                <a16:creationId xmlns:a16="http://schemas.microsoft.com/office/drawing/2014/main" id="{68E0E09E-C737-C7A4-560D-94E7DF05F5AF}"/>
              </a:ext>
            </a:extLst>
          </p:cNvPr>
          <p:cNvSpPr txBox="1"/>
          <p:nvPr/>
        </p:nvSpPr>
        <p:spPr>
          <a:xfrm>
            <a:off x="609600" y="2999888"/>
            <a:ext cx="20574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Tools</a:t>
            </a:r>
          </a:p>
        </p:txBody>
      </p:sp>
      <p:pic>
        <p:nvPicPr>
          <p:cNvPr id="5" name="Picture 4">
            <a:extLst>
              <a:ext uri="{FF2B5EF4-FFF2-40B4-BE49-F238E27FC236}">
                <a16:creationId xmlns:a16="http://schemas.microsoft.com/office/drawing/2014/main" id="{B47F7DA7-3823-8C26-98B0-2793AC1188FF}"/>
              </a:ext>
            </a:extLst>
          </p:cNvPr>
          <p:cNvPicPr>
            <a:picLocks noChangeAspect="1"/>
          </p:cNvPicPr>
          <p:nvPr/>
        </p:nvPicPr>
        <p:blipFill>
          <a:blip r:embed="rId2"/>
          <a:srcRect b="1355"/>
          <a:stretch>
            <a:fillRect/>
          </a:stretch>
        </p:blipFill>
        <p:spPr>
          <a:xfrm>
            <a:off x="3810000" y="119528"/>
            <a:ext cx="7469167" cy="5760720"/>
          </a:xfrm>
          <a:prstGeom prst="rect">
            <a:avLst/>
          </a:prstGeom>
        </p:spPr>
      </p:pic>
    </p:spTree>
    <p:extLst>
      <p:ext uri="{BB962C8B-B14F-4D97-AF65-F5344CB8AC3E}">
        <p14:creationId xmlns:p14="http://schemas.microsoft.com/office/powerpoint/2010/main" val="168180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B14A2-89AD-5213-4045-FAE49C0219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FDB77A-F8DF-31DD-AB7C-7C3E6DB7B1F1}"/>
              </a:ext>
            </a:extLst>
          </p:cNvPr>
          <p:cNvSpPr>
            <a:spLocks noGrp="1"/>
          </p:cNvSpPr>
          <p:nvPr>
            <p:ph type="sldNum" sz="quarter" idx="12"/>
          </p:nvPr>
        </p:nvSpPr>
        <p:spPr/>
        <p:txBody>
          <a:bodyPr/>
          <a:lstStyle/>
          <a:p>
            <a:pPr>
              <a:defRPr/>
            </a:pPr>
            <a:fld id="{932C1140-0409-4EB3-BB7D-DC6DFCB68053}" type="slidenum">
              <a:rPr lang="en-US" smtClean="0"/>
              <a:pPr>
                <a:defRPr/>
              </a:pPr>
              <a:t>26</a:t>
            </a:fld>
            <a:endParaRPr lang="en-US"/>
          </a:p>
        </p:txBody>
      </p:sp>
      <p:sp>
        <p:nvSpPr>
          <p:cNvPr id="3" name="TextBox 25">
            <a:extLst>
              <a:ext uri="{FF2B5EF4-FFF2-40B4-BE49-F238E27FC236}">
                <a16:creationId xmlns:a16="http://schemas.microsoft.com/office/drawing/2014/main" id="{FEAADAB3-2AD2-0C97-ED0C-D364F44F732D}"/>
              </a:ext>
            </a:extLst>
          </p:cNvPr>
          <p:cNvSpPr txBox="1"/>
          <p:nvPr/>
        </p:nvSpPr>
        <p:spPr>
          <a:xfrm>
            <a:off x="-378676" y="609600"/>
            <a:ext cx="41910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Special Study</a:t>
            </a:r>
          </a:p>
        </p:txBody>
      </p:sp>
      <p:pic>
        <p:nvPicPr>
          <p:cNvPr id="7" name="Picture 6">
            <a:extLst>
              <a:ext uri="{FF2B5EF4-FFF2-40B4-BE49-F238E27FC236}">
                <a16:creationId xmlns:a16="http://schemas.microsoft.com/office/drawing/2014/main" id="{20B8EAD6-0AF4-6530-8653-6FF1DDAF7A0C}"/>
              </a:ext>
            </a:extLst>
          </p:cNvPr>
          <p:cNvPicPr>
            <a:picLocks noChangeAspect="1"/>
          </p:cNvPicPr>
          <p:nvPr/>
        </p:nvPicPr>
        <p:blipFill>
          <a:blip r:embed="rId3"/>
          <a:srcRect l="22502" t="23995" r="22498" b="2511"/>
          <a:stretch>
            <a:fillRect/>
          </a:stretch>
        </p:blipFill>
        <p:spPr>
          <a:xfrm>
            <a:off x="3812324" y="228600"/>
            <a:ext cx="7799131" cy="5760720"/>
          </a:xfrm>
          <a:prstGeom prst="rect">
            <a:avLst/>
          </a:prstGeom>
        </p:spPr>
      </p:pic>
      <p:pic>
        <p:nvPicPr>
          <p:cNvPr id="1026" name="Picture 2" descr="Oakton Instruments WD-35634-66 pHTestr 5 Waterproof pH Pocket Tester with pH Buffer Pouches">
            <a:extLst>
              <a:ext uri="{FF2B5EF4-FFF2-40B4-BE49-F238E27FC236}">
                <a16:creationId xmlns:a16="http://schemas.microsoft.com/office/drawing/2014/main" id="{5F6833D1-BB6F-AF60-797B-3B5B0E081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74" y="2438400"/>
            <a:ext cx="329184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8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B542-3940-6C51-F99F-7CC023010E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37FDEF-4D18-515F-D1C1-5D1600B411BC}"/>
              </a:ext>
            </a:extLst>
          </p:cNvPr>
          <p:cNvSpPr>
            <a:spLocks noGrp="1"/>
          </p:cNvSpPr>
          <p:nvPr>
            <p:ph type="sldNum" sz="quarter" idx="12"/>
          </p:nvPr>
        </p:nvSpPr>
        <p:spPr/>
        <p:txBody>
          <a:bodyPr/>
          <a:lstStyle/>
          <a:p>
            <a:pPr>
              <a:defRPr/>
            </a:pPr>
            <a:fld id="{932C1140-0409-4EB3-BB7D-DC6DFCB68053}" type="slidenum">
              <a:rPr lang="en-US" smtClean="0"/>
              <a:pPr>
                <a:defRPr/>
              </a:pPr>
              <a:t>27</a:t>
            </a:fld>
            <a:endParaRPr lang="en-US"/>
          </a:p>
        </p:txBody>
      </p:sp>
      <p:sp>
        <p:nvSpPr>
          <p:cNvPr id="3" name="TextBox 25">
            <a:extLst>
              <a:ext uri="{FF2B5EF4-FFF2-40B4-BE49-F238E27FC236}">
                <a16:creationId xmlns:a16="http://schemas.microsoft.com/office/drawing/2014/main" id="{66FD7BA0-1093-5BF3-635B-03C778BDF834}"/>
              </a:ext>
            </a:extLst>
          </p:cNvPr>
          <p:cNvSpPr txBox="1"/>
          <p:nvPr/>
        </p:nvSpPr>
        <p:spPr>
          <a:xfrm>
            <a:off x="0" y="2202847"/>
            <a:ext cx="3657600" cy="2449132"/>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Special Study Results</a:t>
            </a:r>
          </a:p>
        </p:txBody>
      </p:sp>
      <p:graphicFrame>
        <p:nvGraphicFramePr>
          <p:cNvPr id="4" name="Object 3">
            <a:extLst>
              <a:ext uri="{FF2B5EF4-FFF2-40B4-BE49-F238E27FC236}">
                <a16:creationId xmlns:a16="http://schemas.microsoft.com/office/drawing/2014/main" id="{78974B5F-7251-F66B-27B9-112667AD971A}"/>
              </a:ext>
            </a:extLst>
          </p:cNvPr>
          <p:cNvGraphicFramePr>
            <a:graphicFrameLocks noChangeAspect="1"/>
          </p:cNvGraphicFramePr>
          <p:nvPr>
            <p:extLst>
              <p:ext uri="{D42A27DB-BD31-4B8C-83A1-F6EECF244321}">
                <p14:modId xmlns:p14="http://schemas.microsoft.com/office/powerpoint/2010/main" val="4093190873"/>
              </p:ext>
            </p:extLst>
          </p:nvPr>
        </p:nvGraphicFramePr>
        <p:xfrm>
          <a:off x="5483225" y="3240088"/>
          <a:ext cx="1225550" cy="374650"/>
        </p:xfrm>
        <a:graphic>
          <a:graphicData uri="http://schemas.openxmlformats.org/presentationml/2006/ole">
            <mc:AlternateContent xmlns:mc="http://schemas.openxmlformats.org/markup-compatibility/2006">
              <mc:Choice xmlns:v="urn:schemas-microsoft-com:vml" Requires="v">
                <p:oleObj name="Worksheet" r:id="rId3" imgW="1225497" imgH="374741" progId="Excel.Sheet.12">
                  <p:embed/>
                </p:oleObj>
              </mc:Choice>
              <mc:Fallback>
                <p:oleObj name="Worksheet" r:id="rId3" imgW="1225497" imgH="374741" progId="Excel.Sheet.12">
                  <p:embed/>
                  <p:pic>
                    <p:nvPicPr>
                      <p:cNvPr id="0" name=""/>
                      <p:cNvPicPr/>
                      <p:nvPr/>
                    </p:nvPicPr>
                    <p:blipFill>
                      <a:blip r:embed="rId4"/>
                      <a:stretch>
                        <a:fillRect/>
                      </a:stretch>
                    </p:blipFill>
                    <p:spPr>
                      <a:xfrm>
                        <a:off x="5483225" y="3240088"/>
                        <a:ext cx="1225550" cy="374650"/>
                      </a:xfrm>
                      <a:prstGeom prst="rect">
                        <a:avLst/>
                      </a:prstGeom>
                    </p:spPr>
                  </p:pic>
                </p:oleObj>
              </mc:Fallback>
            </mc:AlternateContent>
          </a:graphicData>
        </a:graphic>
      </p:graphicFrame>
      <p:pic>
        <p:nvPicPr>
          <p:cNvPr id="9" name="Picture 8" descr="Graphical user interface&#10;&#10;AI-generated content may be incorrect.">
            <a:extLst>
              <a:ext uri="{FF2B5EF4-FFF2-40B4-BE49-F238E27FC236}">
                <a16:creationId xmlns:a16="http://schemas.microsoft.com/office/drawing/2014/main" id="{5B2C627A-5457-0281-161C-0A8885365A20}"/>
              </a:ext>
            </a:extLst>
          </p:cNvPr>
          <p:cNvPicPr>
            <a:picLocks noChangeAspect="1"/>
          </p:cNvPicPr>
          <p:nvPr/>
        </p:nvPicPr>
        <p:blipFill>
          <a:blip r:embed="rId5"/>
          <a:srcRect t="24444"/>
          <a:stretch>
            <a:fillRect/>
          </a:stretch>
        </p:blipFill>
        <p:spPr>
          <a:xfrm>
            <a:off x="3352800" y="381000"/>
            <a:ext cx="8454321" cy="5486400"/>
          </a:xfrm>
          <a:prstGeom prst="rect">
            <a:avLst/>
          </a:prstGeom>
        </p:spPr>
      </p:pic>
    </p:spTree>
    <p:extLst>
      <p:ext uri="{BB962C8B-B14F-4D97-AF65-F5344CB8AC3E}">
        <p14:creationId xmlns:p14="http://schemas.microsoft.com/office/powerpoint/2010/main" val="2981991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F44DB-C8C6-F087-B332-1459E2EDF9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A9F667-F56C-CAF2-01A3-4C36E5F548EE}"/>
              </a:ext>
            </a:extLst>
          </p:cNvPr>
          <p:cNvSpPr>
            <a:spLocks noGrp="1"/>
          </p:cNvSpPr>
          <p:nvPr>
            <p:ph type="sldNum" sz="quarter" idx="12"/>
          </p:nvPr>
        </p:nvSpPr>
        <p:spPr/>
        <p:txBody>
          <a:bodyPr/>
          <a:lstStyle/>
          <a:p>
            <a:pPr>
              <a:defRPr/>
            </a:pPr>
            <a:fld id="{932C1140-0409-4EB3-BB7D-DC6DFCB68053}" type="slidenum">
              <a:rPr lang="en-US" smtClean="0"/>
              <a:pPr>
                <a:defRPr/>
              </a:pPr>
              <a:t>28</a:t>
            </a:fld>
            <a:endParaRPr lang="en-US"/>
          </a:p>
        </p:txBody>
      </p:sp>
      <p:sp>
        <p:nvSpPr>
          <p:cNvPr id="3" name="TextBox 25">
            <a:extLst>
              <a:ext uri="{FF2B5EF4-FFF2-40B4-BE49-F238E27FC236}">
                <a16:creationId xmlns:a16="http://schemas.microsoft.com/office/drawing/2014/main" id="{F8EEF064-18BB-F97E-F774-B59C34BABE21}"/>
              </a:ext>
            </a:extLst>
          </p:cNvPr>
          <p:cNvSpPr txBox="1"/>
          <p:nvPr/>
        </p:nvSpPr>
        <p:spPr>
          <a:xfrm>
            <a:off x="381000" y="979868"/>
            <a:ext cx="2695353" cy="2449132"/>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Special Study Results</a:t>
            </a:r>
          </a:p>
        </p:txBody>
      </p:sp>
      <p:pic>
        <p:nvPicPr>
          <p:cNvPr id="6" name="Picture 5" descr="Map&#10;&#10;AI-generated content may be incorrect.">
            <a:extLst>
              <a:ext uri="{FF2B5EF4-FFF2-40B4-BE49-F238E27FC236}">
                <a16:creationId xmlns:a16="http://schemas.microsoft.com/office/drawing/2014/main" id="{D5C7D0F4-00A5-EAAC-8E36-CABDF36DF165}"/>
              </a:ext>
            </a:extLst>
          </p:cNvPr>
          <p:cNvPicPr>
            <a:picLocks noChangeAspect="1"/>
          </p:cNvPicPr>
          <p:nvPr/>
        </p:nvPicPr>
        <p:blipFill>
          <a:blip r:embed="rId3"/>
          <a:srcRect t="8975"/>
          <a:stretch>
            <a:fillRect/>
          </a:stretch>
        </p:blipFill>
        <p:spPr>
          <a:xfrm>
            <a:off x="3730114" y="457200"/>
            <a:ext cx="7880639" cy="5410200"/>
          </a:xfrm>
          <a:prstGeom prst="rect">
            <a:avLst/>
          </a:prstGeom>
        </p:spPr>
      </p:pic>
    </p:spTree>
    <p:extLst>
      <p:ext uri="{BB962C8B-B14F-4D97-AF65-F5344CB8AC3E}">
        <p14:creationId xmlns:p14="http://schemas.microsoft.com/office/powerpoint/2010/main" val="1345041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22932-5F99-8739-794B-F7D8898B5D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DBD8C3-EA23-0CC8-B644-9453B89D553E}"/>
              </a:ext>
            </a:extLst>
          </p:cNvPr>
          <p:cNvSpPr>
            <a:spLocks noGrp="1"/>
          </p:cNvSpPr>
          <p:nvPr>
            <p:ph type="sldNum" sz="quarter" idx="12"/>
          </p:nvPr>
        </p:nvSpPr>
        <p:spPr/>
        <p:txBody>
          <a:bodyPr/>
          <a:lstStyle/>
          <a:p>
            <a:pPr>
              <a:defRPr/>
            </a:pPr>
            <a:fld id="{932C1140-0409-4EB3-BB7D-DC6DFCB68053}" type="slidenum">
              <a:rPr lang="en-US" smtClean="0"/>
              <a:pPr>
                <a:defRPr/>
              </a:pPr>
              <a:t>29</a:t>
            </a:fld>
            <a:endParaRPr lang="en-US"/>
          </a:p>
        </p:txBody>
      </p:sp>
      <p:sp>
        <p:nvSpPr>
          <p:cNvPr id="3" name="TextBox 25">
            <a:extLst>
              <a:ext uri="{FF2B5EF4-FFF2-40B4-BE49-F238E27FC236}">
                <a16:creationId xmlns:a16="http://schemas.microsoft.com/office/drawing/2014/main" id="{F80BDB14-E5B3-1146-DFF0-CBB4A6B70116}"/>
              </a:ext>
            </a:extLst>
          </p:cNvPr>
          <p:cNvSpPr txBox="1"/>
          <p:nvPr/>
        </p:nvSpPr>
        <p:spPr>
          <a:xfrm>
            <a:off x="609600" y="619807"/>
            <a:ext cx="109728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Comprehensive Performance Evaluation (CPE) Distribution</a:t>
            </a:r>
          </a:p>
        </p:txBody>
      </p:sp>
      <p:sp>
        <p:nvSpPr>
          <p:cNvPr id="4" name="TextBox 3">
            <a:extLst>
              <a:ext uri="{FF2B5EF4-FFF2-40B4-BE49-F238E27FC236}">
                <a16:creationId xmlns:a16="http://schemas.microsoft.com/office/drawing/2014/main" id="{6D6BB5FE-E393-B3C3-C174-DC2D2D8FF994}"/>
              </a:ext>
            </a:extLst>
          </p:cNvPr>
          <p:cNvSpPr txBox="1"/>
          <p:nvPr/>
        </p:nvSpPr>
        <p:spPr>
          <a:xfrm>
            <a:off x="304800" y="2286000"/>
            <a:ext cx="11353800" cy="3539430"/>
          </a:xfrm>
          <a:prstGeom prst="rect">
            <a:avLst/>
          </a:prstGeom>
          <a:noFill/>
        </p:spPr>
        <p:txBody>
          <a:bodyPr wrap="square" rtlCol="0">
            <a:spAutoFit/>
          </a:bodyPr>
          <a:lstStyle/>
          <a:p>
            <a:pPr algn="l">
              <a:buFont typeface="Arial" panose="020B0604020202020204" pitchFamily="34" charset="0"/>
              <a:buChar char="•"/>
            </a:pPr>
            <a:r>
              <a:rPr lang="en-US" sz="2000" b="0" i="0" dirty="0">
                <a:solidFill>
                  <a:srgbClr val="1B1B1B"/>
                </a:solidFill>
                <a:effectLst/>
                <a:latin typeface="+mn-lt"/>
              </a:rPr>
              <a:t>Comprehensive Performance Evaluation (CPE) July 2025 Incline Village GID.</a:t>
            </a:r>
          </a:p>
          <a:p>
            <a:pPr algn="l">
              <a:buFont typeface="Arial" panose="020B0604020202020204" pitchFamily="34" charset="0"/>
              <a:buChar char="•"/>
            </a:pPr>
            <a:r>
              <a:rPr lang="en-US" sz="2000" dirty="0">
                <a:solidFill>
                  <a:srgbClr val="1B1B1B"/>
                </a:solidFill>
                <a:latin typeface="+mn-lt"/>
              </a:rPr>
              <a:t>What is a CPE? A CPE is a thorough review of a treatment plant’s (or distribution system) performance-based capabilities (this includes design) and administrative, operation, and maintenance practices.​</a:t>
            </a:r>
          </a:p>
          <a:p>
            <a:pPr algn="l">
              <a:buFont typeface="Arial" panose="020B0604020202020204" pitchFamily="34" charset="0"/>
              <a:buChar char="•"/>
            </a:pPr>
            <a:endParaRPr lang="en-US" sz="12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“Central tendency” performance-limiting factors identified during CPEs:​</a:t>
            </a:r>
          </a:p>
          <a:p>
            <a:pPr algn="l">
              <a:buFont typeface="Arial" panose="020B0604020202020204" pitchFamily="34" charset="0"/>
              <a:buChar char="•"/>
            </a:pPr>
            <a:endParaRPr lang="en-US" sz="12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Administration​</a:t>
            </a:r>
          </a:p>
          <a:p>
            <a:pPr algn="l">
              <a:buFont typeface="Arial" panose="020B0604020202020204" pitchFamily="34" charset="0"/>
              <a:buChar char="•"/>
            </a:pPr>
            <a:r>
              <a:rPr lang="en-US" sz="2000" b="0" i="0" dirty="0">
                <a:solidFill>
                  <a:srgbClr val="1B1B1B"/>
                </a:solidFill>
                <a:effectLst/>
                <a:latin typeface="+mn-lt"/>
              </a:rPr>
              <a:t>Existing policies or the lack of policies discourage staff members from making required operational, maintenance, and management decisions to support plant performance and reliability.​</a:t>
            </a:r>
          </a:p>
          <a:p>
            <a:pPr algn="l">
              <a:buFont typeface="Arial" panose="020B0604020202020204" pitchFamily="34" charset="0"/>
              <a:buChar char="•"/>
            </a:pPr>
            <a:r>
              <a:rPr lang="en-US" sz="2000" b="0" i="0" dirty="0">
                <a:solidFill>
                  <a:srgbClr val="1B1B1B"/>
                </a:solidFill>
                <a:effectLst/>
                <a:latin typeface="+mn-lt"/>
              </a:rPr>
              <a:t>Complacency within utility resulting in “this would never happen to us” ​and acceptance of the status quo.​</a:t>
            </a:r>
          </a:p>
        </p:txBody>
      </p:sp>
    </p:spTree>
    <p:extLst>
      <p:ext uri="{BB962C8B-B14F-4D97-AF65-F5344CB8AC3E}">
        <p14:creationId xmlns:p14="http://schemas.microsoft.com/office/powerpoint/2010/main" val="1764129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0F76D-044A-6844-289E-35A3F5B1E26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A5EEDCDB-827A-EA81-AA77-F4B420B3518C}"/>
              </a:ext>
            </a:extLst>
          </p:cNvPr>
          <p:cNvSpPr txBox="1"/>
          <p:nvPr/>
        </p:nvSpPr>
        <p:spPr>
          <a:xfrm>
            <a:off x="7848600" y="933527"/>
            <a:ext cx="3328087" cy="1282402"/>
          </a:xfrm>
          <a:prstGeom prst="rect">
            <a:avLst/>
          </a:prstGeom>
        </p:spPr>
        <p:txBody>
          <a:bodyPr lIns="0" tIns="0" rIns="0" bIns="0" rtlCol="0" anchor="t">
            <a:spAutoFit/>
          </a:bodyPr>
          <a:lstStyle/>
          <a:p>
            <a:pPr>
              <a:lnSpc>
                <a:spcPts val="5000"/>
              </a:lnSpc>
            </a:pPr>
            <a:r>
              <a:rPr lang="en-US" sz="5400" b="1" dirty="0">
                <a:solidFill>
                  <a:srgbClr val="326297"/>
                </a:solidFill>
                <a:latin typeface="+mj-lt"/>
                <a:ea typeface="HK Grotesk Bold"/>
                <a:cs typeface="Posterama" panose="020B0504020200020000" pitchFamily="34" charset="0"/>
                <a:sym typeface="HK Grotesk Bold"/>
              </a:rPr>
              <a:t>BSDW Mission</a:t>
            </a:r>
          </a:p>
        </p:txBody>
      </p:sp>
      <p:sp>
        <p:nvSpPr>
          <p:cNvPr id="16" name="TextBox 16">
            <a:extLst>
              <a:ext uri="{FF2B5EF4-FFF2-40B4-BE49-F238E27FC236}">
                <a16:creationId xmlns:a16="http://schemas.microsoft.com/office/drawing/2014/main" id="{9547158B-AFE6-8F5B-C7C0-25788479085D}"/>
              </a:ext>
            </a:extLst>
          </p:cNvPr>
          <p:cNvSpPr txBox="1"/>
          <p:nvPr/>
        </p:nvSpPr>
        <p:spPr>
          <a:xfrm>
            <a:off x="7696200" y="3103189"/>
            <a:ext cx="3081103" cy="1538883"/>
          </a:xfrm>
          <a:prstGeom prst="rect">
            <a:avLst/>
          </a:prstGeom>
        </p:spPr>
        <p:txBody>
          <a:bodyPr wrap="square" lIns="0" tIns="0" rIns="0" bIns="0" rtlCol="0" anchor="t">
            <a:spAutoFit/>
          </a:bodyPr>
          <a:lstStyle/>
          <a:p>
            <a:pPr>
              <a:lnSpc>
                <a:spcPts val="2000"/>
              </a:lnSpc>
            </a:pPr>
            <a:r>
              <a:rPr lang="en-US" dirty="0">
                <a:solidFill>
                  <a:srgbClr val="343434"/>
                </a:solidFill>
                <a:latin typeface="Aptos" panose="020B0004020202020204" pitchFamily="34" charset="0"/>
                <a:ea typeface="Lato"/>
                <a:cs typeface="Lato"/>
                <a:sym typeface="Lato"/>
              </a:rPr>
              <a:t>Our mission is to protect public health and the environment by providing oversight, guidance, and support, while fostering collaboration with safe drinking water partners.</a:t>
            </a:r>
          </a:p>
        </p:txBody>
      </p:sp>
      <p:sp>
        <p:nvSpPr>
          <p:cNvPr id="12" name="Slide Number Placeholder 11">
            <a:extLst>
              <a:ext uri="{FF2B5EF4-FFF2-40B4-BE49-F238E27FC236}">
                <a16:creationId xmlns:a16="http://schemas.microsoft.com/office/drawing/2014/main" id="{B62E0060-2CAF-5EF5-B649-B3F1B22A0D50}"/>
              </a:ext>
            </a:extLst>
          </p:cNvPr>
          <p:cNvSpPr>
            <a:spLocks noGrp="1"/>
          </p:cNvSpPr>
          <p:nvPr>
            <p:ph type="sldNum" sz="quarter" idx="12"/>
          </p:nvPr>
        </p:nvSpPr>
        <p:spPr/>
        <p:txBody>
          <a:bodyPr/>
          <a:lstStyle/>
          <a:p>
            <a:pPr>
              <a:defRPr/>
            </a:pPr>
            <a:fld id="{932C1140-0409-4EB3-BB7D-DC6DFCB68053}" type="slidenum">
              <a:rPr lang="en-US" smtClean="0"/>
              <a:pPr>
                <a:defRPr/>
              </a:pPr>
              <a:t>3</a:t>
            </a:fld>
            <a:endParaRPr lang="en-US" dirty="0"/>
          </a:p>
        </p:txBody>
      </p:sp>
      <p:pic>
        <p:nvPicPr>
          <p:cNvPr id="3" name="Picture 2" descr="A picture containing indoor, several&#10;&#10;AI-generated content may be incorrect.">
            <a:extLst>
              <a:ext uri="{FF2B5EF4-FFF2-40B4-BE49-F238E27FC236}">
                <a16:creationId xmlns:a16="http://schemas.microsoft.com/office/drawing/2014/main" id="{76B55223-7617-7323-71A5-F6B76AA0C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6461760" cy="4846320"/>
          </a:xfrm>
          <a:prstGeom prst="rect">
            <a:avLst/>
          </a:prstGeom>
        </p:spPr>
      </p:pic>
    </p:spTree>
    <p:extLst>
      <p:ext uri="{BB962C8B-B14F-4D97-AF65-F5344CB8AC3E}">
        <p14:creationId xmlns:p14="http://schemas.microsoft.com/office/powerpoint/2010/main" val="2062060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4DF7-E354-F2A4-0139-3656782F6F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C554E-6F08-82AF-5930-C06E642FA841}"/>
              </a:ext>
            </a:extLst>
          </p:cNvPr>
          <p:cNvSpPr>
            <a:spLocks noGrp="1"/>
          </p:cNvSpPr>
          <p:nvPr>
            <p:ph type="sldNum" sz="quarter" idx="12"/>
          </p:nvPr>
        </p:nvSpPr>
        <p:spPr/>
        <p:txBody>
          <a:bodyPr/>
          <a:lstStyle/>
          <a:p>
            <a:pPr>
              <a:defRPr/>
            </a:pPr>
            <a:fld id="{932C1140-0409-4EB3-BB7D-DC6DFCB68053}" type="slidenum">
              <a:rPr lang="en-US" smtClean="0"/>
              <a:pPr>
                <a:defRPr/>
              </a:pPr>
              <a:t>30</a:t>
            </a:fld>
            <a:endParaRPr lang="en-US"/>
          </a:p>
        </p:txBody>
      </p:sp>
      <p:sp>
        <p:nvSpPr>
          <p:cNvPr id="3" name="TextBox 25">
            <a:extLst>
              <a:ext uri="{FF2B5EF4-FFF2-40B4-BE49-F238E27FC236}">
                <a16:creationId xmlns:a16="http://schemas.microsoft.com/office/drawing/2014/main" id="{36E5B397-88DC-B94B-7483-D4D4EFDCF8C4}"/>
              </a:ext>
            </a:extLst>
          </p:cNvPr>
          <p:cNvSpPr txBox="1"/>
          <p:nvPr/>
        </p:nvSpPr>
        <p:spPr>
          <a:xfrm>
            <a:off x="609600" y="619807"/>
            <a:ext cx="10972800" cy="1615570"/>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Comprehensive Performance Evaluation (CPE) Distribution</a:t>
            </a:r>
          </a:p>
        </p:txBody>
      </p:sp>
      <p:sp>
        <p:nvSpPr>
          <p:cNvPr id="4" name="TextBox 3">
            <a:extLst>
              <a:ext uri="{FF2B5EF4-FFF2-40B4-BE49-F238E27FC236}">
                <a16:creationId xmlns:a16="http://schemas.microsoft.com/office/drawing/2014/main" id="{AAC3D2F4-3DFF-10FE-6826-7D7F7D03ACC4}"/>
              </a:ext>
            </a:extLst>
          </p:cNvPr>
          <p:cNvSpPr txBox="1"/>
          <p:nvPr/>
        </p:nvSpPr>
        <p:spPr>
          <a:xfrm>
            <a:off x="304800" y="2438400"/>
            <a:ext cx="11353800" cy="2554545"/>
          </a:xfrm>
          <a:prstGeom prst="rect">
            <a:avLst/>
          </a:prstGeom>
          <a:noFill/>
        </p:spPr>
        <p:txBody>
          <a:bodyPr wrap="square" rtlCol="0">
            <a:spAutoFit/>
          </a:bodyPr>
          <a:lstStyle/>
          <a:p>
            <a:pPr algn="l">
              <a:buFont typeface="Arial" panose="020B0604020202020204" pitchFamily="34" charset="0"/>
              <a:buChar char="•"/>
            </a:pPr>
            <a:r>
              <a:rPr lang="en-US" sz="2000" b="0" i="0" dirty="0">
                <a:solidFill>
                  <a:srgbClr val="1B1B1B"/>
                </a:solidFill>
                <a:effectLst/>
                <a:latin typeface="+mn-lt"/>
              </a:rPr>
              <a:t>Operation &amp; Maintenance​: </a:t>
            </a:r>
          </a:p>
          <a:p>
            <a:pPr lvl="1">
              <a:buFont typeface="Arial" panose="020B0604020202020204" pitchFamily="34" charset="0"/>
              <a:buChar char="•"/>
            </a:pPr>
            <a:r>
              <a:rPr lang="en-US" sz="2000" b="0" i="0" dirty="0">
                <a:solidFill>
                  <a:srgbClr val="1B1B1B"/>
                </a:solidFill>
                <a:effectLst/>
                <a:latin typeface="+mn-lt"/>
              </a:rPr>
              <a:t>Staff do not apply concepts and testing to process control (e.g., inadequate monitoring, process control testing, performance trending, Special Studies, and operational guidelines).​</a:t>
            </a:r>
          </a:p>
          <a:p>
            <a:pPr algn="l">
              <a:buFont typeface="Arial" panose="020B0604020202020204" pitchFamily="34" charset="0"/>
              <a:buChar char="•"/>
            </a:pPr>
            <a:endParaRPr lang="en-US" sz="20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Design​: </a:t>
            </a:r>
          </a:p>
          <a:p>
            <a:pPr lvl="1">
              <a:buFont typeface="Arial" panose="020B0604020202020204" pitchFamily="34" charset="0"/>
              <a:buChar char="•"/>
            </a:pPr>
            <a:r>
              <a:rPr lang="en-US" sz="2000" b="0" i="0" dirty="0">
                <a:solidFill>
                  <a:srgbClr val="1B1B1B"/>
                </a:solidFill>
                <a:effectLst/>
                <a:latin typeface="+mn-lt"/>
              </a:rPr>
              <a:t>Lack of flexibility to feed chemicals at desired process locations.​</a:t>
            </a:r>
          </a:p>
          <a:p>
            <a:pPr lvl="1">
              <a:buFont typeface="Arial" panose="020B0604020202020204" pitchFamily="34" charset="0"/>
              <a:buChar char="•"/>
            </a:pPr>
            <a:r>
              <a:rPr lang="en-US" sz="2000" b="0" i="0" dirty="0">
                <a:solidFill>
                  <a:srgbClr val="1B1B1B"/>
                </a:solidFill>
                <a:effectLst/>
                <a:latin typeface="+mn-lt"/>
              </a:rPr>
              <a:t>Type or lack of controls limit operator’s ability to optimize process ​(e.g., automatic control valves).</a:t>
            </a:r>
          </a:p>
        </p:txBody>
      </p:sp>
    </p:spTree>
    <p:extLst>
      <p:ext uri="{BB962C8B-B14F-4D97-AF65-F5344CB8AC3E}">
        <p14:creationId xmlns:p14="http://schemas.microsoft.com/office/powerpoint/2010/main" val="2764571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E6FE4-566F-51B5-07E0-60FA31B980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805103-E6A7-A712-BB99-3A7FC0F1CBE2}"/>
              </a:ext>
            </a:extLst>
          </p:cNvPr>
          <p:cNvSpPr>
            <a:spLocks noGrp="1"/>
          </p:cNvSpPr>
          <p:nvPr>
            <p:ph type="sldNum" sz="quarter" idx="12"/>
          </p:nvPr>
        </p:nvSpPr>
        <p:spPr/>
        <p:txBody>
          <a:bodyPr/>
          <a:lstStyle/>
          <a:p>
            <a:pPr>
              <a:defRPr/>
            </a:pPr>
            <a:fld id="{932C1140-0409-4EB3-BB7D-DC6DFCB68053}" type="slidenum">
              <a:rPr lang="en-US" smtClean="0"/>
              <a:pPr>
                <a:defRPr/>
              </a:pPr>
              <a:t>31</a:t>
            </a:fld>
            <a:endParaRPr lang="en-US"/>
          </a:p>
        </p:txBody>
      </p:sp>
      <p:sp>
        <p:nvSpPr>
          <p:cNvPr id="3" name="TextBox 25">
            <a:extLst>
              <a:ext uri="{FF2B5EF4-FFF2-40B4-BE49-F238E27FC236}">
                <a16:creationId xmlns:a16="http://schemas.microsoft.com/office/drawing/2014/main" id="{0D2D6587-CCA4-D076-65A3-469821BE7744}"/>
              </a:ext>
            </a:extLst>
          </p:cNvPr>
          <p:cNvSpPr txBox="1"/>
          <p:nvPr/>
        </p:nvSpPr>
        <p:spPr>
          <a:xfrm>
            <a:off x="609600" y="619807"/>
            <a:ext cx="10972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Additional Special Study Tools</a:t>
            </a:r>
          </a:p>
        </p:txBody>
      </p:sp>
      <p:sp>
        <p:nvSpPr>
          <p:cNvPr id="4" name="TextBox 3">
            <a:extLst>
              <a:ext uri="{FF2B5EF4-FFF2-40B4-BE49-F238E27FC236}">
                <a16:creationId xmlns:a16="http://schemas.microsoft.com/office/drawing/2014/main" id="{FCAC69D1-2935-40FA-C6F8-6518B8502F8A}"/>
              </a:ext>
            </a:extLst>
          </p:cNvPr>
          <p:cNvSpPr txBox="1"/>
          <p:nvPr/>
        </p:nvSpPr>
        <p:spPr>
          <a:xfrm>
            <a:off x="304800" y="2438400"/>
            <a:ext cx="3733800" cy="1015663"/>
          </a:xfrm>
          <a:prstGeom prst="rect">
            <a:avLst/>
          </a:prstGeom>
          <a:noFill/>
        </p:spPr>
        <p:txBody>
          <a:bodyPr wrap="square" rtlCol="0">
            <a:spAutoFit/>
          </a:bodyPr>
          <a:lstStyle/>
          <a:p>
            <a:pPr algn="l">
              <a:buFont typeface="Arial" panose="020B0604020202020204" pitchFamily="34" charset="0"/>
              <a:buChar char="•"/>
            </a:pPr>
            <a:r>
              <a:rPr lang="en-US" sz="2000" b="0" i="0" dirty="0">
                <a:solidFill>
                  <a:srgbClr val="1B1B1B"/>
                </a:solidFill>
                <a:effectLst/>
                <a:latin typeface="+mn-lt"/>
              </a:rPr>
              <a:t>Special Study 1: Plant Effluent Hold Study</a:t>
            </a:r>
            <a:endParaRPr lang="en-US" sz="2000" dirty="0">
              <a:solidFill>
                <a:srgbClr val="1B1B1B"/>
              </a:solidFill>
              <a:latin typeface="+mn-lt"/>
            </a:endParaRPr>
          </a:p>
          <a:p>
            <a:pPr algn="l">
              <a:buFont typeface="Arial" panose="020B0604020202020204" pitchFamily="34" charset="0"/>
              <a:buChar char="•"/>
            </a:pPr>
            <a:endParaRPr lang="en-US" sz="2000" b="0" i="0" dirty="0">
              <a:solidFill>
                <a:srgbClr val="1B1B1B"/>
              </a:solidFill>
              <a:effectLst/>
              <a:latin typeface="+mn-lt"/>
            </a:endParaRPr>
          </a:p>
        </p:txBody>
      </p:sp>
      <p:pic>
        <p:nvPicPr>
          <p:cNvPr id="6" name="Picture 5">
            <a:extLst>
              <a:ext uri="{FF2B5EF4-FFF2-40B4-BE49-F238E27FC236}">
                <a16:creationId xmlns:a16="http://schemas.microsoft.com/office/drawing/2014/main" id="{0D657AC3-E99F-673B-6F2B-732DC3240507}"/>
              </a:ext>
            </a:extLst>
          </p:cNvPr>
          <p:cNvPicPr>
            <a:picLocks noChangeAspect="1"/>
          </p:cNvPicPr>
          <p:nvPr/>
        </p:nvPicPr>
        <p:blipFill>
          <a:blip r:embed="rId2"/>
          <a:stretch>
            <a:fillRect/>
          </a:stretch>
        </p:blipFill>
        <p:spPr>
          <a:xfrm>
            <a:off x="5181600" y="1295400"/>
            <a:ext cx="6613169" cy="4480560"/>
          </a:xfrm>
          <a:prstGeom prst="rect">
            <a:avLst/>
          </a:prstGeom>
        </p:spPr>
      </p:pic>
      <p:pic>
        <p:nvPicPr>
          <p:cNvPr id="7" name="Picture 6" descr="Graphical user interface, application&#10;&#10;AI-generated content may be incorrect.">
            <a:extLst>
              <a:ext uri="{FF2B5EF4-FFF2-40B4-BE49-F238E27FC236}">
                <a16:creationId xmlns:a16="http://schemas.microsoft.com/office/drawing/2014/main" id="{D7557231-7FCB-1DA0-22E7-A01B32B61B94}"/>
              </a:ext>
            </a:extLst>
          </p:cNvPr>
          <p:cNvPicPr>
            <a:picLocks noChangeAspect="1"/>
          </p:cNvPicPr>
          <p:nvPr/>
        </p:nvPicPr>
        <p:blipFill rotWithShape="1">
          <a:blip r:embed="rId3"/>
          <a:srcRect l="37469" t="29273" r="48671" b="48882"/>
          <a:stretch>
            <a:fillRect/>
          </a:stretch>
        </p:blipFill>
        <p:spPr bwMode="auto">
          <a:xfrm>
            <a:off x="1981200" y="3124200"/>
            <a:ext cx="1923037"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4243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68CEC-C808-7778-9216-B3FEFC10B22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BC82AA-20F8-FCF2-1410-614DEE5E3F88}"/>
              </a:ext>
            </a:extLst>
          </p:cNvPr>
          <p:cNvSpPr>
            <a:spLocks noGrp="1"/>
          </p:cNvSpPr>
          <p:nvPr>
            <p:ph type="sldNum" sz="quarter" idx="12"/>
          </p:nvPr>
        </p:nvSpPr>
        <p:spPr/>
        <p:txBody>
          <a:bodyPr/>
          <a:lstStyle/>
          <a:p>
            <a:pPr>
              <a:defRPr/>
            </a:pPr>
            <a:fld id="{932C1140-0409-4EB3-BB7D-DC6DFCB68053}" type="slidenum">
              <a:rPr lang="en-US" smtClean="0"/>
              <a:pPr>
                <a:defRPr/>
              </a:pPr>
              <a:t>32</a:t>
            </a:fld>
            <a:endParaRPr lang="en-US"/>
          </a:p>
        </p:txBody>
      </p:sp>
      <p:sp>
        <p:nvSpPr>
          <p:cNvPr id="3" name="TextBox 25">
            <a:extLst>
              <a:ext uri="{FF2B5EF4-FFF2-40B4-BE49-F238E27FC236}">
                <a16:creationId xmlns:a16="http://schemas.microsoft.com/office/drawing/2014/main" id="{8473E418-9473-CEB6-6BCC-700F4414089B}"/>
              </a:ext>
            </a:extLst>
          </p:cNvPr>
          <p:cNvSpPr txBox="1"/>
          <p:nvPr/>
        </p:nvSpPr>
        <p:spPr>
          <a:xfrm>
            <a:off x="-304800" y="609600"/>
            <a:ext cx="5257800" cy="2449132"/>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Additional Special Study Tools</a:t>
            </a:r>
          </a:p>
        </p:txBody>
      </p:sp>
      <p:sp>
        <p:nvSpPr>
          <p:cNvPr id="4" name="TextBox 3">
            <a:extLst>
              <a:ext uri="{FF2B5EF4-FFF2-40B4-BE49-F238E27FC236}">
                <a16:creationId xmlns:a16="http://schemas.microsoft.com/office/drawing/2014/main" id="{CFB5EBD4-C78E-1A13-2387-CC2902F30064}"/>
              </a:ext>
            </a:extLst>
          </p:cNvPr>
          <p:cNvSpPr txBox="1"/>
          <p:nvPr/>
        </p:nvSpPr>
        <p:spPr>
          <a:xfrm>
            <a:off x="381000" y="3895228"/>
            <a:ext cx="3124200" cy="1323439"/>
          </a:xfrm>
          <a:prstGeom prst="rect">
            <a:avLst/>
          </a:prstGeom>
          <a:noFill/>
        </p:spPr>
        <p:txBody>
          <a:bodyPr wrap="square" rtlCol="0">
            <a:spAutoFit/>
          </a:bodyPr>
          <a:lstStyle/>
          <a:p>
            <a:pPr algn="l"/>
            <a:r>
              <a:rPr lang="en-US" sz="2000" dirty="0">
                <a:solidFill>
                  <a:srgbClr val="1B1B1B"/>
                </a:solidFill>
                <a:latin typeface="+mn-lt"/>
              </a:rPr>
              <a:t>Special Study 2: Investigative Sampling Study</a:t>
            </a:r>
          </a:p>
          <a:p>
            <a:pPr algn="l">
              <a:buFont typeface="Arial" panose="020B0604020202020204" pitchFamily="34" charset="0"/>
              <a:buChar char="•"/>
            </a:pPr>
            <a:endParaRPr lang="en-US" sz="2000" b="0" i="0" dirty="0">
              <a:solidFill>
                <a:srgbClr val="1B1B1B"/>
              </a:solidFill>
              <a:effectLst/>
              <a:latin typeface="+mn-lt"/>
            </a:endParaRPr>
          </a:p>
        </p:txBody>
      </p:sp>
      <p:pic>
        <p:nvPicPr>
          <p:cNvPr id="6" name="Picture 5">
            <a:extLst>
              <a:ext uri="{FF2B5EF4-FFF2-40B4-BE49-F238E27FC236}">
                <a16:creationId xmlns:a16="http://schemas.microsoft.com/office/drawing/2014/main" id="{FB22E009-AC4D-6977-DC12-95BEEB272ED5}"/>
              </a:ext>
            </a:extLst>
          </p:cNvPr>
          <p:cNvPicPr>
            <a:picLocks noChangeAspect="1"/>
          </p:cNvPicPr>
          <p:nvPr/>
        </p:nvPicPr>
        <p:blipFill>
          <a:blip r:embed="rId2"/>
          <a:stretch>
            <a:fillRect/>
          </a:stretch>
        </p:blipFill>
        <p:spPr>
          <a:xfrm>
            <a:off x="4876800" y="406972"/>
            <a:ext cx="6854687" cy="5303520"/>
          </a:xfrm>
          <a:prstGeom prst="rect">
            <a:avLst/>
          </a:prstGeom>
        </p:spPr>
      </p:pic>
    </p:spTree>
    <p:extLst>
      <p:ext uri="{BB962C8B-B14F-4D97-AF65-F5344CB8AC3E}">
        <p14:creationId xmlns:p14="http://schemas.microsoft.com/office/powerpoint/2010/main" val="408398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E190-8D4A-7FA2-47A8-71F44F276D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F1FC7-6A11-41C8-7D1E-D4DA9A3FDDD2}"/>
              </a:ext>
            </a:extLst>
          </p:cNvPr>
          <p:cNvSpPr>
            <a:spLocks noGrp="1"/>
          </p:cNvSpPr>
          <p:nvPr>
            <p:ph type="sldNum" sz="quarter" idx="12"/>
          </p:nvPr>
        </p:nvSpPr>
        <p:spPr/>
        <p:txBody>
          <a:bodyPr/>
          <a:lstStyle/>
          <a:p>
            <a:pPr>
              <a:defRPr/>
            </a:pPr>
            <a:fld id="{932C1140-0409-4EB3-BB7D-DC6DFCB68053}" type="slidenum">
              <a:rPr lang="en-US" smtClean="0"/>
              <a:pPr>
                <a:defRPr/>
              </a:pPr>
              <a:t>33</a:t>
            </a:fld>
            <a:endParaRPr lang="en-US"/>
          </a:p>
        </p:txBody>
      </p:sp>
      <p:sp>
        <p:nvSpPr>
          <p:cNvPr id="3" name="TextBox 25">
            <a:extLst>
              <a:ext uri="{FF2B5EF4-FFF2-40B4-BE49-F238E27FC236}">
                <a16:creationId xmlns:a16="http://schemas.microsoft.com/office/drawing/2014/main" id="{0E6036F7-70E5-7168-5C41-F136C6812EBA}"/>
              </a:ext>
            </a:extLst>
          </p:cNvPr>
          <p:cNvSpPr txBox="1"/>
          <p:nvPr/>
        </p:nvSpPr>
        <p:spPr>
          <a:xfrm>
            <a:off x="609600" y="619807"/>
            <a:ext cx="10972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Additional Special Study Tools</a:t>
            </a:r>
          </a:p>
        </p:txBody>
      </p:sp>
      <p:sp>
        <p:nvSpPr>
          <p:cNvPr id="4" name="TextBox 3">
            <a:extLst>
              <a:ext uri="{FF2B5EF4-FFF2-40B4-BE49-F238E27FC236}">
                <a16:creationId xmlns:a16="http://schemas.microsoft.com/office/drawing/2014/main" id="{CB2AAAA6-2DAA-C0B4-BA90-1E11D0ED3D14}"/>
              </a:ext>
            </a:extLst>
          </p:cNvPr>
          <p:cNvSpPr txBox="1"/>
          <p:nvPr/>
        </p:nvSpPr>
        <p:spPr>
          <a:xfrm>
            <a:off x="304799" y="2438400"/>
            <a:ext cx="1981199" cy="1938992"/>
          </a:xfrm>
          <a:prstGeom prst="rect">
            <a:avLst/>
          </a:prstGeom>
          <a:noFill/>
        </p:spPr>
        <p:txBody>
          <a:bodyPr wrap="square" rtlCol="0">
            <a:spAutoFit/>
          </a:bodyPr>
          <a:lstStyle/>
          <a:p>
            <a:pPr algn="l"/>
            <a:r>
              <a:rPr lang="en-US" sz="2000" dirty="0">
                <a:solidFill>
                  <a:srgbClr val="1B1B1B"/>
                </a:solidFill>
                <a:latin typeface="+mn-lt"/>
              </a:rPr>
              <a:t>Special Study 3: Storage Tank Turnover Time and Mixing Data Analysis (water age)</a:t>
            </a:r>
            <a:endParaRPr lang="en-US" sz="2000" b="0" i="0" dirty="0">
              <a:solidFill>
                <a:srgbClr val="1B1B1B"/>
              </a:solidFill>
              <a:effectLst/>
              <a:latin typeface="+mn-lt"/>
            </a:endParaRPr>
          </a:p>
        </p:txBody>
      </p:sp>
      <p:pic>
        <p:nvPicPr>
          <p:cNvPr id="7" name="Picture 6">
            <a:extLst>
              <a:ext uri="{FF2B5EF4-FFF2-40B4-BE49-F238E27FC236}">
                <a16:creationId xmlns:a16="http://schemas.microsoft.com/office/drawing/2014/main" id="{EE8A13DE-176D-2415-CDA6-B75060221C2B}"/>
              </a:ext>
            </a:extLst>
          </p:cNvPr>
          <p:cNvPicPr>
            <a:picLocks noChangeAspect="1"/>
          </p:cNvPicPr>
          <p:nvPr/>
        </p:nvPicPr>
        <p:blipFill>
          <a:blip r:embed="rId3"/>
          <a:srcRect l="2343" t="13333" r="6259" b="10007"/>
          <a:stretch>
            <a:fillRect/>
          </a:stretch>
        </p:blipFill>
        <p:spPr>
          <a:xfrm>
            <a:off x="2285999" y="1905000"/>
            <a:ext cx="8915401" cy="3505200"/>
          </a:xfrm>
          <a:prstGeom prst="rect">
            <a:avLst/>
          </a:prstGeom>
        </p:spPr>
      </p:pic>
    </p:spTree>
    <p:extLst>
      <p:ext uri="{BB962C8B-B14F-4D97-AF65-F5344CB8AC3E}">
        <p14:creationId xmlns:p14="http://schemas.microsoft.com/office/powerpoint/2010/main" val="125974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44D67-CF35-0ECA-7222-5EAD2C6101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799439-CF1F-C049-AC2F-6EE8B0671EB8}"/>
              </a:ext>
            </a:extLst>
          </p:cNvPr>
          <p:cNvSpPr>
            <a:spLocks noGrp="1"/>
          </p:cNvSpPr>
          <p:nvPr>
            <p:ph type="sldNum" sz="quarter" idx="12"/>
          </p:nvPr>
        </p:nvSpPr>
        <p:spPr/>
        <p:txBody>
          <a:bodyPr/>
          <a:lstStyle/>
          <a:p>
            <a:pPr>
              <a:defRPr/>
            </a:pPr>
            <a:fld id="{932C1140-0409-4EB3-BB7D-DC6DFCB68053}" type="slidenum">
              <a:rPr lang="en-US" smtClean="0"/>
              <a:pPr>
                <a:defRPr/>
              </a:pPr>
              <a:t>34</a:t>
            </a:fld>
            <a:endParaRPr lang="en-US"/>
          </a:p>
        </p:txBody>
      </p:sp>
      <p:sp>
        <p:nvSpPr>
          <p:cNvPr id="3" name="TextBox 25">
            <a:extLst>
              <a:ext uri="{FF2B5EF4-FFF2-40B4-BE49-F238E27FC236}">
                <a16:creationId xmlns:a16="http://schemas.microsoft.com/office/drawing/2014/main" id="{827E6837-6A63-ED2D-2192-6B846AE07F66}"/>
              </a:ext>
            </a:extLst>
          </p:cNvPr>
          <p:cNvSpPr txBox="1"/>
          <p:nvPr/>
        </p:nvSpPr>
        <p:spPr>
          <a:xfrm>
            <a:off x="609600" y="619807"/>
            <a:ext cx="10972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Additional Special Study Tools</a:t>
            </a:r>
          </a:p>
        </p:txBody>
      </p:sp>
      <p:sp>
        <p:nvSpPr>
          <p:cNvPr id="4" name="TextBox 3">
            <a:extLst>
              <a:ext uri="{FF2B5EF4-FFF2-40B4-BE49-F238E27FC236}">
                <a16:creationId xmlns:a16="http://schemas.microsoft.com/office/drawing/2014/main" id="{073DEA2E-4654-8525-43EA-6C785B84CE83}"/>
              </a:ext>
            </a:extLst>
          </p:cNvPr>
          <p:cNvSpPr txBox="1"/>
          <p:nvPr/>
        </p:nvSpPr>
        <p:spPr>
          <a:xfrm>
            <a:off x="1790700" y="2438400"/>
            <a:ext cx="2743200" cy="1323439"/>
          </a:xfrm>
          <a:prstGeom prst="rect">
            <a:avLst/>
          </a:prstGeom>
          <a:noFill/>
        </p:spPr>
        <p:txBody>
          <a:bodyPr wrap="square" rtlCol="0">
            <a:spAutoFit/>
          </a:bodyPr>
          <a:lstStyle/>
          <a:p>
            <a:pPr algn="l"/>
            <a:r>
              <a:rPr lang="en-US" sz="2000" dirty="0">
                <a:solidFill>
                  <a:srgbClr val="1B1B1B"/>
                </a:solidFill>
                <a:latin typeface="+mn-lt"/>
              </a:rPr>
              <a:t>Special Study 4: Storage Tank Depth Sampling Study on Tank 3A-1</a:t>
            </a:r>
            <a:endParaRPr lang="en-US" sz="2000" b="0" i="0" dirty="0">
              <a:solidFill>
                <a:srgbClr val="1B1B1B"/>
              </a:solidFill>
              <a:effectLst/>
              <a:latin typeface="+mn-lt"/>
            </a:endParaRPr>
          </a:p>
        </p:txBody>
      </p:sp>
      <p:pic>
        <p:nvPicPr>
          <p:cNvPr id="6" name="Picture 5">
            <a:extLst>
              <a:ext uri="{FF2B5EF4-FFF2-40B4-BE49-F238E27FC236}">
                <a16:creationId xmlns:a16="http://schemas.microsoft.com/office/drawing/2014/main" id="{BBD041E0-D013-3220-9297-C7A6A222B0B6}"/>
              </a:ext>
            </a:extLst>
          </p:cNvPr>
          <p:cNvPicPr>
            <a:picLocks noChangeAspect="1"/>
          </p:cNvPicPr>
          <p:nvPr/>
        </p:nvPicPr>
        <p:blipFill>
          <a:blip r:embed="rId2"/>
          <a:stretch>
            <a:fillRect/>
          </a:stretch>
        </p:blipFill>
        <p:spPr>
          <a:xfrm>
            <a:off x="5715000" y="1401816"/>
            <a:ext cx="5747657" cy="4310743"/>
          </a:xfrm>
          <a:prstGeom prst="rect">
            <a:avLst/>
          </a:prstGeom>
        </p:spPr>
      </p:pic>
      <p:sp>
        <p:nvSpPr>
          <p:cNvPr id="8" name="TextBox 7">
            <a:extLst>
              <a:ext uri="{FF2B5EF4-FFF2-40B4-BE49-F238E27FC236}">
                <a16:creationId xmlns:a16="http://schemas.microsoft.com/office/drawing/2014/main" id="{1958DBE4-81D2-AB93-DD00-8439A16378C9}"/>
              </a:ext>
            </a:extLst>
          </p:cNvPr>
          <p:cNvSpPr txBox="1"/>
          <p:nvPr/>
        </p:nvSpPr>
        <p:spPr>
          <a:xfrm>
            <a:off x="7315200" y="5772846"/>
            <a:ext cx="2971800" cy="261610"/>
          </a:xfrm>
          <a:prstGeom prst="rect">
            <a:avLst/>
          </a:prstGeom>
          <a:noFill/>
        </p:spPr>
        <p:txBody>
          <a:bodyPr wrap="square">
            <a:spAutoFit/>
          </a:bodyPr>
          <a:lstStyle/>
          <a:p>
            <a:r>
              <a:rPr lang="en-US" sz="1100" b="1" i="0" u="none" strike="noStrike" baseline="0" dirty="0">
                <a:solidFill>
                  <a:srgbClr val="000000"/>
                </a:solidFill>
                <a:latin typeface="Times New Roman" panose="02020603050405020304" pitchFamily="18" charset="0"/>
              </a:rPr>
              <a:t>Storage tank 3A-1 lower sample tap location. </a:t>
            </a:r>
            <a:endParaRPr lang="en-US" dirty="0"/>
          </a:p>
        </p:txBody>
      </p:sp>
    </p:spTree>
    <p:extLst>
      <p:ext uri="{BB962C8B-B14F-4D97-AF65-F5344CB8AC3E}">
        <p14:creationId xmlns:p14="http://schemas.microsoft.com/office/powerpoint/2010/main" val="2397878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FBA5-B2C2-E443-6FE5-5C65513392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2DB9-27F4-913F-6AF9-12956433571A}"/>
              </a:ext>
            </a:extLst>
          </p:cNvPr>
          <p:cNvSpPr>
            <a:spLocks noGrp="1"/>
          </p:cNvSpPr>
          <p:nvPr>
            <p:ph type="sldNum" sz="quarter" idx="12"/>
          </p:nvPr>
        </p:nvSpPr>
        <p:spPr/>
        <p:txBody>
          <a:bodyPr/>
          <a:lstStyle/>
          <a:p>
            <a:pPr>
              <a:defRPr/>
            </a:pPr>
            <a:fld id="{932C1140-0409-4EB3-BB7D-DC6DFCB68053}" type="slidenum">
              <a:rPr lang="en-US" smtClean="0"/>
              <a:pPr>
                <a:defRPr/>
              </a:pPr>
              <a:t>35</a:t>
            </a:fld>
            <a:endParaRPr lang="en-US"/>
          </a:p>
        </p:txBody>
      </p:sp>
      <p:sp>
        <p:nvSpPr>
          <p:cNvPr id="3" name="TextBox 25">
            <a:extLst>
              <a:ext uri="{FF2B5EF4-FFF2-40B4-BE49-F238E27FC236}">
                <a16:creationId xmlns:a16="http://schemas.microsoft.com/office/drawing/2014/main" id="{149F3C8F-3AB4-64FC-5465-4FF510361229}"/>
              </a:ext>
            </a:extLst>
          </p:cNvPr>
          <p:cNvSpPr txBox="1"/>
          <p:nvPr/>
        </p:nvSpPr>
        <p:spPr>
          <a:xfrm>
            <a:off x="609600" y="619807"/>
            <a:ext cx="10972800" cy="782009"/>
          </a:xfrm>
          <a:prstGeom prst="rect">
            <a:avLst/>
          </a:prstGeom>
        </p:spPr>
        <p:txBody>
          <a:bodyPr wrap="square" lIns="0" tIns="0" rIns="0" bIns="0" rtlCol="0" anchor="t">
            <a:spAutoFit/>
          </a:bodyPr>
          <a:lstStyle/>
          <a:p>
            <a:pPr algn="ctr">
              <a:lnSpc>
                <a:spcPts val="6480"/>
              </a:lnSpc>
            </a:pPr>
            <a:r>
              <a:rPr lang="en-US" sz="5400" b="1" dirty="0">
                <a:solidFill>
                  <a:srgbClr val="326297"/>
                </a:solidFill>
                <a:latin typeface="+mj-lt"/>
                <a:ea typeface="Verdana" panose="020B0604030504040204" pitchFamily="34" charset="0"/>
                <a:cs typeface="Segoe UI" panose="020B0502040204020203" pitchFamily="34" charset="0"/>
              </a:rPr>
              <a:t>Closing Remarks</a:t>
            </a:r>
          </a:p>
        </p:txBody>
      </p:sp>
      <p:sp>
        <p:nvSpPr>
          <p:cNvPr id="4" name="TextBox 3">
            <a:extLst>
              <a:ext uri="{FF2B5EF4-FFF2-40B4-BE49-F238E27FC236}">
                <a16:creationId xmlns:a16="http://schemas.microsoft.com/office/drawing/2014/main" id="{BA19573D-E0FB-55CB-C8D1-0D5AB6C2A542}"/>
              </a:ext>
            </a:extLst>
          </p:cNvPr>
          <p:cNvSpPr txBox="1"/>
          <p:nvPr/>
        </p:nvSpPr>
        <p:spPr>
          <a:xfrm>
            <a:off x="419100" y="1752600"/>
            <a:ext cx="11353800" cy="3539430"/>
          </a:xfrm>
          <a:prstGeom prst="rect">
            <a:avLst/>
          </a:prstGeom>
          <a:noFill/>
        </p:spPr>
        <p:txBody>
          <a:bodyPr wrap="square" rtlCol="0">
            <a:spAutoFit/>
          </a:bodyPr>
          <a:lstStyle/>
          <a:p>
            <a:pPr algn="l"/>
            <a:r>
              <a:rPr lang="en-US" sz="2800" dirty="0">
                <a:solidFill>
                  <a:srgbClr val="1B1B1B"/>
                </a:solidFill>
                <a:latin typeface="+mn-lt"/>
              </a:rPr>
              <a:t>The term optimization refers to voluntarily improving drinking water quality to the highest levels possible, which are normally above and beyond the minimum requirements of the U.S. Environmental Protection Agency (USEPA) and the State of Nevada Primary Drinking Water Regulations. Water systems that choose to voluntarily pursue optimization, versus simply meeting the regulatory requirements, believe that optimization will allow them to provide the highest levels of water quality to their customers.</a:t>
            </a:r>
            <a:endParaRPr lang="en-US" sz="2800" b="0" i="0" dirty="0">
              <a:solidFill>
                <a:srgbClr val="1B1B1B"/>
              </a:solidFill>
              <a:effectLst/>
              <a:latin typeface="+mn-lt"/>
            </a:endParaRPr>
          </a:p>
        </p:txBody>
      </p:sp>
    </p:spTree>
    <p:extLst>
      <p:ext uri="{BB962C8B-B14F-4D97-AF65-F5344CB8AC3E}">
        <p14:creationId xmlns:p14="http://schemas.microsoft.com/office/powerpoint/2010/main" val="1452990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5458-14C1-D469-936F-A29F44800B2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8DF72E1-1D68-7A4D-4382-C60345F8F4C9}"/>
              </a:ext>
            </a:extLst>
          </p:cNvPr>
          <p:cNvSpPr txBox="1">
            <a:spLocks noChangeArrowheads="1"/>
          </p:cNvSpPr>
          <p:nvPr/>
        </p:nvSpPr>
        <p:spPr bwMode="auto">
          <a:xfrm>
            <a:off x="1000124" y="3276573"/>
            <a:ext cx="5095875" cy="2009909"/>
          </a:xfrm>
          <a:prstGeom prst="rect">
            <a:avLst/>
          </a:prstGeom>
          <a:noFill/>
          <a:ln w="9525">
            <a:noFill/>
            <a:miter lim="800000"/>
            <a:headEnd/>
            <a:tailEnd/>
          </a:ln>
        </p:spPr>
        <p:txBody>
          <a:bodyPr wrap="square" lIns="91440" tIns="45720" rIns="91440" bIns="45720" anchor="t">
            <a:spAutoFit/>
          </a:bodyPr>
          <a:lstStyle/>
          <a:p>
            <a:pPr>
              <a:lnSpc>
                <a:spcPts val="2800"/>
              </a:lnSpc>
              <a:defRPr/>
            </a:pPr>
            <a:r>
              <a:rPr lang="en-US" sz="2400" b="1" dirty="0">
                <a:solidFill>
                  <a:srgbClr val="326297"/>
                </a:solidFill>
                <a:latin typeface="+mn-lt"/>
                <a:ea typeface="Lato" panose="020F0502020204030203" pitchFamily="34" charset="0"/>
                <a:cs typeface="Segoe UI" panose="020B0502040204020203" pitchFamily="34" charset="0"/>
              </a:rPr>
              <a:t>Reginald C Lang III, PE</a:t>
            </a:r>
          </a:p>
          <a:p>
            <a:pPr>
              <a:defRPr/>
            </a:pPr>
            <a:r>
              <a:rPr lang="en-US" sz="2000" dirty="0">
                <a:solidFill>
                  <a:schemeClr val="tx1">
                    <a:lumMod val="85000"/>
                    <a:lumOff val="15000"/>
                  </a:schemeClr>
                </a:solidFill>
                <a:latin typeface="+mn-lt"/>
                <a:cs typeface="Segoe UI" panose="020B0502040204020203" pitchFamily="34" charset="0"/>
              </a:rPr>
              <a:t>Nevada Division of Environmental Protection</a:t>
            </a:r>
          </a:p>
          <a:p>
            <a:pPr>
              <a:defRPr/>
            </a:pPr>
            <a:endParaRPr lang="en-US" sz="2000" dirty="0">
              <a:solidFill>
                <a:schemeClr val="tx1">
                  <a:lumMod val="85000"/>
                  <a:lumOff val="15000"/>
                </a:schemeClr>
              </a:solidFill>
              <a:latin typeface="+mn-lt"/>
              <a:cs typeface="Segoe UI" panose="020B0502040204020203" pitchFamily="34" charset="0"/>
            </a:endParaRPr>
          </a:p>
          <a:p>
            <a:pPr>
              <a:defRPr/>
            </a:pPr>
            <a:r>
              <a:rPr lang="en-US" sz="2000" dirty="0">
                <a:solidFill>
                  <a:schemeClr val="tx1">
                    <a:lumMod val="85000"/>
                    <a:lumOff val="15000"/>
                  </a:schemeClr>
                </a:solidFill>
                <a:latin typeface="+mn-lt"/>
                <a:cs typeface="Segoe UI" panose="020B0502040204020203" pitchFamily="34" charset="0"/>
              </a:rPr>
              <a:t>Phone: 775-687-9528</a:t>
            </a:r>
          </a:p>
          <a:p>
            <a:pPr>
              <a:defRPr/>
            </a:pPr>
            <a:r>
              <a:rPr lang="en-US" sz="2000" dirty="0">
                <a:solidFill>
                  <a:schemeClr val="tx1">
                    <a:lumMod val="85000"/>
                    <a:lumOff val="15000"/>
                  </a:schemeClr>
                </a:solidFill>
                <a:latin typeface="+mn-lt"/>
                <a:cs typeface="Segoe UI" panose="020B0502040204020203" pitchFamily="34" charset="0"/>
              </a:rPr>
              <a:t>Email: rlang@ndep.nv.gov</a:t>
            </a:r>
          </a:p>
          <a:p>
            <a:pPr>
              <a:lnSpc>
                <a:spcPts val="2800"/>
              </a:lnSpc>
              <a:defRPr/>
            </a:pPr>
            <a:endParaRPr lang="en-US" sz="2000" b="1" dirty="0">
              <a:solidFill>
                <a:schemeClr val="tx1">
                  <a:lumMod val="85000"/>
                  <a:lumOff val="15000"/>
                </a:schemeClr>
              </a:solidFill>
              <a:latin typeface="Segoe UI" panose="020B0502040204020203" pitchFamily="34" charset="0"/>
              <a:ea typeface="Lato" panose="020F050202020403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1EF6DACB-FAAB-1CB4-EB89-F5D84D3622C5}"/>
              </a:ext>
            </a:extLst>
          </p:cNvPr>
          <p:cNvPicPr>
            <a:picLocks noChangeAspect="1"/>
          </p:cNvPicPr>
          <p:nvPr/>
        </p:nvPicPr>
        <p:blipFill>
          <a:blip r:embed="rId3">
            <a:extLst>
              <a:ext uri="{28A0092B-C50C-407E-A947-70E740481C1C}">
                <a14:useLocalDpi xmlns:a14="http://schemas.microsoft.com/office/drawing/2010/main" val="0"/>
              </a:ext>
            </a:extLst>
          </a:blip>
          <a:srcRect l="28059" r="34804"/>
          <a:stretch/>
        </p:blipFill>
        <p:spPr>
          <a:xfrm>
            <a:off x="6370653" y="10"/>
            <a:ext cx="582134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itle 1">
            <a:extLst>
              <a:ext uri="{FF2B5EF4-FFF2-40B4-BE49-F238E27FC236}">
                <a16:creationId xmlns:a16="http://schemas.microsoft.com/office/drawing/2014/main" id="{D3F1E960-C717-069E-6778-18E830299257}"/>
              </a:ext>
            </a:extLst>
          </p:cNvPr>
          <p:cNvSpPr>
            <a:spLocks noGrp="1"/>
          </p:cNvSpPr>
          <p:nvPr>
            <p:ph type="ctrTitle"/>
          </p:nvPr>
        </p:nvSpPr>
        <p:spPr>
          <a:xfrm>
            <a:off x="849925" y="1225759"/>
            <a:ext cx="4591050" cy="1572768"/>
          </a:xfrm>
        </p:spPr>
        <p:txBody>
          <a:bodyPr anchor="b">
            <a:noAutofit/>
          </a:bodyPr>
          <a:lstStyle/>
          <a:p>
            <a:pPr algn="l"/>
            <a:r>
              <a:rPr lang="en-US" sz="7200" b="1" dirty="0">
                <a:solidFill>
                  <a:srgbClr val="326297"/>
                </a:solidFill>
                <a:latin typeface="Gill Sans MT" panose="020B0502020104020203" pitchFamily="34" charset="0"/>
                <a:ea typeface="Verdana" panose="020B0604030504040204" pitchFamily="34" charset="0"/>
                <a:cs typeface="Segoe UI" panose="020B0502040204020203" pitchFamily="34" charset="0"/>
              </a:rPr>
              <a:t>Thank You</a:t>
            </a:r>
          </a:p>
        </p:txBody>
      </p:sp>
      <p:cxnSp>
        <p:nvCxnSpPr>
          <p:cNvPr id="19" name="Straight Connector 18">
            <a:extLst>
              <a:ext uri="{FF2B5EF4-FFF2-40B4-BE49-F238E27FC236}">
                <a16:creationId xmlns:a16="http://schemas.microsoft.com/office/drawing/2014/main" id="{AF020811-D21F-41D5-F3A1-0C8B8CA137BF}"/>
              </a:ext>
              <a:ext uri="{C183D7F6-B498-43B3-948B-1728B52AA6E4}">
                <adec:decorative xmlns:adec="http://schemas.microsoft.com/office/drawing/2017/decorative" val="1"/>
              </a:ext>
            </a:extLst>
          </p:cNvPr>
          <p:cNvCxnSpPr>
            <a:cxnSpLocks/>
          </p:cNvCxnSpPr>
          <p:nvPr/>
        </p:nvCxnSpPr>
        <p:spPr>
          <a:xfrm>
            <a:off x="1057275" y="2803911"/>
            <a:ext cx="4248150" cy="0"/>
          </a:xfrm>
          <a:prstGeom prst="line">
            <a:avLst/>
          </a:prstGeom>
          <a:ln w="25400">
            <a:solidFill>
              <a:srgbClr val="7FBDE8"/>
            </a:solidFill>
          </a:ln>
        </p:spPr>
        <p:style>
          <a:lnRef idx="1">
            <a:schemeClr val="accent6"/>
          </a:lnRef>
          <a:fillRef idx="0">
            <a:schemeClr val="accent6"/>
          </a:fillRef>
          <a:effectRef idx="0">
            <a:schemeClr val="accent6"/>
          </a:effectRef>
          <a:fontRef idx="minor">
            <a:schemeClr val="tx1"/>
          </a:fontRef>
        </p:style>
      </p:cxnSp>
      <p:sp>
        <p:nvSpPr>
          <p:cNvPr id="4" name="Slide Number Placeholder 3">
            <a:extLst>
              <a:ext uri="{FF2B5EF4-FFF2-40B4-BE49-F238E27FC236}">
                <a16:creationId xmlns:a16="http://schemas.microsoft.com/office/drawing/2014/main" id="{32C9DE0B-1150-A1B1-DF0E-CC81624065DF}"/>
              </a:ext>
            </a:extLst>
          </p:cNvPr>
          <p:cNvSpPr>
            <a:spLocks noGrp="1"/>
          </p:cNvSpPr>
          <p:nvPr>
            <p:ph type="sldNum" sz="quarter" idx="12"/>
          </p:nvPr>
        </p:nvSpPr>
        <p:spPr/>
        <p:txBody>
          <a:bodyPr/>
          <a:lstStyle/>
          <a:p>
            <a:pPr>
              <a:defRPr/>
            </a:pPr>
            <a:fld id="{0503D940-AB8C-4343-850E-90F1D850C687}" type="slidenum">
              <a:rPr lang="en-US" smtClean="0"/>
              <a:pPr>
                <a:defRPr/>
              </a:pPr>
              <a:t>36</a:t>
            </a:fld>
            <a:endParaRPr lang="en-US"/>
          </a:p>
        </p:txBody>
      </p:sp>
    </p:spTree>
    <p:extLst>
      <p:ext uri="{BB962C8B-B14F-4D97-AF65-F5344CB8AC3E}">
        <p14:creationId xmlns:p14="http://schemas.microsoft.com/office/powerpoint/2010/main" val="294254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CC453-D4C0-8A0B-5E87-83ED0BAD3EBF}"/>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3D203CD7-6CF8-BFAD-8310-999652A335F9}"/>
              </a:ext>
            </a:extLst>
          </p:cNvPr>
          <p:cNvSpPr>
            <a:spLocks noGrp="1"/>
          </p:cNvSpPr>
          <p:nvPr>
            <p:ph type="ctrTitle"/>
          </p:nvPr>
        </p:nvSpPr>
        <p:spPr>
          <a:xfrm>
            <a:off x="-4365" y="1963585"/>
            <a:ext cx="12192000" cy="1572768"/>
          </a:xfrm>
        </p:spPr>
        <p:txBody>
          <a:bodyPr anchor="b">
            <a:noAutofit/>
          </a:bodyPr>
          <a:lstStyle/>
          <a:p>
            <a:r>
              <a:rPr lang="en-US" sz="5400" b="1" dirty="0">
                <a:solidFill>
                  <a:srgbClr val="326297"/>
                </a:solidFill>
                <a:latin typeface="+mj-lt"/>
                <a:ea typeface="Verdana" panose="020B0604030504040204" pitchFamily="34" charset="0"/>
                <a:cs typeface="Segoe UI" panose="020B0502040204020203" pitchFamily="34" charset="0"/>
              </a:rPr>
              <a:t>NDEP / BSDW Overview</a:t>
            </a:r>
          </a:p>
        </p:txBody>
      </p:sp>
      <p:sp>
        <p:nvSpPr>
          <p:cNvPr id="8" name="TextBox 7">
            <a:extLst>
              <a:ext uri="{FF2B5EF4-FFF2-40B4-BE49-F238E27FC236}">
                <a16:creationId xmlns:a16="http://schemas.microsoft.com/office/drawing/2014/main" id="{DEAAEC3C-64CF-3C70-A266-C6586915B794}"/>
              </a:ext>
            </a:extLst>
          </p:cNvPr>
          <p:cNvSpPr txBox="1"/>
          <p:nvPr/>
        </p:nvSpPr>
        <p:spPr>
          <a:xfrm>
            <a:off x="8491641" y="1542584"/>
            <a:ext cx="419375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Calibri"/>
                <a:cs typeface="Arial"/>
              </a:rPr>
              <a:t>Photo taken and owned by NDCNR, permission granted to NDEP</a:t>
            </a:r>
            <a:endParaRPr lang="en-US" sz="800" dirty="0">
              <a:latin typeface="Calibri"/>
              <a:cs typeface="Calibri"/>
            </a:endParaRPr>
          </a:p>
        </p:txBody>
      </p:sp>
      <p:pic>
        <p:nvPicPr>
          <p:cNvPr id="4" name="Picture 3" descr="A landscape with trees and a body of water in the background">
            <a:extLst>
              <a:ext uri="{FF2B5EF4-FFF2-40B4-BE49-F238E27FC236}">
                <a16:creationId xmlns:a16="http://schemas.microsoft.com/office/drawing/2014/main" id="{427A52CA-3257-49E7-CA77-7F1337FB81E2}"/>
              </a:ext>
            </a:extLst>
          </p:cNvPr>
          <p:cNvPicPr>
            <a:picLocks noChangeAspect="1"/>
          </p:cNvPicPr>
          <p:nvPr/>
        </p:nvPicPr>
        <p:blipFill rotWithShape="1">
          <a:blip r:embed="rId3">
            <a:extLst>
              <a:ext uri="{28A0092B-C50C-407E-A947-70E740481C1C}">
                <a14:useLocalDpi xmlns:a14="http://schemas.microsoft.com/office/drawing/2010/main" val="0"/>
              </a:ext>
            </a:extLst>
          </a:blip>
          <a:srcRect t="32081" b="40721"/>
          <a:stretch/>
        </p:blipFill>
        <p:spPr>
          <a:xfrm>
            <a:off x="0" y="-1940"/>
            <a:ext cx="12187635" cy="2751909"/>
          </a:xfrm>
          <a:prstGeom prst="rect">
            <a:avLst/>
          </a:prstGeom>
        </p:spPr>
      </p:pic>
      <p:sp>
        <p:nvSpPr>
          <p:cNvPr id="18" name="TextBox 17">
            <a:extLst>
              <a:ext uri="{FF2B5EF4-FFF2-40B4-BE49-F238E27FC236}">
                <a16:creationId xmlns:a16="http://schemas.microsoft.com/office/drawing/2014/main" id="{538FECCE-239D-02F4-B76A-19787ED4516C}"/>
              </a:ext>
            </a:extLst>
          </p:cNvPr>
          <p:cNvSpPr txBox="1"/>
          <p:nvPr/>
        </p:nvSpPr>
        <p:spPr>
          <a:xfrm>
            <a:off x="568181" y="4403561"/>
            <a:ext cx="1581152" cy="1138773"/>
          </a:xfrm>
          <a:prstGeom prst="rect">
            <a:avLst/>
          </a:prstGeom>
          <a:noFill/>
        </p:spPr>
        <p:txBody>
          <a:bodyPr wrap="square" rtlCol="0">
            <a:spAutoFit/>
          </a:bodyPr>
          <a:lstStyle/>
          <a:p>
            <a:pPr algn="ctr"/>
            <a:r>
              <a:rPr lang="en-US" sz="3200" b="1" dirty="0">
                <a:solidFill>
                  <a:srgbClr val="0880AD"/>
                </a:solidFill>
                <a:latin typeface="Segoe UI" panose="020B0502040204020203" pitchFamily="34" charset="0"/>
                <a:cs typeface="Segoe UI" panose="020B0502040204020203" pitchFamily="34" charset="0"/>
              </a:rPr>
              <a:t>12</a:t>
            </a:r>
            <a:r>
              <a:rPr lang="en-US" dirty="0">
                <a:solidFill>
                  <a:srgbClr val="0880AD"/>
                </a:solidFill>
                <a:latin typeface="Segoe UI" panose="020B0502040204020203" pitchFamily="34" charset="0"/>
                <a:cs typeface="Segoe UI" panose="020B0502040204020203" pitchFamily="34" charset="0"/>
              </a:rPr>
              <a:t> </a:t>
            </a:r>
          </a:p>
          <a:p>
            <a:pPr algn="ctr"/>
            <a:r>
              <a:rPr lang="en-US" dirty="0">
                <a:solidFill>
                  <a:srgbClr val="0880AD"/>
                </a:solidFill>
                <a:latin typeface="+mn-lt"/>
                <a:cs typeface="Segoe UI" panose="020B0502040204020203" pitchFamily="34" charset="0"/>
              </a:rPr>
              <a:t>Divisions &amp; Programs</a:t>
            </a:r>
          </a:p>
        </p:txBody>
      </p:sp>
      <p:cxnSp>
        <p:nvCxnSpPr>
          <p:cNvPr id="24" name="Straight Connector 23">
            <a:extLst>
              <a:ext uri="{FF2B5EF4-FFF2-40B4-BE49-F238E27FC236}">
                <a16:creationId xmlns:a16="http://schemas.microsoft.com/office/drawing/2014/main" id="{26C1E6CE-3F87-4AE4-E7EA-A7D72E4C1AF6}"/>
              </a:ext>
              <a:ext uri="{C183D7F6-B498-43B3-948B-1728B52AA6E4}">
                <adec:decorative xmlns:adec="http://schemas.microsoft.com/office/drawing/2017/decorative" val="1"/>
              </a:ext>
            </a:extLst>
          </p:cNvPr>
          <p:cNvCxnSpPr/>
          <p:nvPr/>
        </p:nvCxnSpPr>
        <p:spPr>
          <a:xfrm>
            <a:off x="5181600" y="4594615"/>
            <a:ext cx="0" cy="616328"/>
          </a:xfrm>
          <a:prstGeom prst="line">
            <a:avLst/>
          </a:prstGeom>
          <a:ln w="19050">
            <a:solidFill>
              <a:srgbClr val="326297"/>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BD30149-1BA8-AFB1-DEE2-73257CBAE50E}"/>
              </a:ext>
              <a:ext uri="{C183D7F6-B498-43B3-948B-1728B52AA6E4}">
                <adec:decorative xmlns:adec="http://schemas.microsoft.com/office/drawing/2017/decorative" val="1"/>
              </a:ext>
            </a:extLst>
          </p:cNvPr>
          <p:cNvCxnSpPr/>
          <p:nvPr/>
        </p:nvCxnSpPr>
        <p:spPr>
          <a:xfrm>
            <a:off x="7010400" y="4574601"/>
            <a:ext cx="0" cy="616328"/>
          </a:xfrm>
          <a:prstGeom prst="line">
            <a:avLst/>
          </a:prstGeom>
          <a:ln w="19050">
            <a:solidFill>
              <a:srgbClr val="326297"/>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B9883C65-3B70-AA7A-A592-73460C043283}"/>
              </a:ext>
            </a:extLst>
          </p:cNvPr>
          <p:cNvSpPr txBox="1"/>
          <p:nvPr/>
        </p:nvSpPr>
        <p:spPr>
          <a:xfrm>
            <a:off x="3548499" y="4403561"/>
            <a:ext cx="1495427" cy="861774"/>
          </a:xfrm>
          <a:prstGeom prst="rect">
            <a:avLst/>
          </a:prstGeom>
          <a:noFill/>
        </p:spPr>
        <p:txBody>
          <a:bodyPr wrap="square" rtlCol="0">
            <a:spAutoFit/>
          </a:bodyPr>
          <a:lstStyle/>
          <a:p>
            <a:pPr algn="ctr"/>
            <a:r>
              <a:rPr lang="en-US" sz="3200" b="1" dirty="0">
                <a:solidFill>
                  <a:srgbClr val="0880AD"/>
                </a:solidFill>
                <a:latin typeface="Segoe UI" panose="020B0502040204020203" pitchFamily="34" charset="0"/>
                <a:cs typeface="Segoe UI" panose="020B0502040204020203" pitchFamily="34" charset="0"/>
              </a:rPr>
              <a:t>283</a:t>
            </a:r>
          </a:p>
          <a:p>
            <a:pPr algn="ctr"/>
            <a:r>
              <a:rPr lang="en-US" dirty="0">
                <a:solidFill>
                  <a:srgbClr val="0880AD"/>
                </a:solidFill>
                <a:latin typeface="Segoe UI" panose="020B0502040204020203" pitchFamily="34" charset="0"/>
                <a:cs typeface="Segoe UI" panose="020B0502040204020203" pitchFamily="34" charset="0"/>
              </a:rPr>
              <a:t>Employees</a:t>
            </a:r>
          </a:p>
        </p:txBody>
      </p:sp>
      <p:sp>
        <p:nvSpPr>
          <p:cNvPr id="7" name="Slide Number Placeholder 6">
            <a:extLst>
              <a:ext uri="{FF2B5EF4-FFF2-40B4-BE49-F238E27FC236}">
                <a16:creationId xmlns:a16="http://schemas.microsoft.com/office/drawing/2014/main" id="{793BB205-3D0B-778F-9970-30524D031D71}"/>
              </a:ext>
            </a:extLst>
          </p:cNvPr>
          <p:cNvSpPr>
            <a:spLocks noGrp="1"/>
          </p:cNvSpPr>
          <p:nvPr>
            <p:ph type="sldNum" sz="quarter" idx="12"/>
          </p:nvPr>
        </p:nvSpPr>
        <p:spPr/>
        <p:txBody>
          <a:bodyPr/>
          <a:lstStyle/>
          <a:p>
            <a:pPr>
              <a:defRPr/>
            </a:pPr>
            <a:fld id="{0503D940-AB8C-4343-850E-90F1D850C687}" type="slidenum">
              <a:rPr lang="en-US" smtClean="0"/>
              <a:pPr>
                <a:defRPr/>
              </a:pPr>
              <a:t>4</a:t>
            </a:fld>
            <a:endParaRPr lang="en-US"/>
          </a:p>
        </p:txBody>
      </p:sp>
      <p:sp>
        <p:nvSpPr>
          <p:cNvPr id="2" name="TextBox 1">
            <a:extLst>
              <a:ext uri="{FF2B5EF4-FFF2-40B4-BE49-F238E27FC236}">
                <a16:creationId xmlns:a16="http://schemas.microsoft.com/office/drawing/2014/main" id="{C4AC1D2C-5FF4-32CC-6D67-B190E9C66117}"/>
              </a:ext>
            </a:extLst>
          </p:cNvPr>
          <p:cNvSpPr txBox="1"/>
          <p:nvPr/>
        </p:nvSpPr>
        <p:spPr>
          <a:xfrm>
            <a:off x="7085552" y="4391212"/>
            <a:ext cx="1581152" cy="861774"/>
          </a:xfrm>
          <a:prstGeom prst="rect">
            <a:avLst/>
          </a:prstGeom>
          <a:noFill/>
        </p:spPr>
        <p:txBody>
          <a:bodyPr wrap="square" rtlCol="0">
            <a:spAutoFit/>
          </a:bodyPr>
          <a:lstStyle/>
          <a:p>
            <a:pPr algn="ctr"/>
            <a:r>
              <a:rPr lang="en-US" sz="3200" b="1" dirty="0">
                <a:solidFill>
                  <a:srgbClr val="0880AD"/>
                </a:solidFill>
                <a:latin typeface="Segoe UI" panose="020B0502040204020203" pitchFamily="34" charset="0"/>
                <a:cs typeface="Segoe UI" panose="020B0502040204020203" pitchFamily="34" charset="0"/>
              </a:rPr>
              <a:t>6</a:t>
            </a:r>
            <a:r>
              <a:rPr lang="en-US" dirty="0">
                <a:solidFill>
                  <a:srgbClr val="0880AD"/>
                </a:solidFill>
                <a:latin typeface="Segoe UI" panose="020B0502040204020203" pitchFamily="34" charset="0"/>
                <a:cs typeface="Segoe UI" panose="020B0502040204020203" pitchFamily="34" charset="0"/>
              </a:rPr>
              <a:t> </a:t>
            </a:r>
          </a:p>
          <a:p>
            <a:pPr algn="ctr"/>
            <a:r>
              <a:rPr lang="en-US" dirty="0">
                <a:solidFill>
                  <a:srgbClr val="0880AD"/>
                </a:solidFill>
                <a:latin typeface="+mn-lt"/>
                <a:cs typeface="Segoe UI" panose="020B0502040204020203" pitchFamily="34" charset="0"/>
              </a:rPr>
              <a:t>Branches</a:t>
            </a:r>
          </a:p>
        </p:txBody>
      </p:sp>
      <p:sp>
        <p:nvSpPr>
          <p:cNvPr id="3" name="TextBox 2">
            <a:extLst>
              <a:ext uri="{FF2B5EF4-FFF2-40B4-BE49-F238E27FC236}">
                <a16:creationId xmlns:a16="http://schemas.microsoft.com/office/drawing/2014/main" id="{6D147D9A-C5C8-BEC2-02DE-074BE6810C5C}"/>
              </a:ext>
            </a:extLst>
          </p:cNvPr>
          <p:cNvSpPr txBox="1"/>
          <p:nvPr/>
        </p:nvSpPr>
        <p:spPr>
          <a:xfrm>
            <a:off x="9677400" y="4403561"/>
            <a:ext cx="1581152" cy="861774"/>
          </a:xfrm>
          <a:prstGeom prst="rect">
            <a:avLst/>
          </a:prstGeom>
          <a:noFill/>
        </p:spPr>
        <p:txBody>
          <a:bodyPr wrap="square" rtlCol="0">
            <a:spAutoFit/>
          </a:bodyPr>
          <a:lstStyle/>
          <a:p>
            <a:pPr algn="ctr"/>
            <a:r>
              <a:rPr lang="en-US" sz="3200" b="1" dirty="0">
                <a:solidFill>
                  <a:srgbClr val="0880AD"/>
                </a:solidFill>
                <a:latin typeface="Segoe UI" panose="020B0502040204020203" pitchFamily="34" charset="0"/>
                <a:cs typeface="Segoe UI" panose="020B0502040204020203" pitchFamily="34" charset="0"/>
              </a:rPr>
              <a:t>35</a:t>
            </a:r>
            <a:r>
              <a:rPr lang="en-US" dirty="0">
                <a:solidFill>
                  <a:srgbClr val="0880AD"/>
                </a:solidFill>
                <a:latin typeface="Segoe UI" panose="020B0502040204020203" pitchFamily="34" charset="0"/>
                <a:cs typeface="Segoe UI" panose="020B0502040204020203" pitchFamily="34" charset="0"/>
              </a:rPr>
              <a:t> </a:t>
            </a:r>
          </a:p>
          <a:p>
            <a:pPr algn="ctr"/>
            <a:r>
              <a:rPr lang="en-US" dirty="0">
                <a:solidFill>
                  <a:srgbClr val="0880AD"/>
                </a:solidFill>
                <a:latin typeface="+mn-lt"/>
                <a:cs typeface="Segoe UI" panose="020B0502040204020203" pitchFamily="34" charset="0"/>
              </a:rPr>
              <a:t>Employees</a:t>
            </a:r>
          </a:p>
        </p:txBody>
      </p:sp>
      <p:sp>
        <p:nvSpPr>
          <p:cNvPr id="5" name="TextBox 4">
            <a:extLst>
              <a:ext uri="{FF2B5EF4-FFF2-40B4-BE49-F238E27FC236}">
                <a16:creationId xmlns:a16="http://schemas.microsoft.com/office/drawing/2014/main" id="{E12B462C-44DC-29E8-D0D2-64AC9EDF20CF}"/>
              </a:ext>
            </a:extLst>
          </p:cNvPr>
          <p:cNvSpPr txBox="1"/>
          <p:nvPr/>
        </p:nvSpPr>
        <p:spPr>
          <a:xfrm>
            <a:off x="2286000" y="3647111"/>
            <a:ext cx="1524000" cy="584775"/>
          </a:xfrm>
          <a:prstGeom prst="rect">
            <a:avLst/>
          </a:prstGeom>
          <a:noFill/>
        </p:spPr>
        <p:txBody>
          <a:bodyPr wrap="square" rtlCol="0">
            <a:spAutoFit/>
          </a:bodyPr>
          <a:lstStyle/>
          <a:p>
            <a:r>
              <a:rPr lang="en-US" sz="3200" b="1" dirty="0">
                <a:solidFill>
                  <a:srgbClr val="0880AD"/>
                </a:solidFill>
                <a:latin typeface="Segoe UI" panose="020B0502040204020203" pitchFamily="34" charset="0"/>
                <a:cs typeface="Segoe UI" panose="020B0502040204020203" pitchFamily="34" charset="0"/>
              </a:rPr>
              <a:t>NDEP</a:t>
            </a:r>
          </a:p>
        </p:txBody>
      </p:sp>
      <p:sp>
        <p:nvSpPr>
          <p:cNvPr id="6" name="TextBox 5">
            <a:extLst>
              <a:ext uri="{FF2B5EF4-FFF2-40B4-BE49-F238E27FC236}">
                <a16:creationId xmlns:a16="http://schemas.microsoft.com/office/drawing/2014/main" id="{D3391E08-E55C-6E37-6575-8252DB77EBD9}"/>
              </a:ext>
            </a:extLst>
          </p:cNvPr>
          <p:cNvSpPr txBox="1"/>
          <p:nvPr/>
        </p:nvSpPr>
        <p:spPr>
          <a:xfrm>
            <a:off x="8610600" y="3538865"/>
            <a:ext cx="1393330" cy="584775"/>
          </a:xfrm>
          <a:prstGeom prst="rect">
            <a:avLst/>
          </a:prstGeom>
          <a:noFill/>
        </p:spPr>
        <p:txBody>
          <a:bodyPr wrap="none" rtlCol="0">
            <a:spAutoFit/>
          </a:bodyPr>
          <a:lstStyle/>
          <a:p>
            <a:r>
              <a:rPr lang="en-US" sz="3200" b="1" dirty="0">
                <a:solidFill>
                  <a:srgbClr val="0880AD"/>
                </a:solidFill>
                <a:latin typeface="Segoe UI" panose="020B0502040204020203" pitchFamily="34" charset="0"/>
                <a:cs typeface="Segoe UI" panose="020B0502040204020203" pitchFamily="34" charset="0"/>
              </a:rPr>
              <a:t>BSDW</a:t>
            </a:r>
          </a:p>
        </p:txBody>
      </p:sp>
    </p:spTree>
    <p:extLst>
      <p:ext uri="{BB962C8B-B14F-4D97-AF65-F5344CB8AC3E}">
        <p14:creationId xmlns:p14="http://schemas.microsoft.com/office/powerpoint/2010/main" val="193046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0A0993-416C-4F00-B9F6-CC36287DBBF8}"/>
              </a:ext>
            </a:extLst>
          </p:cNvPr>
          <p:cNvSpPr>
            <a:spLocks noGrp="1"/>
          </p:cNvSpPr>
          <p:nvPr>
            <p:ph type="title"/>
          </p:nvPr>
        </p:nvSpPr>
        <p:spPr>
          <a:xfrm>
            <a:off x="13067" y="4625685"/>
            <a:ext cx="12165610" cy="1495403"/>
          </a:xfrm>
        </p:spPr>
        <p:txBody>
          <a:bodyPr/>
          <a:lstStyle/>
          <a:p>
            <a:r>
              <a:rPr lang="en-US" sz="5400" b="1" dirty="0">
                <a:solidFill>
                  <a:srgbClr val="326297"/>
                </a:solidFill>
              </a:rPr>
              <a:t>Our AWOP Team</a:t>
            </a:r>
          </a:p>
        </p:txBody>
      </p:sp>
      <p:sp>
        <p:nvSpPr>
          <p:cNvPr id="24" name="Text Placeholder 23">
            <a:extLst>
              <a:ext uri="{FF2B5EF4-FFF2-40B4-BE49-F238E27FC236}">
                <a16:creationId xmlns:a16="http://schemas.microsoft.com/office/drawing/2014/main" id="{A408DF1D-F5DB-4E7A-9020-52C5A0618697}"/>
              </a:ext>
            </a:extLst>
          </p:cNvPr>
          <p:cNvSpPr>
            <a:spLocks noGrp="1"/>
          </p:cNvSpPr>
          <p:nvPr>
            <p:ph type="body" sz="quarter" idx="17"/>
          </p:nvPr>
        </p:nvSpPr>
        <p:spPr/>
        <p:txBody>
          <a:bodyPr/>
          <a:lstStyle/>
          <a:p>
            <a:r>
              <a:rPr lang="en-US" dirty="0">
                <a:solidFill>
                  <a:srgbClr val="326297"/>
                </a:solidFill>
                <a:latin typeface="+mn-lt"/>
              </a:rPr>
              <a:t>James Beckley</a:t>
            </a:r>
          </a:p>
        </p:txBody>
      </p:sp>
      <p:sp>
        <p:nvSpPr>
          <p:cNvPr id="25" name="Text Placeholder 24">
            <a:extLst>
              <a:ext uri="{FF2B5EF4-FFF2-40B4-BE49-F238E27FC236}">
                <a16:creationId xmlns:a16="http://schemas.microsoft.com/office/drawing/2014/main" id="{F1477362-83E6-4A64-90A5-6AE1D9A067CE}"/>
              </a:ext>
            </a:extLst>
          </p:cNvPr>
          <p:cNvSpPr>
            <a:spLocks noGrp="1"/>
          </p:cNvSpPr>
          <p:nvPr>
            <p:ph type="body" sz="quarter" idx="18"/>
          </p:nvPr>
        </p:nvSpPr>
        <p:spPr/>
        <p:txBody>
          <a:bodyPr/>
          <a:lstStyle/>
          <a:p>
            <a:r>
              <a:rPr lang="en-US" sz="1800" dirty="0"/>
              <a:t>Lab Cert</a:t>
            </a:r>
          </a:p>
        </p:txBody>
      </p:sp>
      <p:sp>
        <p:nvSpPr>
          <p:cNvPr id="26" name="Text Placeholder 25">
            <a:extLst>
              <a:ext uri="{FF2B5EF4-FFF2-40B4-BE49-F238E27FC236}">
                <a16:creationId xmlns:a16="http://schemas.microsoft.com/office/drawing/2014/main" id="{3883B26B-8063-4BE1-AD04-62A490E0FB69}"/>
              </a:ext>
            </a:extLst>
          </p:cNvPr>
          <p:cNvSpPr>
            <a:spLocks noGrp="1"/>
          </p:cNvSpPr>
          <p:nvPr>
            <p:ph type="body" sz="quarter" idx="19"/>
          </p:nvPr>
        </p:nvSpPr>
        <p:spPr/>
        <p:txBody>
          <a:bodyPr/>
          <a:lstStyle/>
          <a:p>
            <a:r>
              <a:rPr lang="en-US" dirty="0">
                <a:solidFill>
                  <a:srgbClr val="326297"/>
                </a:solidFill>
                <a:latin typeface="+mn-lt"/>
              </a:rPr>
              <a:t>Karola Kennedy</a:t>
            </a:r>
          </a:p>
        </p:txBody>
      </p:sp>
      <p:sp>
        <p:nvSpPr>
          <p:cNvPr id="27" name="Text Placeholder 26">
            <a:extLst>
              <a:ext uri="{FF2B5EF4-FFF2-40B4-BE49-F238E27FC236}">
                <a16:creationId xmlns:a16="http://schemas.microsoft.com/office/drawing/2014/main" id="{851064B1-9208-4C06-ACC6-88E3C556297F}"/>
              </a:ext>
            </a:extLst>
          </p:cNvPr>
          <p:cNvSpPr>
            <a:spLocks noGrp="1"/>
          </p:cNvSpPr>
          <p:nvPr>
            <p:ph type="body" sz="quarter" idx="20"/>
          </p:nvPr>
        </p:nvSpPr>
        <p:spPr/>
        <p:txBody>
          <a:bodyPr/>
          <a:lstStyle/>
          <a:p>
            <a:r>
              <a:rPr lang="en-US" sz="1800" dirty="0"/>
              <a:t>Engineering</a:t>
            </a:r>
          </a:p>
        </p:txBody>
      </p:sp>
      <p:sp>
        <p:nvSpPr>
          <p:cNvPr id="28" name="Text Placeholder 27">
            <a:extLst>
              <a:ext uri="{FF2B5EF4-FFF2-40B4-BE49-F238E27FC236}">
                <a16:creationId xmlns:a16="http://schemas.microsoft.com/office/drawing/2014/main" id="{83984FD9-8CE0-4908-A1B2-8D31E8ACC5E8}"/>
              </a:ext>
            </a:extLst>
          </p:cNvPr>
          <p:cNvSpPr>
            <a:spLocks noGrp="1"/>
          </p:cNvSpPr>
          <p:nvPr>
            <p:ph type="body" sz="quarter" idx="21"/>
          </p:nvPr>
        </p:nvSpPr>
        <p:spPr>
          <a:xfrm>
            <a:off x="5993952" y="3673396"/>
            <a:ext cx="2823764" cy="274320"/>
          </a:xfrm>
        </p:spPr>
        <p:txBody>
          <a:bodyPr/>
          <a:lstStyle/>
          <a:p>
            <a:r>
              <a:rPr lang="en-US" dirty="0">
                <a:solidFill>
                  <a:srgbClr val="326297"/>
                </a:solidFill>
                <a:latin typeface="+mn-lt"/>
              </a:rPr>
              <a:t>Carlos Quiroz-Aguilera</a:t>
            </a:r>
          </a:p>
        </p:txBody>
      </p:sp>
      <p:sp>
        <p:nvSpPr>
          <p:cNvPr id="29" name="Text Placeholder 28">
            <a:extLst>
              <a:ext uri="{FF2B5EF4-FFF2-40B4-BE49-F238E27FC236}">
                <a16:creationId xmlns:a16="http://schemas.microsoft.com/office/drawing/2014/main" id="{D85934F7-C290-4F79-AB58-13AAA42989E6}"/>
              </a:ext>
            </a:extLst>
          </p:cNvPr>
          <p:cNvSpPr>
            <a:spLocks noGrp="1"/>
          </p:cNvSpPr>
          <p:nvPr>
            <p:ph type="body" sz="quarter" idx="22"/>
          </p:nvPr>
        </p:nvSpPr>
        <p:spPr/>
        <p:txBody>
          <a:bodyPr/>
          <a:lstStyle/>
          <a:p>
            <a:r>
              <a:rPr lang="en-US" sz="1800" dirty="0"/>
              <a:t>OP Cert</a:t>
            </a:r>
          </a:p>
        </p:txBody>
      </p:sp>
      <p:sp>
        <p:nvSpPr>
          <p:cNvPr id="30" name="Text Placeholder 29">
            <a:extLst>
              <a:ext uri="{FF2B5EF4-FFF2-40B4-BE49-F238E27FC236}">
                <a16:creationId xmlns:a16="http://schemas.microsoft.com/office/drawing/2014/main" id="{8217AC58-BD37-44D1-94EA-4AB41F3A3CE5}"/>
              </a:ext>
            </a:extLst>
          </p:cNvPr>
          <p:cNvSpPr>
            <a:spLocks noGrp="1"/>
          </p:cNvSpPr>
          <p:nvPr>
            <p:ph type="body" sz="quarter" idx="23"/>
          </p:nvPr>
        </p:nvSpPr>
        <p:spPr/>
        <p:txBody>
          <a:bodyPr/>
          <a:lstStyle/>
          <a:p>
            <a:r>
              <a:rPr lang="en-US" dirty="0">
                <a:solidFill>
                  <a:srgbClr val="326297"/>
                </a:solidFill>
                <a:latin typeface="+mn-lt"/>
              </a:rPr>
              <a:t>Reggie Lang</a:t>
            </a:r>
          </a:p>
        </p:txBody>
      </p:sp>
      <p:sp>
        <p:nvSpPr>
          <p:cNvPr id="31" name="Text Placeholder 30">
            <a:extLst>
              <a:ext uri="{FF2B5EF4-FFF2-40B4-BE49-F238E27FC236}">
                <a16:creationId xmlns:a16="http://schemas.microsoft.com/office/drawing/2014/main" id="{B0566326-3947-4BD0-8963-2814E4A73490}"/>
              </a:ext>
            </a:extLst>
          </p:cNvPr>
          <p:cNvSpPr>
            <a:spLocks noGrp="1"/>
          </p:cNvSpPr>
          <p:nvPr>
            <p:ph type="body" sz="quarter" idx="24"/>
          </p:nvPr>
        </p:nvSpPr>
        <p:spPr/>
        <p:txBody>
          <a:bodyPr/>
          <a:lstStyle/>
          <a:p>
            <a:r>
              <a:rPr lang="en-US" sz="1800" dirty="0"/>
              <a:t>Compliance</a:t>
            </a:r>
          </a:p>
        </p:txBody>
      </p:sp>
      <p:sp>
        <p:nvSpPr>
          <p:cNvPr id="45" name="Slide Number Placeholder 44">
            <a:extLst>
              <a:ext uri="{FF2B5EF4-FFF2-40B4-BE49-F238E27FC236}">
                <a16:creationId xmlns:a16="http://schemas.microsoft.com/office/drawing/2014/main" id="{1451E5E8-5399-AC79-55C1-66350751E100}"/>
              </a:ext>
            </a:extLst>
          </p:cNvPr>
          <p:cNvSpPr>
            <a:spLocks noGrp="1"/>
          </p:cNvSpPr>
          <p:nvPr>
            <p:ph type="sldNum" sz="quarter" idx="25"/>
          </p:nvPr>
        </p:nvSpPr>
        <p:spPr/>
        <p:txBody>
          <a:bodyPr/>
          <a:lstStyle/>
          <a:p>
            <a:fld id="{8058A7CE-F400-7B46-9E16-10D36E8C32FD}" type="slidenum">
              <a:rPr lang="en-US" smtClean="0"/>
              <a:pPr/>
              <a:t>5</a:t>
            </a:fld>
            <a:endParaRPr lang="en-US" dirty="0"/>
          </a:p>
        </p:txBody>
      </p:sp>
      <p:pic>
        <p:nvPicPr>
          <p:cNvPr id="11" name="Picture Placeholder 10">
            <a:extLst>
              <a:ext uri="{FF2B5EF4-FFF2-40B4-BE49-F238E27FC236}">
                <a16:creationId xmlns:a16="http://schemas.microsoft.com/office/drawing/2014/main" id="{53181A3F-DDD5-BFF8-1DD7-E22F94B252A9}"/>
              </a:ext>
            </a:extLst>
          </p:cNvPr>
          <p:cNvPicPr>
            <a:picLocks noGrp="1" noChangeAspect="1"/>
          </p:cNvPicPr>
          <p:nvPr>
            <p:ph type="pic" sz="quarter" idx="13"/>
          </p:nvPr>
        </p:nvPicPr>
        <p:blipFill>
          <a:blip r:embed="rId2"/>
          <a:srcRect l="7116" r="10886"/>
          <a:stretch>
            <a:fillRect/>
          </a:stretch>
        </p:blipFill>
        <p:spPr bwMode="auto">
          <a:xfrm>
            <a:off x="1192344" y="1376793"/>
            <a:ext cx="1707955" cy="2073275"/>
          </a:xfrm>
          <a:prstGeom prst="round2DiagRect">
            <a:avLst/>
          </a:prstGeom>
          <a:noFill/>
          <a:ln w="9525">
            <a:noFill/>
            <a:miter lim="800000"/>
            <a:headEnd/>
            <a:tailEnd/>
          </a:ln>
        </p:spPr>
      </p:pic>
      <p:pic>
        <p:nvPicPr>
          <p:cNvPr id="20" name="Picture Placeholder 19">
            <a:extLst>
              <a:ext uri="{FF2B5EF4-FFF2-40B4-BE49-F238E27FC236}">
                <a16:creationId xmlns:a16="http://schemas.microsoft.com/office/drawing/2014/main" id="{D93B531B-67C8-FE17-44B9-64EFFAF1F4AE}"/>
              </a:ext>
            </a:extLst>
          </p:cNvPr>
          <p:cNvPicPr>
            <a:picLocks noGrp="1" noChangeAspect="1"/>
          </p:cNvPicPr>
          <p:nvPr>
            <p:ph type="pic" sz="quarter" idx="14"/>
          </p:nvPr>
        </p:nvPicPr>
        <p:blipFill>
          <a:blip r:embed="rId3"/>
          <a:srcRect l="6523" r="6965"/>
          <a:stretch>
            <a:fillRect/>
          </a:stretch>
        </p:blipFill>
        <p:spPr bwMode="auto">
          <a:xfrm>
            <a:off x="3790530" y="1468340"/>
            <a:ext cx="1832829" cy="2073275"/>
          </a:xfrm>
          <a:prstGeom prst="round2DiagRect">
            <a:avLst/>
          </a:prstGeom>
          <a:noFill/>
          <a:ln w="9525">
            <a:noFill/>
            <a:miter lim="800000"/>
            <a:headEnd/>
            <a:tailEnd/>
          </a:ln>
        </p:spPr>
      </p:pic>
      <p:pic>
        <p:nvPicPr>
          <p:cNvPr id="38" name="Picture Placeholder 37">
            <a:extLst>
              <a:ext uri="{FF2B5EF4-FFF2-40B4-BE49-F238E27FC236}">
                <a16:creationId xmlns:a16="http://schemas.microsoft.com/office/drawing/2014/main" id="{7B3A7F09-703A-54A3-53D3-16D13699E8EC}"/>
              </a:ext>
            </a:extLst>
          </p:cNvPr>
          <p:cNvPicPr>
            <a:picLocks noGrp="1" noChangeAspect="1"/>
          </p:cNvPicPr>
          <p:nvPr>
            <p:ph type="pic" sz="quarter" idx="15"/>
          </p:nvPr>
        </p:nvPicPr>
        <p:blipFill>
          <a:blip r:embed="rId4"/>
          <a:srcRect l="3614" t="2309" r="2845" b="2309"/>
          <a:stretch>
            <a:fillRect/>
          </a:stretch>
        </p:blipFill>
        <p:spPr bwMode="auto">
          <a:xfrm>
            <a:off x="6469278" y="1376793"/>
            <a:ext cx="1941591" cy="2073275"/>
          </a:xfrm>
          <a:prstGeom prst="round2DiagRect">
            <a:avLst/>
          </a:prstGeom>
          <a:noFill/>
          <a:ln w="9525">
            <a:noFill/>
            <a:miter lim="800000"/>
            <a:headEnd/>
            <a:tailEnd/>
          </a:ln>
        </p:spPr>
      </p:pic>
      <p:pic>
        <p:nvPicPr>
          <p:cNvPr id="40" name="Picture Placeholder 39">
            <a:extLst>
              <a:ext uri="{FF2B5EF4-FFF2-40B4-BE49-F238E27FC236}">
                <a16:creationId xmlns:a16="http://schemas.microsoft.com/office/drawing/2014/main" id="{368C6F8C-30B9-3FCD-747A-48F0638BE089}"/>
              </a:ext>
            </a:extLst>
          </p:cNvPr>
          <p:cNvPicPr>
            <a:picLocks noGrp="1" noChangeAspect="1"/>
          </p:cNvPicPr>
          <p:nvPr>
            <p:ph type="pic" sz="quarter" idx="16"/>
          </p:nvPr>
        </p:nvPicPr>
        <p:blipFill>
          <a:blip r:embed="rId5"/>
          <a:srcRect l="6508" t="895" r="4804" b="895"/>
          <a:stretch>
            <a:fillRect/>
          </a:stretch>
        </p:blipFill>
        <p:spPr bwMode="auto">
          <a:xfrm>
            <a:off x="9192337" y="1376793"/>
            <a:ext cx="1840885" cy="2073275"/>
          </a:xfrm>
          <a:prstGeom prst="round2DiagRect">
            <a:avLst/>
          </a:prstGeom>
          <a:noFill/>
          <a:ln w="9525">
            <a:noFill/>
            <a:miter lim="800000"/>
            <a:headEnd/>
            <a:tailEnd/>
          </a:ln>
        </p:spPr>
      </p:pic>
    </p:spTree>
    <p:extLst>
      <p:ext uri="{BB962C8B-B14F-4D97-AF65-F5344CB8AC3E}">
        <p14:creationId xmlns:p14="http://schemas.microsoft.com/office/powerpoint/2010/main" val="113086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97AF7A-484E-335F-95F5-BCE979601418}"/>
              </a:ext>
            </a:extLst>
          </p:cNvPr>
          <p:cNvSpPr>
            <a:spLocks noGrp="1"/>
          </p:cNvSpPr>
          <p:nvPr>
            <p:ph type="sldNum" sz="quarter" idx="12"/>
          </p:nvPr>
        </p:nvSpPr>
        <p:spPr/>
        <p:txBody>
          <a:bodyPr/>
          <a:lstStyle/>
          <a:p>
            <a:pPr>
              <a:defRPr/>
            </a:pPr>
            <a:fld id="{932C1140-0409-4EB3-BB7D-DC6DFCB68053}" type="slidenum">
              <a:rPr lang="en-US" smtClean="0"/>
              <a:pPr>
                <a:defRPr/>
              </a:pPr>
              <a:t>6</a:t>
            </a:fld>
            <a:endParaRPr lang="en-US"/>
          </a:p>
        </p:txBody>
      </p:sp>
      <p:sp>
        <p:nvSpPr>
          <p:cNvPr id="3" name="TextBox 25">
            <a:extLst>
              <a:ext uri="{FF2B5EF4-FFF2-40B4-BE49-F238E27FC236}">
                <a16:creationId xmlns:a16="http://schemas.microsoft.com/office/drawing/2014/main" id="{26A8D319-A2CF-21E0-E454-BF79EA95C997}"/>
              </a:ext>
            </a:extLst>
          </p:cNvPr>
          <p:cNvSpPr txBox="1"/>
          <p:nvPr/>
        </p:nvSpPr>
        <p:spPr>
          <a:xfrm>
            <a:off x="-1" y="619807"/>
            <a:ext cx="12191999" cy="105451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Drinking Water Optimization Program</a:t>
            </a:r>
            <a:endParaRPr lang="en-US" sz="5400" b="1" dirty="0">
              <a:solidFill>
                <a:srgbClr val="1566A8"/>
              </a:solidFill>
              <a:latin typeface="+mj-lt"/>
              <a:ea typeface="HK Grotesk Bold"/>
              <a:cs typeface="HK Grotesk Bold"/>
              <a:sym typeface="HK Grotesk Bold"/>
            </a:endParaRPr>
          </a:p>
        </p:txBody>
      </p:sp>
      <p:sp>
        <p:nvSpPr>
          <p:cNvPr id="4" name="TextBox 3">
            <a:extLst>
              <a:ext uri="{FF2B5EF4-FFF2-40B4-BE49-F238E27FC236}">
                <a16:creationId xmlns:a16="http://schemas.microsoft.com/office/drawing/2014/main" id="{078B7277-4B6F-D1A9-C90D-7D73E10A7CF5}"/>
              </a:ext>
            </a:extLst>
          </p:cNvPr>
          <p:cNvSpPr txBox="1"/>
          <p:nvPr/>
        </p:nvSpPr>
        <p:spPr>
          <a:xfrm>
            <a:off x="609600" y="1981200"/>
            <a:ext cx="10896600" cy="3785652"/>
          </a:xfrm>
          <a:prstGeom prst="rect">
            <a:avLst/>
          </a:prstGeom>
          <a:noFill/>
        </p:spPr>
        <p:txBody>
          <a:bodyPr wrap="square" rtlCol="0">
            <a:spAutoFit/>
          </a:bodyPr>
          <a:lstStyle/>
          <a:p>
            <a:r>
              <a:rPr lang="en-US" sz="2400" b="0" i="0" dirty="0">
                <a:solidFill>
                  <a:srgbClr val="1B1B1B"/>
                </a:solidFill>
                <a:effectLst/>
                <a:latin typeface="+mn-lt"/>
              </a:rPr>
              <a:t>The Area-Wide Optimization Program (AWOP) provides technical assistance via tools and approaches designed to help drinking water systems meet water quality optimization goals and provide an increased – and sustainable – level of public health protection to their consumers.</a:t>
            </a:r>
          </a:p>
          <a:p>
            <a:r>
              <a:rPr lang="en-US" sz="2400" b="0" i="0" dirty="0">
                <a:solidFill>
                  <a:srgbClr val="1B1B1B"/>
                </a:solidFill>
                <a:effectLst/>
                <a:latin typeface="+mn-lt"/>
              </a:rPr>
              <a:t>The program focuses on enhancing existing treatment and operations, which generally leads to improved operations at drinking water systems. For some systems (e.g., especially those with inadequate or aging water infrastructure) the program approach may identify needed capital improvements. Other systems may be able to meet optimization goals with their existing treatment and infrastructure.</a:t>
            </a:r>
            <a:endParaRPr lang="en-US" sz="2400" dirty="0">
              <a:latin typeface="+mn-lt"/>
            </a:endParaRPr>
          </a:p>
        </p:txBody>
      </p:sp>
    </p:spTree>
    <p:extLst>
      <p:ext uri="{BB962C8B-B14F-4D97-AF65-F5344CB8AC3E}">
        <p14:creationId xmlns:p14="http://schemas.microsoft.com/office/powerpoint/2010/main" val="391343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C2631-298F-69FF-F083-938334B6F0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194D07-6081-15C8-AD7B-91840DEF323D}"/>
              </a:ext>
            </a:extLst>
          </p:cNvPr>
          <p:cNvSpPr>
            <a:spLocks noGrp="1"/>
          </p:cNvSpPr>
          <p:nvPr>
            <p:ph type="sldNum" sz="quarter" idx="12"/>
          </p:nvPr>
        </p:nvSpPr>
        <p:spPr/>
        <p:txBody>
          <a:bodyPr/>
          <a:lstStyle/>
          <a:p>
            <a:pPr>
              <a:defRPr/>
            </a:pPr>
            <a:fld id="{932C1140-0409-4EB3-BB7D-DC6DFCB68053}" type="slidenum">
              <a:rPr lang="en-US" smtClean="0"/>
              <a:pPr>
                <a:defRPr/>
              </a:pPr>
              <a:t>7</a:t>
            </a:fld>
            <a:endParaRPr lang="en-US"/>
          </a:p>
        </p:txBody>
      </p:sp>
      <p:sp>
        <p:nvSpPr>
          <p:cNvPr id="3" name="TextBox 25">
            <a:extLst>
              <a:ext uri="{FF2B5EF4-FFF2-40B4-BE49-F238E27FC236}">
                <a16:creationId xmlns:a16="http://schemas.microsoft.com/office/drawing/2014/main" id="{25B98997-A24E-0558-4F73-9A8E2DE16DD6}"/>
              </a:ext>
            </a:extLst>
          </p:cNvPr>
          <p:cNvSpPr txBox="1"/>
          <p:nvPr/>
        </p:nvSpPr>
        <p:spPr>
          <a:xfrm>
            <a:off x="-1" y="619807"/>
            <a:ext cx="12191999" cy="105451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Drinking Water Optimization Program</a:t>
            </a:r>
            <a:endParaRPr lang="en-US" sz="5400" b="1" dirty="0">
              <a:solidFill>
                <a:srgbClr val="1566A8"/>
              </a:solidFill>
              <a:latin typeface="+mj-lt"/>
              <a:ea typeface="HK Grotesk Bold"/>
              <a:cs typeface="HK Grotesk Bold"/>
              <a:sym typeface="HK Grotesk Bold"/>
            </a:endParaRPr>
          </a:p>
        </p:txBody>
      </p:sp>
      <p:sp>
        <p:nvSpPr>
          <p:cNvPr id="4" name="TextBox 3">
            <a:extLst>
              <a:ext uri="{FF2B5EF4-FFF2-40B4-BE49-F238E27FC236}">
                <a16:creationId xmlns:a16="http://schemas.microsoft.com/office/drawing/2014/main" id="{0FFA8CFA-81C9-13E8-1539-FADCF7CAF7C5}"/>
              </a:ext>
            </a:extLst>
          </p:cNvPr>
          <p:cNvSpPr txBox="1"/>
          <p:nvPr/>
        </p:nvSpPr>
        <p:spPr>
          <a:xfrm>
            <a:off x="685800" y="1674326"/>
            <a:ext cx="10820400" cy="4154984"/>
          </a:xfrm>
          <a:prstGeom prst="rect">
            <a:avLst/>
          </a:prstGeom>
          <a:noFill/>
        </p:spPr>
        <p:txBody>
          <a:bodyPr wrap="square" rtlCol="0">
            <a:spAutoFit/>
          </a:bodyPr>
          <a:lstStyle/>
          <a:p>
            <a:r>
              <a:rPr lang="en-US" sz="2400" b="0" i="0" dirty="0">
                <a:solidFill>
                  <a:srgbClr val="1B1B1B"/>
                </a:solidFill>
                <a:effectLst/>
                <a:latin typeface="+mn-lt"/>
              </a:rPr>
              <a:t>Adoption of the program’s monitoring and water quality goals and the application of the program approach can help improve drinking water compliance, as well as increase consumers’ confidence in their drinking water. The optimization goals are more stringent than EPA’s regulatory requirements and program participation is voluntary. Many states currently participate in multi-state optimization programs, which are organized by EPA Region(s), and the participating states often use recognition programs to highlight water systems that have met program goals. Historically, the program has involved the development of technical assistance approaches within drinking water primacy agencies (typically states), through training by EPA, which the states can then apply to their public water systems. </a:t>
            </a:r>
            <a:endParaRPr lang="en-US" sz="2400" dirty="0">
              <a:latin typeface="+mn-lt"/>
            </a:endParaRPr>
          </a:p>
        </p:txBody>
      </p:sp>
    </p:spTree>
    <p:extLst>
      <p:ext uri="{BB962C8B-B14F-4D97-AF65-F5344CB8AC3E}">
        <p14:creationId xmlns:p14="http://schemas.microsoft.com/office/powerpoint/2010/main" val="421180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5E0D6-084B-88BC-FAC2-121D728EE9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C875CE-9D71-6BE2-671F-4B0F3582D866}"/>
              </a:ext>
            </a:extLst>
          </p:cNvPr>
          <p:cNvSpPr>
            <a:spLocks noGrp="1"/>
          </p:cNvSpPr>
          <p:nvPr>
            <p:ph type="sldNum" sz="quarter" idx="12"/>
          </p:nvPr>
        </p:nvSpPr>
        <p:spPr/>
        <p:txBody>
          <a:bodyPr/>
          <a:lstStyle/>
          <a:p>
            <a:pPr>
              <a:defRPr/>
            </a:pPr>
            <a:fld id="{932C1140-0409-4EB3-BB7D-DC6DFCB68053}" type="slidenum">
              <a:rPr lang="en-US" smtClean="0"/>
              <a:pPr>
                <a:defRPr/>
              </a:pPr>
              <a:t>8</a:t>
            </a:fld>
            <a:endParaRPr lang="en-US"/>
          </a:p>
        </p:txBody>
      </p:sp>
      <p:sp>
        <p:nvSpPr>
          <p:cNvPr id="3" name="TextBox 25">
            <a:extLst>
              <a:ext uri="{FF2B5EF4-FFF2-40B4-BE49-F238E27FC236}">
                <a16:creationId xmlns:a16="http://schemas.microsoft.com/office/drawing/2014/main" id="{63521C5D-4DF7-CBDB-0F30-3EDDE9EDD171}"/>
              </a:ext>
            </a:extLst>
          </p:cNvPr>
          <p:cNvSpPr txBox="1"/>
          <p:nvPr/>
        </p:nvSpPr>
        <p:spPr>
          <a:xfrm>
            <a:off x="1" y="381000"/>
            <a:ext cx="12191999"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Approach</a:t>
            </a:r>
            <a:endParaRPr lang="en-US" sz="5400" b="1" dirty="0">
              <a:solidFill>
                <a:srgbClr val="1566A8"/>
              </a:solidFill>
              <a:latin typeface="+mj-lt"/>
              <a:ea typeface="HK Grotesk Bold"/>
              <a:cs typeface="HK Grotesk Bold"/>
              <a:sym typeface="HK Grotesk Bold"/>
            </a:endParaRPr>
          </a:p>
        </p:txBody>
      </p:sp>
      <p:sp>
        <p:nvSpPr>
          <p:cNvPr id="4" name="TextBox 3">
            <a:extLst>
              <a:ext uri="{FF2B5EF4-FFF2-40B4-BE49-F238E27FC236}">
                <a16:creationId xmlns:a16="http://schemas.microsoft.com/office/drawing/2014/main" id="{3743BA4A-345D-AD1E-2427-AC1D41CC0907}"/>
              </a:ext>
            </a:extLst>
          </p:cNvPr>
          <p:cNvSpPr txBox="1"/>
          <p:nvPr/>
        </p:nvSpPr>
        <p:spPr>
          <a:xfrm>
            <a:off x="838200" y="1066800"/>
            <a:ext cx="10668000" cy="4893647"/>
          </a:xfrm>
          <a:prstGeom prst="rect">
            <a:avLst/>
          </a:prstGeom>
          <a:noFill/>
        </p:spPr>
        <p:txBody>
          <a:bodyPr wrap="square" rtlCol="0">
            <a:spAutoFit/>
          </a:bodyPr>
          <a:lstStyle/>
          <a:p>
            <a:pPr algn="l">
              <a:buNone/>
            </a:pPr>
            <a:r>
              <a:rPr lang="en-US" sz="2400" b="0" i="0" dirty="0">
                <a:solidFill>
                  <a:srgbClr val="1B1B1B"/>
                </a:solidFill>
                <a:effectLst/>
                <a:latin typeface="+mn-lt"/>
              </a:rPr>
              <a:t>EPA designed AWOP to enhance public health protection by optimizing the performance of public water systems. A successful AWOP includes three key components:</a:t>
            </a:r>
          </a:p>
          <a:p>
            <a:pPr algn="l">
              <a:buFont typeface="Arial" panose="020B0604020202020204" pitchFamily="34" charset="0"/>
              <a:buChar char="•"/>
            </a:pPr>
            <a:endParaRPr lang="en-US" sz="2000" b="1" i="0" dirty="0">
              <a:solidFill>
                <a:srgbClr val="1B1B1B"/>
              </a:solidFill>
              <a:effectLst/>
              <a:latin typeface="+mn-lt"/>
            </a:endParaRPr>
          </a:p>
          <a:p>
            <a:pPr algn="l">
              <a:buFont typeface="Arial" panose="020B0604020202020204" pitchFamily="34" charset="0"/>
              <a:buChar char="•"/>
            </a:pPr>
            <a:r>
              <a:rPr lang="en-US" sz="2000" b="1" i="0" dirty="0">
                <a:solidFill>
                  <a:srgbClr val="1B1B1B"/>
                </a:solidFill>
                <a:effectLst/>
                <a:latin typeface="+mn-lt"/>
              </a:rPr>
              <a:t>Status</a:t>
            </a:r>
            <a:r>
              <a:rPr lang="en-US" sz="2000" b="0" i="0" dirty="0">
                <a:solidFill>
                  <a:srgbClr val="1B1B1B"/>
                </a:solidFill>
                <a:effectLst/>
                <a:latin typeface="+mn-lt"/>
              </a:rPr>
              <a:t> - Enhanced surveillance of PWS performance, which helps determine the relative need of the water systems (based on water quality and anticipated public health risk) and target assistance to those most in need.</a:t>
            </a:r>
          </a:p>
          <a:p>
            <a:pPr algn="l">
              <a:buFont typeface="Arial" panose="020B0604020202020204" pitchFamily="34" charset="0"/>
              <a:buChar char="•"/>
            </a:pPr>
            <a:endParaRPr lang="en-US" sz="2000" b="0" i="0" dirty="0">
              <a:solidFill>
                <a:srgbClr val="1B1B1B"/>
              </a:solidFill>
              <a:effectLst/>
              <a:latin typeface="+mn-lt"/>
            </a:endParaRPr>
          </a:p>
          <a:p>
            <a:pPr algn="l">
              <a:buFont typeface="Arial" panose="020B0604020202020204" pitchFamily="34" charset="0"/>
              <a:buChar char="•"/>
            </a:pPr>
            <a:r>
              <a:rPr lang="en-US" sz="2000" b="1" i="0" dirty="0">
                <a:solidFill>
                  <a:srgbClr val="1B1B1B"/>
                </a:solidFill>
                <a:effectLst/>
                <a:latin typeface="+mn-lt"/>
              </a:rPr>
              <a:t>Targeted Performance Improvement </a:t>
            </a:r>
            <a:r>
              <a:rPr lang="en-US" sz="2000" b="0" i="0" dirty="0">
                <a:solidFill>
                  <a:srgbClr val="1B1B1B"/>
                </a:solidFill>
                <a:effectLst/>
                <a:latin typeface="+mn-lt"/>
              </a:rPr>
              <a:t>- Targeting activities for improving drinking water quality to “optimum” levels that go beyond regulatory requirements; this training helps transfer water treatment skills to water system operators and sustain improvements in drinking water quality.</a:t>
            </a:r>
          </a:p>
          <a:p>
            <a:pPr algn="l">
              <a:buFont typeface="Arial" panose="020B0604020202020204" pitchFamily="34" charset="0"/>
              <a:buChar char="•"/>
            </a:pPr>
            <a:endParaRPr lang="en-US" sz="2000" b="0" i="0" dirty="0">
              <a:solidFill>
                <a:srgbClr val="1B1B1B"/>
              </a:solidFill>
              <a:effectLst/>
              <a:latin typeface="+mn-lt"/>
            </a:endParaRPr>
          </a:p>
          <a:p>
            <a:pPr algn="l">
              <a:buFont typeface="Arial" panose="020B0604020202020204" pitchFamily="34" charset="0"/>
              <a:buChar char="•"/>
            </a:pPr>
            <a:r>
              <a:rPr lang="en-US" sz="2000" b="1" i="0" dirty="0">
                <a:solidFill>
                  <a:srgbClr val="1B1B1B"/>
                </a:solidFill>
                <a:effectLst/>
                <a:latin typeface="+mn-lt"/>
              </a:rPr>
              <a:t>Maintenance</a:t>
            </a:r>
            <a:r>
              <a:rPr lang="en-US" sz="2000" b="0" i="0" dirty="0">
                <a:solidFill>
                  <a:srgbClr val="1B1B1B"/>
                </a:solidFill>
                <a:effectLst/>
                <a:latin typeface="+mn-lt"/>
              </a:rPr>
              <a:t> - Ongoing improvement to sustain and enhance the program through collaboration with partners in the AWOP network and integration of optimization approaches into related drinking water programs (e.g., capacity development).</a:t>
            </a:r>
          </a:p>
        </p:txBody>
      </p:sp>
    </p:spTree>
    <p:extLst>
      <p:ext uri="{BB962C8B-B14F-4D97-AF65-F5344CB8AC3E}">
        <p14:creationId xmlns:p14="http://schemas.microsoft.com/office/powerpoint/2010/main" val="3441041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ACD77-4F06-B20B-3ADA-2085EEDFD5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6266F-9865-02BC-B2A8-99EBAC332897}"/>
              </a:ext>
            </a:extLst>
          </p:cNvPr>
          <p:cNvSpPr>
            <a:spLocks noGrp="1"/>
          </p:cNvSpPr>
          <p:nvPr>
            <p:ph type="sldNum" sz="quarter" idx="12"/>
          </p:nvPr>
        </p:nvSpPr>
        <p:spPr/>
        <p:txBody>
          <a:bodyPr/>
          <a:lstStyle/>
          <a:p>
            <a:pPr>
              <a:defRPr/>
            </a:pPr>
            <a:fld id="{932C1140-0409-4EB3-BB7D-DC6DFCB68053}" type="slidenum">
              <a:rPr lang="en-US" smtClean="0"/>
              <a:pPr>
                <a:defRPr/>
              </a:pPr>
              <a:t>9</a:t>
            </a:fld>
            <a:endParaRPr lang="en-US" dirty="0"/>
          </a:p>
        </p:txBody>
      </p:sp>
      <p:sp>
        <p:nvSpPr>
          <p:cNvPr id="3" name="TextBox 25">
            <a:extLst>
              <a:ext uri="{FF2B5EF4-FFF2-40B4-BE49-F238E27FC236}">
                <a16:creationId xmlns:a16="http://schemas.microsoft.com/office/drawing/2014/main" id="{B0743E6D-366D-1777-3948-82C4C39441DA}"/>
              </a:ext>
            </a:extLst>
          </p:cNvPr>
          <p:cNvSpPr txBox="1"/>
          <p:nvPr/>
        </p:nvSpPr>
        <p:spPr>
          <a:xfrm>
            <a:off x="1" y="457200"/>
            <a:ext cx="12191999" cy="541559"/>
          </a:xfrm>
          <a:prstGeom prst="rect">
            <a:avLst/>
          </a:prstGeom>
        </p:spPr>
        <p:txBody>
          <a:bodyPr wrap="square" lIns="0" tIns="0" rIns="0" bIns="0" rtlCol="0" anchor="t">
            <a:spAutoFit/>
          </a:bodyPr>
          <a:lstStyle/>
          <a:p>
            <a:pPr algn="ctr">
              <a:lnSpc>
                <a:spcPts val="4000"/>
              </a:lnSpc>
            </a:pPr>
            <a:r>
              <a:rPr lang="en-US" sz="5400" b="1" dirty="0">
                <a:solidFill>
                  <a:srgbClr val="326297"/>
                </a:solidFill>
                <a:latin typeface="+mj-lt"/>
                <a:ea typeface="Verdana" panose="020B0604030504040204" pitchFamily="34" charset="0"/>
                <a:cs typeface="Segoe UI" panose="020B0502040204020203" pitchFamily="34" charset="0"/>
              </a:rPr>
              <a:t>Benefits</a:t>
            </a:r>
            <a:endParaRPr lang="en-US" sz="5400" b="1" dirty="0">
              <a:solidFill>
                <a:srgbClr val="1566A8"/>
              </a:solidFill>
              <a:latin typeface="+mj-lt"/>
              <a:ea typeface="HK Grotesk Bold"/>
              <a:cs typeface="HK Grotesk Bold"/>
              <a:sym typeface="HK Grotesk Bold"/>
            </a:endParaRPr>
          </a:p>
        </p:txBody>
      </p:sp>
      <p:sp>
        <p:nvSpPr>
          <p:cNvPr id="4" name="TextBox 3">
            <a:extLst>
              <a:ext uri="{FF2B5EF4-FFF2-40B4-BE49-F238E27FC236}">
                <a16:creationId xmlns:a16="http://schemas.microsoft.com/office/drawing/2014/main" id="{54DC4328-F3EE-20B8-FAE8-5354E7904EC1}"/>
              </a:ext>
            </a:extLst>
          </p:cNvPr>
          <p:cNvSpPr txBox="1"/>
          <p:nvPr/>
        </p:nvSpPr>
        <p:spPr>
          <a:xfrm>
            <a:off x="685800" y="1228397"/>
            <a:ext cx="10668000" cy="4524315"/>
          </a:xfrm>
          <a:prstGeom prst="rect">
            <a:avLst/>
          </a:prstGeom>
          <a:noFill/>
        </p:spPr>
        <p:txBody>
          <a:bodyPr wrap="square" rtlCol="0">
            <a:spAutoFit/>
          </a:bodyPr>
          <a:lstStyle/>
          <a:p>
            <a:pPr algn="l">
              <a:buNone/>
            </a:pPr>
            <a:r>
              <a:rPr lang="en-US" sz="2400" b="0" i="0" dirty="0">
                <a:solidFill>
                  <a:srgbClr val="1B1B1B"/>
                </a:solidFill>
                <a:effectLst/>
                <a:latin typeface="+mn-lt"/>
              </a:rPr>
              <a:t>Participants in Area-Wide Optimization Program (AWOP) have cited multiple benefits including:</a:t>
            </a:r>
          </a:p>
          <a:p>
            <a:pPr algn="l">
              <a:buNone/>
            </a:pPr>
            <a:endParaRPr lang="en-US" sz="2000" b="0" i="0" dirty="0">
              <a:solidFill>
                <a:srgbClr val="1B1B1B"/>
              </a:solidFill>
              <a:effectLst/>
              <a:latin typeface="+mn-lt"/>
            </a:endParaRPr>
          </a:p>
          <a:p>
            <a:pPr algn="l">
              <a:buNone/>
            </a:pPr>
            <a:r>
              <a:rPr lang="en-US" sz="2000" b="1" i="0" dirty="0">
                <a:solidFill>
                  <a:srgbClr val="1B1B1B"/>
                </a:solidFill>
                <a:effectLst/>
                <a:latin typeface="+mn-lt"/>
              </a:rPr>
              <a:t>Enhanced State Staff, TA-Provider Staff, and Water-System Staff Capability and Motivation</a:t>
            </a:r>
          </a:p>
          <a:p>
            <a:pPr algn="l">
              <a:buNone/>
            </a:pPr>
            <a:endParaRPr lang="en-US" sz="2000" b="1"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Training is provided to participants on optimization tools and approaches, which are demonstrated at drinking water systems as field-proven practical and implementable approaches to improving water quality.</a:t>
            </a:r>
          </a:p>
          <a:p>
            <a:pPr algn="l"/>
            <a:endParaRPr lang="en-US" sz="20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Water system staff gain increased technical understanding, as well as priority-setting and problem-solving skills.</a:t>
            </a:r>
          </a:p>
          <a:p>
            <a:pPr algn="l"/>
            <a:endParaRPr lang="en-US" sz="2000" b="0" i="0" dirty="0">
              <a:solidFill>
                <a:srgbClr val="1B1B1B"/>
              </a:solidFill>
              <a:effectLst/>
              <a:latin typeface="+mn-lt"/>
            </a:endParaRPr>
          </a:p>
          <a:p>
            <a:pPr algn="l">
              <a:buFont typeface="Arial" panose="020B0604020202020204" pitchFamily="34" charset="0"/>
              <a:buChar char="•"/>
            </a:pPr>
            <a:r>
              <a:rPr lang="en-US" sz="2000" b="0" i="0" dirty="0">
                <a:solidFill>
                  <a:srgbClr val="1B1B1B"/>
                </a:solidFill>
                <a:effectLst/>
                <a:latin typeface="+mn-lt"/>
              </a:rPr>
              <a:t>Relationships among participants (e.g., state compliance assistance staff, third-party TA providers, and the regulated water system community) are developed and enhanced.</a:t>
            </a:r>
          </a:p>
        </p:txBody>
      </p:sp>
    </p:spTree>
    <p:extLst>
      <p:ext uri="{BB962C8B-B14F-4D97-AF65-F5344CB8AC3E}">
        <p14:creationId xmlns:p14="http://schemas.microsoft.com/office/powerpoint/2010/main" val="82667397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3">
      <a:majorFont>
        <a:latin typeface="segoe ui"/>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segoe ui"/>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rmDesc xmlns="2e7a3fad-9be5-4917-87dd-244fe1575211"/>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9C99CE974797438CF99ADC830B4E22" ma:contentTypeVersion="5" ma:contentTypeDescription="Create a new document." ma:contentTypeScope="" ma:versionID="02a6e58ab1c8708a9ab866e33d736232">
  <xsd:schema xmlns:xsd="http://www.w3.org/2001/XMLSchema" xmlns:xs="http://www.w3.org/2001/XMLSchema" xmlns:p="http://schemas.microsoft.com/office/2006/metadata/properties" xmlns:ns2="2e7a3fad-9be5-4917-87dd-244fe1575211" targetNamespace="http://schemas.microsoft.com/office/2006/metadata/properties" ma:root="true" ma:fieldsID="72431ec55ce58ff2fc58a71ea3093b66" ns2:_="">
    <xsd:import namespace="2e7a3fad-9be5-4917-87dd-244fe1575211"/>
    <xsd:element name="properties">
      <xsd:complexType>
        <xsd:sequence>
          <xsd:element name="documentManagement">
            <xsd:complexType>
              <xsd:all>
                <xsd:element ref="ns2:FormDesc"/>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a3fad-9be5-4917-87dd-244fe1575211" elementFormDefault="qualified">
    <xsd:import namespace="http://schemas.microsoft.com/office/2006/documentManagement/types"/>
    <xsd:import namespace="http://schemas.microsoft.com/office/infopath/2007/PartnerControls"/>
    <xsd:element name="FormDesc" ma:index="8" ma:displayName="Form Desc" ma:format="Dropdown" ma:internalName="FormDesc">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48E714-5A88-49FA-9E93-7F066F33391D}">
  <ds:schemaRefs>
    <ds:schemaRef ds:uri="http://schemas.microsoft.com/sharepoint/v3/contenttype/forms"/>
  </ds:schemaRefs>
</ds:datastoreItem>
</file>

<file path=customXml/itemProps2.xml><?xml version="1.0" encoding="utf-8"?>
<ds:datastoreItem xmlns:ds="http://schemas.openxmlformats.org/officeDocument/2006/customXml" ds:itemID="{958580DA-44CE-4530-A045-153DF9E6558A}">
  <ds:schemaRefs>
    <ds:schemaRef ds:uri="http://schemas.microsoft.com/office/2006/metadata/properties"/>
    <ds:schemaRef ds:uri="http://purl.org/dc/terms/"/>
    <ds:schemaRef ds:uri="2e7a3fad-9be5-4917-87dd-244fe1575211"/>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823904-759F-4BC4-8F48-DF8C98ABB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a3fad-9be5-4917-87dd-244fe15752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71622</TotalTime>
  <Words>1885</Words>
  <Application>Microsoft Office PowerPoint</Application>
  <PresentationFormat>Widescreen</PresentationFormat>
  <Paragraphs>231</Paragraphs>
  <Slides>36</Slides>
  <Notes>8</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1" baseType="lpstr">
      <vt:lpstr>Aptos</vt:lpstr>
      <vt:lpstr>Arial</vt:lpstr>
      <vt:lpstr>Calibri</vt:lpstr>
      <vt:lpstr>Gill Sans MT</vt:lpstr>
      <vt:lpstr>HK Grotesk Bold</vt:lpstr>
      <vt:lpstr>Segoe</vt:lpstr>
      <vt:lpstr>segoe ui</vt:lpstr>
      <vt:lpstr>segoe ui</vt:lpstr>
      <vt:lpstr>Segoe UI Semibold</vt:lpstr>
      <vt:lpstr>Source Sans Pro Web</vt:lpstr>
      <vt:lpstr>Times New Roman</vt:lpstr>
      <vt:lpstr>Wingdings</vt:lpstr>
      <vt:lpstr>Custom Design</vt:lpstr>
      <vt:lpstr>2_Office Theme</vt:lpstr>
      <vt:lpstr>Worksheet</vt:lpstr>
      <vt:lpstr>PowerPoint Presentation</vt:lpstr>
      <vt:lpstr>PowerPoint Presentation</vt:lpstr>
      <vt:lpstr>PowerPoint Presentation</vt:lpstr>
      <vt:lpstr>NDEP / BSDW Overview</vt:lpstr>
      <vt:lpstr>Our AWOP Team</vt:lpstr>
      <vt:lpstr>PowerPoint Presentation</vt:lpstr>
      <vt:lpstr>PowerPoint Presentation</vt:lpstr>
      <vt:lpstr>PowerPoint Presentation</vt:lpstr>
      <vt:lpstr>PowerPoint Presentation</vt:lpstr>
      <vt:lpstr>PowerPoint Presentation</vt:lpstr>
      <vt:lpstr>PowerPoint Presentation</vt:lpstr>
      <vt:lpstr>Average turbidity performance data from all of the rapid rate surface water treatment plants from an AWOP state. On the primary y-axis the maximum daily turbidity is plotted in units of NTU; on the secondary y-axis the percent of measurements meeting 0.1 NTU, which is the filtered water turbidity performance goal for this state. These data are shown over a 21-year period. Throughout this time the average maximum turbidity consistently decreased (starting at 0.27 NTU and dropping to 0.10 NTU). Additionally, the percent of the measurements meeting the AWOP goal consistently increased from 71.3 to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ndwr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bconrad</dc:creator>
  <cp:lastModifiedBy>Reginald Lang</cp:lastModifiedBy>
  <cp:revision>163</cp:revision>
  <cp:lastPrinted>2026-02-11T18:46:00Z</cp:lastPrinted>
  <dcterms:created xsi:type="dcterms:W3CDTF">2011-02-07T22:15:11Z</dcterms:created>
  <dcterms:modified xsi:type="dcterms:W3CDTF">2026-02-24T19:02:43Z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0x0101001F9C99CE974797438CF99ADC830B4E22</vt:lpwstr>
  </property>
</Properties>
</file>