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EBAD-8D3B-B91C-BDA3-19A8B84B5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DD42E-E0D9-E2C7-7E0D-FDA817EDD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E14E0-27FF-E119-F2DA-E3830C51B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0A300-EF5F-919D-AC09-C7B0CE05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3C28B-FA92-92C6-11F6-C95063B9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2F9D7-FEC3-FD89-787F-23CDFBB32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4BF98-610A-5534-F2AA-6DDD30057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98520-4E97-8C6B-390B-A0AA8E41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923FC-0D9E-C97B-3346-50967C52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E6B9-3BA4-4333-E7FF-03191901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9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BC038F-36AF-D56A-247B-7FA419401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3A730-5C5E-ADF6-B50A-BA18C638B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31ED8-3738-54D4-38A9-06BBFF0F9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EC055-4FE2-B2FB-A221-7283031B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781FD-F095-3D78-8A53-572ADDA7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CB98-69F2-52B1-227D-9430B80B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502BF-5BA3-E927-802F-D37A207AA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6230A-B59D-F653-51F8-E7EF0454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1FE26-6FF5-AB76-B465-B040BCC5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77374-A325-CF1D-10DD-96631E22A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7DE55-E308-0EAD-2395-AD8E9324B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D7752-FEBE-08CB-BC29-40047A860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2BA27-15AA-B948-8058-F0C2EB34C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D0D47-AB45-DE68-773F-B568E16F2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97832-24A3-9A82-C8E7-C739DC5C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3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6275-91E4-F894-2181-D25446FC6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EE39-A075-72C2-52F9-473B385FB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AB202-19FE-391A-4370-E55C2E566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9FE8D-E9E5-7371-A924-4D1E7FDC7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3EA77-E12A-E765-7214-53CE4C51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9D47E-FE52-1A7F-4AA7-E6D9F331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9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F56A-36D2-34BD-E2C6-DCD8D153C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14E05-77C8-74F1-624A-79E2743D6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5DC49-3AC3-B827-DBB6-94AF8B483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8D91E-0C64-41B2-E085-24E0FB1146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0B341-22FC-700B-947E-F833434BF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A472F-1764-F8FA-B38C-6E27D8996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681B79-CF9C-3468-0963-584DA2657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A1804-E6E9-5960-C6DD-26440A4C5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2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E33C-5CBE-DDA3-3718-63C026433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EBCA59-CD09-C002-239D-58FDC071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F92B5-D119-A559-4523-D400E01C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67D0C-A7E7-B5B8-4614-D712010E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2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8FB9D1-AE9C-1D2B-427C-B894A67B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4DE41-CA06-9CB3-3571-63008806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D4AE3-5491-DFD5-D405-D2E9BB8B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C62C4-D5A2-180E-5F36-414E217E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1AC1-6BE4-768F-B132-2598E5464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42BDF-A825-E8C4-B7E6-1F2644A18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15DDF-2A7A-0251-DDA2-43B8A656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C8B7B-6700-19B5-CC7A-7F227D7C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F7A02-043B-8CE0-9441-B2512584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7C5E8-07E1-D938-A58B-8BD3D6254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486E8B-A821-44A3-C4EB-421D5A7A8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A823E-927A-FF67-09E8-6DAA6CC9D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0AF7B-30AB-723B-F125-69A1F270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D497E-97FC-4986-AC9F-EE9DC43F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A985A-75CF-3C9C-4AB7-29190996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5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62DA8-E912-5059-8B96-6A49AC03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39BB2-73B4-324B-FF0A-593CE8935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098B8-53EF-D46A-5FE0-0562B9134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47E8C-09D5-4ECB-9A9B-128770784A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44C37-1981-6C09-040C-6F2BCC29D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A9B92-558E-9213-2B06-EF79F54B7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3106-45F3-490F-81E2-6804822BC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4ABD-663F-4AF4-91E8-C14323971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486" y="9644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4359"/>
                </a:solidFill>
              </a:rPr>
              <a:t>Nevada Water Operator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Exam Summaries 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4</a:t>
            </a:r>
            <a:r>
              <a:rPr lang="en-US" b="1" baseline="30000" dirty="0">
                <a:solidFill>
                  <a:srgbClr val="0B4359"/>
                </a:solidFill>
              </a:rPr>
              <a:t>th </a:t>
            </a:r>
            <a:r>
              <a:rPr lang="en-US" b="1" dirty="0">
                <a:solidFill>
                  <a:srgbClr val="0B4359"/>
                </a:solidFill>
              </a:rPr>
              <a:t>Quarter 2022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485" y="4285447"/>
            <a:ext cx="8915399" cy="1126283"/>
          </a:xfrm>
        </p:spPr>
        <p:txBody>
          <a:bodyPr>
            <a:normAutofit/>
          </a:bodyPr>
          <a:lstStyle/>
          <a:p>
            <a:r>
              <a:rPr lang="en-US" sz="2200" dirty="0"/>
              <a:t>NDEP Bureau of Safe Drinking Water</a:t>
            </a:r>
          </a:p>
          <a:p>
            <a:r>
              <a:rPr lang="en-US" sz="2200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359" y="582282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992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2022 4</a:t>
            </a:r>
            <a:r>
              <a:rPr lang="en-US" baseline="30000" dirty="0"/>
              <a:t>th</a:t>
            </a:r>
            <a:r>
              <a:rPr lang="en-US" dirty="0"/>
              <a:t> 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26356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2200" b="1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DISTRIBUTION CATEGORIES: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System Information &amp; Components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Equipment; Install, Operate and Maintain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Monitor, Evaluate &amp; Adjust Disinfection &amp; Lab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Security, Safety, Public Interaction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67689B-9193-395A-96F2-77489DB99CB9}"/>
              </a:ext>
            </a:extLst>
          </p:cNvPr>
          <p:cNvGraphicFramePr>
            <a:graphicFrameLocks noGrp="1"/>
          </p:cNvGraphicFramePr>
          <p:nvPr/>
        </p:nvGraphicFramePr>
        <p:xfrm>
          <a:off x="286872" y="1295246"/>
          <a:ext cx="11797553" cy="2876329"/>
        </p:xfrm>
        <a:graphic>
          <a:graphicData uri="http://schemas.openxmlformats.org/drawingml/2006/table">
            <a:tbl>
              <a:tblPr/>
              <a:tblGrid>
                <a:gridCol w="863237">
                  <a:extLst>
                    <a:ext uri="{9D8B030D-6E8A-4147-A177-3AD203B41FA5}">
                      <a16:colId xmlns:a16="http://schemas.microsoft.com/office/drawing/2014/main" val="467552214"/>
                    </a:ext>
                  </a:extLst>
                </a:gridCol>
                <a:gridCol w="818968">
                  <a:extLst>
                    <a:ext uri="{9D8B030D-6E8A-4147-A177-3AD203B41FA5}">
                      <a16:colId xmlns:a16="http://schemas.microsoft.com/office/drawing/2014/main" val="3890026893"/>
                    </a:ext>
                  </a:extLst>
                </a:gridCol>
                <a:gridCol w="973905">
                  <a:extLst>
                    <a:ext uri="{9D8B030D-6E8A-4147-A177-3AD203B41FA5}">
                      <a16:colId xmlns:a16="http://schemas.microsoft.com/office/drawing/2014/main" val="3708546357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2509120202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1571638588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3091357227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3895003685"/>
                    </a:ext>
                  </a:extLst>
                </a:gridCol>
                <a:gridCol w="789454">
                  <a:extLst>
                    <a:ext uri="{9D8B030D-6E8A-4147-A177-3AD203B41FA5}">
                      <a16:colId xmlns:a16="http://schemas.microsoft.com/office/drawing/2014/main" val="3867341619"/>
                    </a:ext>
                  </a:extLst>
                </a:gridCol>
                <a:gridCol w="848480">
                  <a:extLst>
                    <a:ext uri="{9D8B030D-6E8A-4147-A177-3AD203B41FA5}">
                      <a16:colId xmlns:a16="http://schemas.microsoft.com/office/drawing/2014/main" val="760064000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530578327"/>
                    </a:ext>
                  </a:extLst>
                </a:gridCol>
                <a:gridCol w="3703794">
                  <a:extLst>
                    <a:ext uri="{9D8B030D-6E8A-4147-A177-3AD203B41FA5}">
                      <a16:colId xmlns:a16="http://schemas.microsoft.com/office/drawing/2014/main" val="3210908157"/>
                    </a:ext>
                  </a:extLst>
                </a:gridCol>
              </a:tblGrid>
              <a:tr h="42864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Fourth Quarter 2022 Summary of Distribution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55295"/>
                  </a:ext>
                </a:extLst>
              </a:tr>
              <a:tr h="449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419767"/>
                  </a:ext>
                </a:extLst>
              </a:tr>
              <a:tr h="387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88669"/>
                  </a:ext>
                </a:extLst>
              </a:tr>
              <a:tr h="449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Lab/SSA &amp; Public Interactions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87711"/>
                  </a:ext>
                </a:extLst>
              </a:tr>
              <a:tr h="387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Lab/Equipment IOM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44331"/>
                  </a:ext>
                </a:extLst>
              </a:tr>
              <a:tr h="387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44500"/>
                  </a:ext>
                </a:extLst>
              </a:tr>
              <a:tr h="387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21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00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2022 4</a:t>
            </a:r>
            <a:r>
              <a:rPr lang="en-US" baseline="30000" dirty="0">
                <a:solidFill>
                  <a:srgbClr val="336600"/>
                </a:solidFill>
              </a:rPr>
              <a:t>th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250284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336600"/>
                </a:solidFill>
              </a:rPr>
              <a:t>TREATMENT CATEGORIES</a:t>
            </a:r>
            <a:r>
              <a:rPr lang="en-US" dirty="0"/>
              <a:t>: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Treatment: Monitor, Evaluate and Adjust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Laboratory Analysis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Operate and Maintain Equipment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Evaluate Characteristics of Source Water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Perform Security, Safety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9674C9-47AA-B4AD-07A9-C98D7C6972A8}"/>
              </a:ext>
            </a:extLst>
          </p:cNvPr>
          <p:cNvGraphicFramePr>
            <a:graphicFrameLocks noGrp="1"/>
          </p:cNvGraphicFramePr>
          <p:nvPr/>
        </p:nvGraphicFramePr>
        <p:xfrm>
          <a:off x="383895" y="1480316"/>
          <a:ext cx="11491351" cy="2871190"/>
        </p:xfrm>
        <a:graphic>
          <a:graphicData uri="http://schemas.openxmlformats.org/drawingml/2006/table">
            <a:tbl>
              <a:tblPr/>
              <a:tblGrid>
                <a:gridCol w="989322">
                  <a:extLst>
                    <a:ext uri="{9D8B030D-6E8A-4147-A177-3AD203B41FA5}">
                      <a16:colId xmlns:a16="http://schemas.microsoft.com/office/drawing/2014/main" val="2754870537"/>
                    </a:ext>
                  </a:extLst>
                </a:gridCol>
                <a:gridCol w="938588">
                  <a:extLst>
                    <a:ext uri="{9D8B030D-6E8A-4147-A177-3AD203B41FA5}">
                      <a16:colId xmlns:a16="http://schemas.microsoft.com/office/drawing/2014/main" val="3457882174"/>
                    </a:ext>
                  </a:extLst>
                </a:gridCol>
                <a:gridCol w="1116157">
                  <a:extLst>
                    <a:ext uri="{9D8B030D-6E8A-4147-A177-3AD203B41FA5}">
                      <a16:colId xmlns:a16="http://schemas.microsoft.com/office/drawing/2014/main" val="1783437298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2890398302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3577958776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1129564391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187979677"/>
                    </a:ext>
                  </a:extLst>
                </a:gridCol>
                <a:gridCol w="904765">
                  <a:extLst>
                    <a:ext uri="{9D8B030D-6E8A-4147-A177-3AD203B41FA5}">
                      <a16:colId xmlns:a16="http://schemas.microsoft.com/office/drawing/2014/main" val="2800497842"/>
                    </a:ext>
                  </a:extLst>
                </a:gridCol>
                <a:gridCol w="972411">
                  <a:extLst>
                    <a:ext uri="{9D8B030D-6E8A-4147-A177-3AD203B41FA5}">
                      <a16:colId xmlns:a16="http://schemas.microsoft.com/office/drawing/2014/main" val="3395596788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2509466743"/>
                    </a:ext>
                  </a:extLst>
                </a:gridCol>
                <a:gridCol w="2215403">
                  <a:extLst>
                    <a:ext uri="{9D8B030D-6E8A-4147-A177-3AD203B41FA5}">
                      <a16:colId xmlns:a16="http://schemas.microsoft.com/office/drawing/2014/main" val="2245986324"/>
                    </a:ext>
                  </a:extLst>
                </a:gridCol>
              </a:tblGrid>
              <a:tr h="43150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Fourth Quarter 2022 Summary of Treatment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54923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39382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O&amp;M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887118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005756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10741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O&amp;M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55034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552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0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102139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27D771-B30A-9BF7-6CF8-2A84302EA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82" y="1107979"/>
            <a:ext cx="10379636" cy="557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7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431" y="0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9335E4-38B6-4842-021C-21A394FEF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133" y="1002223"/>
            <a:ext cx="9609733" cy="577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3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295</Words>
  <Application>Microsoft Office PowerPoint</Application>
  <PresentationFormat>Widescreen</PresentationFormat>
  <Paragraphs>152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 3</vt:lpstr>
      <vt:lpstr>Office Theme</vt:lpstr>
      <vt:lpstr>Nevada Water Operator Exam Summaries  4th Quarter 2022 </vt:lpstr>
      <vt:lpstr>2022 4th Quarter - Distribution</vt:lpstr>
      <vt:lpstr>2022 4th Quarter - Treatment</vt:lpstr>
      <vt:lpstr>Passing Percentage Trend 2021-2023</vt:lpstr>
      <vt:lpstr>Passing Percentage Trend 2021-2023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 Water Operator Exam Summaries  4th Quarter 2022 </dc:title>
  <dc:creator>Carlos Quiroz-Aguilera</dc:creator>
  <cp:lastModifiedBy>Carlos Quiroz-Aguilera</cp:lastModifiedBy>
  <cp:revision>1</cp:revision>
  <dcterms:created xsi:type="dcterms:W3CDTF">2023-06-29T18:27:04Z</dcterms:created>
  <dcterms:modified xsi:type="dcterms:W3CDTF">2023-06-29T18:28:26Z</dcterms:modified>
</cp:coreProperties>
</file>