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1" r:id="rId3"/>
    <p:sldId id="263" r:id="rId4"/>
    <p:sldId id="264" r:id="rId5"/>
    <p:sldId id="265" r:id="rId6"/>
    <p:sldId id="257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B4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2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CF38C3-BB18-4720-961B-BEEECDE2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4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54ABD-663F-4AF4-91E8-C14323971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2486" y="96447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B4359"/>
                </a:solidFill>
              </a:rPr>
              <a:t>Nevada Water Operator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Exam Summaries 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2</a:t>
            </a:r>
            <a:r>
              <a:rPr lang="en-US" b="1" baseline="30000" dirty="0">
                <a:solidFill>
                  <a:srgbClr val="0B4359"/>
                </a:solidFill>
              </a:rPr>
              <a:t>nd</a:t>
            </a:r>
            <a:r>
              <a:rPr lang="en-US" b="1" dirty="0">
                <a:solidFill>
                  <a:srgbClr val="0B4359"/>
                </a:solidFill>
              </a:rPr>
              <a:t> Quarter 2023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485" y="4285447"/>
            <a:ext cx="8915399" cy="1126283"/>
          </a:xfrm>
        </p:spPr>
        <p:txBody>
          <a:bodyPr>
            <a:normAutofit/>
          </a:bodyPr>
          <a:lstStyle/>
          <a:p>
            <a:r>
              <a:rPr lang="en-US" sz="2200" dirty="0"/>
              <a:t>NDEP Bureau of Safe Drinking Water</a:t>
            </a:r>
          </a:p>
          <a:p>
            <a:r>
              <a:rPr lang="en-US" sz="2200" dirty="0"/>
              <a:t>        Operator Certification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359" y="5822827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9992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977" y="309425"/>
            <a:ext cx="11434046" cy="9858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2023 2</a:t>
            </a:r>
            <a:r>
              <a:rPr lang="en-US" baseline="30000" dirty="0"/>
              <a:t>nd </a:t>
            </a:r>
            <a:r>
              <a:rPr lang="en-US" dirty="0"/>
              <a:t>Quarter - Distribution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268148" y="4263561"/>
            <a:ext cx="8950126" cy="2126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US" sz="2200" b="1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DISTRIBUTION CATEGORIES: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System Information &amp; Components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Equipment; Install, Operate and Maintain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Monitor, Evaluate &amp; Adjust Disinfection &amp; Lab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Security, Safety, Public Interaction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67689B-9193-395A-96F2-77489DB99C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722245"/>
              </p:ext>
            </p:extLst>
          </p:nvPr>
        </p:nvGraphicFramePr>
        <p:xfrm>
          <a:off x="286872" y="1295246"/>
          <a:ext cx="11797553" cy="2876329"/>
        </p:xfrm>
        <a:graphic>
          <a:graphicData uri="http://schemas.openxmlformats.org/drawingml/2006/table">
            <a:tbl>
              <a:tblPr/>
              <a:tblGrid>
                <a:gridCol w="863237">
                  <a:extLst>
                    <a:ext uri="{9D8B030D-6E8A-4147-A177-3AD203B41FA5}">
                      <a16:colId xmlns:a16="http://schemas.microsoft.com/office/drawing/2014/main" val="467552214"/>
                    </a:ext>
                  </a:extLst>
                </a:gridCol>
                <a:gridCol w="818968">
                  <a:extLst>
                    <a:ext uri="{9D8B030D-6E8A-4147-A177-3AD203B41FA5}">
                      <a16:colId xmlns:a16="http://schemas.microsoft.com/office/drawing/2014/main" val="3890026893"/>
                    </a:ext>
                  </a:extLst>
                </a:gridCol>
                <a:gridCol w="973905">
                  <a:extLst>
                    <a:ext uri="{9D8B030D-6E8A-4147-A177-3AD203B41FA5}">
                      <a16:colId xmlns:a16="http://schemas.microsoft.com/office/drawing/2014/main" val="3708546357"/>
                    </a:ext>
                  </a:extLst>
                </a:gridCol>
                <a:gridCol w="759943">
                  <a:extLst>
                    <a:ext uri="{9D8B030D-6E8A-4147-A177-3AD203B41FA5}">
                      <a16:colId xmlns:a16="http://schemas.microsoft.com/office/drawing/2014/main" val="2509120202"/>
                    </a:ext>
                  </a:extLst>
                </a:gridCol>
                <a:gridCol w="759943">
                  <a:extLst>
                    <a:ext uri="{9D8B030D-6E8A-4147-A177-3AD203B41FA5}">
                      <a16:colId xmlns:a16="http://schemas.microsoft.com/office/drawing/2014/main" val="1571638588"/>
                    </a:ext>
                  </a:extLst>
                </a:gridCol>
                <a:gridCol w="759943">
                  <a:extLst>
                    <a:ext uri="{9D8B030D-6E8A-4147-A177-3AD203B41FA5}">
                      <a16:colId xmlns:a16="http://schemas.microsoft.com/office/drawing/2014/main" val="3091357227"/>
                    </a:ext>
                  </a:extLst>
                </a:gridCol>
                <a:gridCol w="759943">
                  <a:extLst>
                    <a:ext uri="{9D8B030D-6E8A-4147-A177-3AD203B41FA5}">
                      <a16:colId xmlns:a16="http://schemas.microsoft.com/office/drawing/2014/main" val="3895003685"/>
                    </a:ext>
                  </a:extLst>
                </a:gridCol>
                <a:gridCol w="789454">
                  <a:extLst>
                    <a:ext uri="{9D8B030D-6E8A-4147-A177-3AD203B41FA5}">
                      <a16:colId xmlns:a16="http://schemas.microsoft.com/office/drawing/2014/main" val="3867341619"/>
                    </a:ext>
                  </a:extLst>
                </a:gridCol>
                <a:gridCol w="848480">
                  <a:extLst>
                    <a:ext uri="{9D8B030D-6E8A-4147-A177-3AD203B41FA5}">
                      <a16:colId xmlns:a16="http://schemas.microsoft.com/office/drawing/2014/main" val="760064000"/>
                    </a:ext>
                  </a:extLst>
                </a:gridCol>
                <a:gridCol w="759943">
                  <a:extLst>
                    <a:ext uri="{9D8B030D-6E8A-4147-A177-3AD203B41FA5}">
                      <a16:colId xmlns:a16="http://schemas.microsoft.com/office/drawing/2014/main" val="530578327"/>
                    </a:ext>
                  </a:extLst>
                </a:gridCol>
                <a:gridCol w="3703794">
                  <a:extLst>
                    <a:ext uri="{9D8B030D-6E8A-4147-A177-3AD203B41FA5}">
                      <a16:colId xmlns:a16="http://schemas.microsoft.com/office/drawing/2014/main" val="3210908157"/>
                    </a:ext>
                  </a:extLst>
                </a:gridCol>
              </a:tblGrid>
              <a:tr h="42864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Quarter 2023 Summary of Distribution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955295"/>
                  </a:ext>
                </a:extLst>
              </a:tr>
              <a:tr h="449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Distribution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419767"/>
                  </a:ext>
                </a:extLst>
              </a:tr>
              <a:tr h="387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Components/Disinfection MEA &amp; Lab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788669"/>
                  </a:ext>
                </a:extLst>
              </a:tr>
              <a:tr h="449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Components/Disinfection MEA &amp; Lab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87711"/>
                  </a:ext>
                </a:extLst>
              </a:tr>
              <a:tr h="387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 MEA &amp; Lab/System Components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344331"/>
                  </a:ext>
                </a:extLst>
              </a:tr>
              <a:tr h="387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Components/Equipment IOM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944500"/>
                  </a:ext>
                </a:extLst>
              </a:tr>
              <a:tr h="3871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793" marR="2793" marT="2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213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01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798" y="446088"/>
            <a:ext cx="10722322" cy="1005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2023 2</a:t>
            </a:r>
            <a:r>
              <a:rPr lang="en-US" baseline="30000" dirty="0">
                <a:solidFill>
                  <a:srgbClr val="336600"/>
                </a:solidFill>
              </a:rPr>
              <a:t>nd</a:t>
            </a:r>
            <a:r>
              <a:rPr lang="en-US" dirty="0">
                <a:solidFill>
                  <a:srgbClr val="336600"/>
                </a:solidFill>
              </a:rPr>
              <a:t> Quarter - Treatment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809494" y="4250284"/>
            <a:ext cx="7208446" cy="25146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200" b="1" u="sng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defRPr>
            </a:lvl1pPr>
            <a:lvl2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336600"/>
                </a:solidFill>
              </a:rPr>
              <a:t>TREATMENT CATEGORIES</a:t>
            </a:r>
            <a:r>
              <a:rPr lang="en-US" dirty="0"/>
              <a:t>: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Treatment: Monitor, Evaluate and Adjust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Laboratory Analysis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Operate and Maintain Equipment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Evaluate Characteristics of Source Water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Perform Security, Safety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9674C9-47AA-B4AD-07A9-C98D7C697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78588"/>
              </p:ext>
            </p:extLst>
          </p:nvPr>
        </p:nvGraphicFramePr>
        <p:xfrm>
          <a:off x="383895" y="1480316"/>
          <a:ext cx="11491351" cy="2871190"/>
        </p:xfrm>
        <a:graphic>
          <a:graphicData uri="http://schemas.openxmlformats.org/drawingml/2006/table">
            <a:tbl>
              <a:tblPr/>
              <a:tblGrid>
                <a:gridCol w="989322">
                  <a:extLst>
                    <a:ext uri="{9D8B030D-6E8A-4147-A177-3AD203B41FA5}">
                      <a16:colId xmlns:a16="http://schemas.microsoft.com/office/drawing/2014/main" val="2754870537"/>
                    </a:ext>
                  </a:extLst>
                </a:gridCol>
                <a:gridCol w="938588">
                  <a:extLst>
                    <a:ext uri="{9D8B030D-6E8A-4147-A177-3AD203B41FA5}">
                      <a16:colId xmlns:a16="http://schemas.microsoft.com/office/drawing/2014/main" val="3457882174"/>
                    </a:ext>
                  </a:extLst>
                </a:gridCol>
                <a:gridCol w="1116157">
                  <a:extLst>
                    <a:ext uri="{9D8B030D-6E8A-4147-A177-3AD203B41FA5}">
                      <a16:colId xmlns:a16="http://schemas.microsoft.com/office/drawing/2014/main" val="1783437298"/>
                    </a:ext>
                  </a:extLst>
                </a:gridCol>
                <a:gridCol w="870941">
                  <a:extLst>
                    <a:ext uri="{9D8B030D-6E8A-4147-A177-3AD203B41FA5}">
                      <a16:colId xmlns:a16="http://schemas.microsoft.com/office/drawing/2014/main" val="2890398302"/>
                    </a:ext>
                  </a:extLst>
                </a:gridCol>
                <a:gridCol w="870941">
                  <a:extLst>
                    <a:ext uri="{9D8B030D-6E8A-4147-A177-3AD203B41FA5}">
                      <a16:colId xmlns:a16="http://schemas.microsoft.com/office/drawing/2014/main" val="3577958776"/>
                    </a:ext>
                  </a:extLst>
                </a:gridCol>
                <a:gridCol w="870941">
                  <a:extLst>
                    <a:ext uri="{9D8B030D-6E8A-4147-A177-3AD203B41FA5}">
                      <a16:colId xmlns:a16="http://schemas.microsoft.com/office/drawing/2014/main" val="1129564391"/>
                    </a:ext>
                  </a:extLst>
                </a:gridCol>
                <a:gridCol w="870941">
                  <a:extLst>
                    <a:ext uri="{9D8B030D-6E8A-4147-A177-3AD203B41FA5}">
                      <a16:colId xmlns:a16="http://schemas.microsoft.com/office/drawing/2014/main" val="187979677"/>
                    </a:ext>
                  </a:extLst>
                </a:gridCol>
                <a:gridCol w="904765">
                  <a:extLst>
                    <a:ext uri="{9D8B030D-6E8A-4147-A177-3AD203B41FA5}">
                      <a16:colId xmlns:a16="http://schemas.microsoft.com/office/drawing/2014/main" val="2800497842"/>
                    </a:ext>
                  </a:extLst>
                </a:gridCol>
                <a:gridCol w="972411">
                  <a:extLst>
                    <a:ext uri="{9D8B030D-6E8A-4147-A177-3AD203B41FA5}">
                      <a16:colId xmlns:a16="http://schemas.microsoft.com/office/drawing/2014/main" val="3395596788"/>
                    </a:ext>
                  </a:extLst>
                </a:gridCol>
                <a:gridCol w="870941">
                  <a:extLst>
                    <a:ext uri="{9D8B030D-6E8A-4147-A177-3AD203B41FA5}">
                      <a16:colId xmlns:a16="http://schemas.microsoft.com/office/drawing/2014/main" val="2509466743"/>
                    </a:ext>
                  </a:extLst>
                </a:gridCol>
                <a:gridCol w="2215403">
                  <a:extLst>
                    <a:ext uri="{9D8B030D-6E8A-4147-A177-3AD203B41FA5}">
                      <a16:colId xmlns:a16="http://schemas.microsoft.com/office/drawing/2014/main" val="2245986324"/>
                    </a:ext>
                  </a:extLst>
                </a:gridCol>
              </a:tblGrid>
              <a:tr h="431502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Quarter 2023 Summary of Treatment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OpCert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Exams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454923"/>
                  </a:ext>
                </a:extLst>
              </a:tr>
              <a:tr h="389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39382"/>
                  </a:ext>
                </a:extLst>
              </a:tr>
              <a:tr h="389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887118"/>
                  </a:ext>
                </a:extLst>
              </a:tr>
              <a:tr h="389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Treatment/Laboratory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005756"/>
                  </a:ext>
                </a:extLst>
              </a:tr>
              <a:tr h="389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910741"/>
                  </a:ext>
                </a:extLst>
              </a:tr>
              <a:tr h="389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 Water/ Treatment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255034"/>
                  </a:ext>
                </a:extLst>
              </a:tr>
              <a:tr h="389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88" marR="3288" marT="32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552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0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78" y="102139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F6D2C0-C4C0-D5E5-0BCE-5D8655EAA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107979"/>
            <a:ext cx="979170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77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431" y="0"/>
            <a:ext cx="10722322" cy="10058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Passing Percentage Trend 2021-2023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0B4490-8A48-F689-D6F6-3308CC453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864" y="1005840"/>
            <a:ext cx="9772650" cy="572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3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4920" y="987228"/>
            <a:ext cx="8915399" cy="1379823"/>
          </a:xfrm>
        </p:spPr>
        <p:txBody>
          <a:bodyPr>
            <a:noAutofit/>
          </a:bodyPr>
          <a:lstStyle/>
          <a:p>
            <a:r>
              <a:rPr lang="en-US" sz="3200" b="1" dirty="0"/>
              <a:t>NDEP Bureau of Safe Drinking Water</a:t>
            </a:r>
          </a:p>
          <a:p>
            <a:r>
              <a:rPr lang="en-US" sz="3200" b="1" dirty="0"/>
              <a:t>        Operator Certification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335" y="5739157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6BC75A91-10EC-4B16-8260-59A6000E6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359" y="2657560"/>
            <a:ext cx="712907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228600" lvl="0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Bureau Chief                                  </a:t>
            </a:r>
            <a:r>
              <a:rPr lang="en-US" sz="2200" b="1" dirty="0">
                <a:solidFill>
                  <a:srgbClr val="002B4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Andrea Seifert, P.E.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en-US" sz="2200" b="1" dirty="0" err="1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Mngmnt</a:t>
            </a: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200" b="1" dirty="0" err="1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OpCert</a:t>
            </a: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Supervisor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Linh Kieu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Manager                             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Carlos Quiroz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Specialist     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Rachel Weingart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28600" lvl="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96B9D9-F189-47AB-BF8C-9BA5C3A81EA4}"/>
              </a:ext>
            </a:extLst>
          </p:cNvPr>
          <p:cNvCxnSpPr/>
          <p:nvPr/>
        </p:nvCxnSpPr>
        <p:spPr>
          <a:xfrm>
            <a:off x="4857176" y="3073651"/>
            <a:ext cx="1972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F86D7F-9FE3-40F0-9B96-DBF13956B12C}"/>
              </a:ext>
            </a:extLst>
          </p:cNvPr>
          <p:cNvCxnSpPr>
            <a:cxnSpLocks/>
          </p:cNvCxnSpPr>
          <p:nvPr/>
        </p:nvCxnSpPr>
        <p:spPr>
          <a:xfrm>
            <a:off x="5429013" y="4087483"/>
            <a:ext cx="256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AFC27A-45F3-4486-AA60-71C9C376865E}"/>
              </a:ext>
            </a:extLst>
          </p:cNvPr>
          <p:cNvCxnSpPr>
            <a:cxnSpLocks/>
          </p:cNvCxnSpPr>
          <p:nvPr/>
        </p:nvCxnSpPr>
        <p:spPr>
          <a:xfrm>
            <a:off x="7280740" y="3603680"/>
            <a:ext cx="7141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B24B6C-1A73-4FDE-BF54-51D83874A3CD}"/>
              </a:ext>
            </a:extLst>
          </p:cNvPr>
          <p:cNvCxnSpPr>
            <a:cxnSpLocks/>
          </p:cNvCxnSpPr>
          <p:nvPr/>
        </p:nvCxnSpPr>
        <p:spPr>
          <a:xfrm>
            <a:off x="6177527" y="4589559"/>
            <a:ext cx="1040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379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930</TotalTime>
  <Words>324</Words>
  <Application>Microsoft Office PowerPoint</Application>
  <PresentationFormat>Widescreen</PresentationFormat>
  <Paragraphs>158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Nevada Water Operator Exam Summaries  2nd Quarter 2023  </vt:lpstr>
      <vt:lpstr>2023 2nd Quarter - Distribution</vt:lpstr>
      <vt:lpstr>2023 2nd Quarter - Treatment</vt:lpstr>
      <vt:lpstr>Passing Percentage Trend 2021-2023</vt:lpstr>
      <vt:lpstr>Passing Percentage Trend 2021-2023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Crystel Montecinos</dc:creator>
  <cp:lastModifiedBy>Carlos Quiroz-Aguilera</cp:lastModifiedBy>
  <cp:revision>35</cp:revision>
  <cp:lastPrinted>2022-09-09T21:14:34Z</cp:lastPrinted>
  <dcterms:created xsi:type="dcterms:W3CDTF">2021-08-06T16:47:35Z</dcterms:created>
  <dcterms:modified xsi:type="dcterms:W3CDTF">2023-09-11T22:57:13Z</dcterms:modified>
</cp:coreProperties>
</file>